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78" r:id="rId3"/>
    <p:sldId id="271" r:id="rId4"/>
    <p:sldId id="281" r:id="rId5"/>
    <p:sldId id="282" r:id="rId6"/>
    <p:sldId id="284" r:id="rId7"/>
    <p:sldId id="275" r:id="rId8"/>
    <p:sldId id="277" r:id="rId9"/>
    <p:sldId id="276" r:id="rId1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1" autoAdjust="0"/>
    <p:restoredTop sz="97727" autoAdjust="0"/>
  </p:normalViewPr>
  <p:slideViewPr>
    <p:cSldViewPr snapToGrid="0" showGuides="1">
      <p:cViewPr>
        <p:scale>
          <a:sx n="140" d="100"/>
          <a:sy n="140" d="100"/>
        </p:scale>
        <p:origin x="-8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2DAC94-9816-420D-8984-304D1BF57972}" type="datetimeFigureOut">
              <a:rPr lang="zh-TW" altLang="en-US" smtClean="0"/>
              <a:t>2017/4/25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0B0003B-44B4-4D7D-A013-9C78DA030668}" type="slidenum">
              <a:rPr lang="zh-TW" altLang="en-US" smtClean="0"/>
              <a:t>‹#›</a:t>
            </a:fld>
            <a:endParaRPr lang="zh-TW" altLang="en-US"/>
          </a:p>
        </p:txBody>
      </p:sp>
    </p:spTree>
    <p:extLst>
      <p:ext uri="{BB962C8B-B14F-4D97-AF65-F5344CB8AC3E}">
        <p14:creationId xmlns:p14="http://schemas.microsoft.com/office/powerpoint/2010/main" val="169695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B0003B-44B4-4D7D-A013-9C78DA030668}" type="slidenum">
              <a:rPr lang="zh-TW" altLang="en-US" smtClean="0"/>
              <a:t>4</a:t>
            </a:fld>
            <a:endParaRPr lang="zh-TW" altLang="en-US"/>
          </a:p>
        </p:txBody>
      </p:sp>
    </p:spTree>
    <p:extLst>
      <p:ext uri="{BB962C8B-B14F-4D97-AF65-F5344CB8AC3E}">
        <p14:creationId xmlns:p14="http://schemas.microsoft.com/office/powerpoint/2010/main" val="380766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8630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63395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1003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5034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287322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68923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40687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20602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264033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19004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A4002D3-A895-470B-AB8D-47EB083225F9}" type="datetimeFigureOut">
              <a:rPr lang="zh-TW" altLang="en-US" smtClean="0"/>
              <a:t>2017/4/25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40598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002D3-A895-470B-AB8D-47EB083225F9}" type="datetimeFigureOut">
              <a:rPr lang="zh-TW" altLang="en-US" smtClean="0"/>
              <a:t>2017/4/25</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375127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www.mohw.gov.tw/CHT/DOMA/" TargetMode="External"/><Relationship Id="rId18" Type="http://schemas.openxmlformats.org/officeDocument/2006/relationships/image" Target="../media/image6.png"/><Relationship Id="rId26" Type="http://schemas.openxmlformats.org/officeDocument/2006/relationships/hyperlink" Target="http://www.epa.gov.tw/tcsb/" TargetMode="External"/><Relationship Id="rId3" Type="http://schemas.openxmlformats.org/officeDocument/2006/relationships/image" Target="../media/image1.png"/><Relationship Id="rId21"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3.png"/><Relationship Id="rId17" Type="http://schemas.openxmlformats.org/officeDocument/2006/relationships/hyperlink" Target="http://www.fda.gov.tw/TC/index.aspx" TargetMode="External"/><Relationship Id="rId25" Type="http://schemas.openxmlformats.org/officeDocument/2006/relationships/image" Target="../media/image9.png"/><Relationship Id="rId2" Type="http://schemas.openxmlformats.org/officeDocument/2006/relationships/hyperlink" Target="http://www.cdc.gov.tw/rwd" TargetMode="External"/><Relationship Id="rId16" Type="http://schemas.openxmlformats.org/officeDocument/2006/relationships/image" Target="../media/image5.png"/><Relationship Id="rId20" Type="http://schemas.openxmlformats.org/officeDocument/2006/relationships/hyperlink" Target="https://www.baphiq.gov.tw/" TargetMode="External"/><Relationship Id="rId29" Type="http://schemas.openxmlformats.org/officeDocument/2006/relationships/hyperlink" Target="http://portal.sw.nat.gov.tw/APGQ/GC411" TargetMode="Externa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hyperlink" Target="http://www.epa.gov.tw/mp.asp?mp=epa" TargetMode="External"/><Relationship Id="rId5" Type="http://schemas.openxmlformats.org/officeDocument/2006/relationships/slide" Target="slide7.xml"/><Relationship Id="rId15" Type="http://schemas.openxmlformats.org/officeDocument/2006/relationships/hyperlink" Target="https://www.hpa.gov.tw/home/index.aspx" TargetMode="External"/><Relationship Id="rId23" Type="http://schemas.openxmlformats.org/officeDocument/2006/relationships/image" Target="../media/image8.png"/><Relationship Id="rId28" Type="http://schemas.openxmlformats.org/officeDocument/2006/relationships/image" Target="../media/image11.png"/><Relationship Id="rId10" Type="http://schemas.openxmlformats.org/officeDocument/2006/relationships/slide" Target="slide8.xml"/><Relationship Id="rId19" Type="http://schemas.openxmlformats.org/officeDocument/2006/relationships/hyperlink" Target="http://permit.coa.gov.tw/" TargetMode="External"/><Relationship Id="rId4" Type="http://schemas.openxmlformats.org/officeDocument/2006/relationships/image" Target="../media/image2.jpeg"/><Relationship Id="rId9" Type="http://schemas.openxmlformats.org/officeDocument/2006/relationships/slide" Target="slide6.xml"/><Relationship Id="rId14" Type="http://schemas.openxmlformats.org/officeDocument/2006/relationships/image" Target="../media/image4.png"/><Relationship Id="rId22" Type="http://schemas.openxmlformats.org/officeDocument/2006/relationships/hyperlink" Target="http://www.coa.gov.tw/" TargetMode="External"/><Relationship Id="rId27" Type="http://schemas.openxmlformats.org/officeDocument/2006/relationships/image" Target="../media/image10.jpeg"/><Relationship Id="rId30"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http://www.cdc.gov.tw/list.aspx?treeid=5FF75185B74D8265&amp;nowtreeid=1C0DD16FDB413D6D"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oaps.fda.gov.tw/TFDAWeb/wSite/ct?xItem=3309&amp;ctNode=253&amp;mp=2" TargetMode="External"/><Relationship Id="rId7" Type="http://schemas.openxmlformats.org/officeDocument/2006/relationships/hyperlink" Target="mailto:dhp123@fda.gov.t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e-service.mohw.gov.tw/Service/Notice/001038" TargetMode="External"/><Relationship Id="rId4" Type="http://schemas.openxmlformats.org/officeDocument/2006/relationships/hyperlink" Target="https://e-service.mohw.gov.tw/Service/Notice/00103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orest.gov.tw/" TargetMode="External"/><Relationship Id="rId7" Type="http://schemas.openxmlformats.org/officeDocument/2006/relationships/image" Target="../media/image17.jpeg"/><Relationship Id="rId2" Type="http://schemas.openxmlformats.org/officeDocument/2006/relationships/hyperlink" Target="http://www.baphiq.gov.tw/"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www.baphiq.gov.tw/view.php?catid=13417" TargetMode="External"/><Relationship Id="rId3" Type="http://schemas.openxmlformats.org/officeDocument/2006/relationships/image" Target="../media/image2.jpeg"/><Relationship Id="rId7" Type="http://schemas.openxmlformats.org/officeDocument/2006/relationships/hyperlink" Target="http://www.baphiq.gov.tw/view.php?catid=9665"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www.baphiq.gov.tw/view.php?catid=9218" TargetMode="External"/><Relationship Id="rId5" Type="http://schemas.openxmlformats.org/officeDocument/2006/relationships/hyperlink" Target="http://www.baphiq.gov.tw/view.php?catid=14344" TargetMode="External"/><Relationship Id="rId10" Type="http://schemas.openxmlformats.org/officeDocument/2006/relationships/image" Target="../media/image18.jpeg"/><Relationship Id="rId4" Type="http://schemas.openxmlformats.org/officeDocument/2006/relationships/hyperlink" Target="https://www.baphiq.gov.tw/view.php?catid=14285" TargetMode="External"/><Relationship Id="rId9" Type="http://schemas.openxmlformats.org/officeDocument/2006/relationships/hyperlink" Target="http://www.baphiq.gov.tw/view.php?catid=96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www.cdc.gov.t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72153" y="2098178"/>
            <a:ext cx="7772400" cy="2387600"/>
          </a:xfrm>
        </p:spPr>
        <p:txBody>
          <a:bodyPr>
            <a:normAutofit/>
          </a:bodyPr>
          <a:lstStyle/>
          <a:p>
            <a:r>
              <a:rPr lang="zh-TW" altLang="zh-TW" b="1" dirty="0" smtClean="0">
                <a:effectLst>
                  <a:outerShdw blurRad="38100" dist="38100" dir="2700000" algn="tl">
                    <a:srgbClr val="000000">
                      <a:alpha val="43137"/>
                    </a:srgbClr>
                  </a:outerShdw>
                </a:effectLst>
              </a:rPr>
              <a:t>生</a:t>
            </a:r>
            <a:r>
              <a:rPr lang="zh-TW" altLang="zh-TW" b="1" dirty="0">
                <a:effectLst>
                  <a:outerShdw blurRad="38100" dist="38100" dir="2700000" algn="tl">
                    <a:srgbClr val="000000">
                      <a:alpha val="43137"/>
                    </a:srgbClr>
                  </a:outerShdw>
                </a:effectLst>
              </a:rPr>
              <a:t>醫</a:t>
            </a:r>
            <a:r>
              <a:rPr lang="zh-TW" altLang="zh-TW" b="1" dirty="0" smtClean="0">
                <a:effectLst>
                  <a:outerShdw blurRad="38100" dist="38100" dir="2700000" algn="tl">
                    <a:srgbClr val="000000">
                      <a:alpha val="43137"/>
                    </a:srgbClr>
                  </a:outerShdw>
                </a:effectLst>
              </a:rPr>
              <a:t>產業</a:t>
            </a:r>
            <a:r>
              <a:rPr lang="zh-TW" altLang="en-US" b="1" dirty="0" smtClean="0">
                <a:effectLst>
                  <a:outerShdw blurRad="38100" dist="38100" dir="2700000" algn="tl">
                    <a:srgbClr val="000000">
                      <a:alpha val="43137"/>
                    </a:srgbClr>
                  </a:outerShdw>
                </a:effectLst>
              </a:rPr>
              <a:t>原料</a:t>
            </a:r>
            <a:r>
              <a:rPr lang="zh-TW" altLang="en-US" b="1" dirty="0">
                <a:effectLst>
                  <a:outerShdw blurRad="38100" dist="38100" dir="2700000" algn="tl">
                    <a:srgbClr val="000000">
                      <a:alpha val="43137"/>
                    </a:srgbClr>
                  </a:outerShdw>
                </a:effectLst>
              </a:rPr>
              <a:t>進口</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dirty="0" smtClean="0">
                <a:effectLst>
                  <a:outerShdw blurRad="38100" dist="38100" dir="2700000" algn="tl">
                    <a:srgbClr val="000000">
                      <a:alpha val="43137"/>
                    </a:srgbClr>
                  </a:outerShdw>
                </a:effectLst>
              </a:rPr>
              <a:t>報關作業流程圖</a:t>
            </a:r>
            <a:endParaRPr lang="zh-TW"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890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32125" y="215310"/>
            <a:ext cx="1005403" cy="338554"/>
          </a:xfrm>
          <a:prstGeom prst="rect">
            <a:avLst/>
          </a:prstGeom>
          <a:solidFill>
            <a:srgbClr val="FFFF00"/>
          </a:solidFill>
          <a:ln>
            <a:solidFill>
              <a:schemeClr val="tx1"/>
            </a:solidFill>
          </a:ln>
        </p:spPr>
        <p:txBody>
          <a:bodyPr wrap="none" anchor="ctr">
            <a:spAutoFit/>
          </a:bodyPr>
          <a:lstStyle/>
          <a:p>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輸入品項</a:t>
            </a:r>
            <a:endParaRPr lang="zh-TW" altLang="en-US" sz="1200" dirty="0">
              <a:solidFill>
                <a:prstClr val="black"/>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14" name="圖片 13">
            <a:hlinkClick r:id="rId2"/>
          </p:cNvPr>
          <p:cNvPicPr>
            <a:picLocks noChangeAspect="1"/>
          </p:cNvPicPr>
          <p:nvPr/>
        </p:nvPicPr>
        <p:blipFill rotWithShape="1">
          <a:blip r:embed="rId3" cstate="print"/>
          <a:srcRect l="3022"/>
          <a:stretch/>
        </p:blipFill>
        <p:spPr>
          <a:xfrm>
            <a:off x="2294821" y="4846142"/>
            <a:ext cx="720000" cy="735807"/>
          </a:xfrm>
          <a:prstGeom prst="rect">
            <a:avLst/>
          </a:prstGeom>
        </p:spPr>
      </p:pic>
      <p:cxnSp>
        <p:nvCxnSpPr>
          <p:cNvPr id="21" name="直線單箭頭接點 20"/>
          <p:cNvCxnSpPr/>
          <p:nvPr/>
        </p:nvCxnSpPr>
        <p:spPr>
          <a:xfrm>
            <a:off x="2662849" y="2932521"/>
            <a:ext cx="4881" cy="1857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4" descr="http://portal.sw.nat.gov.tw/PPL/images/firstIndex/Login_01-m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756"/>
          <a:stretch/>
        </p:blipFill>
        <p:spPr bwMode="auto">
          <a:xfrm>
            <a:off x="3469958" y="5816390"/>
            <a:ext cx="2051363" cy="49466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3998108" y="6351182"/>
            <a:ext cx="902811" cy="307777"/>
          </a:xfrm>
          <a:prstGeom prst="rect">
            <a:avLst/>
          </a:prstGeom>
          <a:solidFill>
            <a:srgbClr val="FFFF00"/>
          </a:solidFill>
        </p:spPr>
        <p:txBody>
          <a:bodyPr wrap="none" rtlCol="0">
            <a:spAutoFit/>
          </a:bodyPr>
          <a:lstStyle/>
          <a:p>
            <a:r>
              <a:rPr lang="zh-TW" altLang="en-US" sz="1400" b="1" dirty="0" smtClean="0">
                <a:solidFill>
                  <a:srgbClr val="FF0000"/>
                </a:solidFill>
                <a:latin typeface="微軟正黑體" panose="020B0604030504040204" pitchFamily="34" charset="-120"/>
                <a:ea typeface="微軟正黑體" panose="020B0604030504040204" pitchFamily="34" charset="-120"/>
              </a:rPr>
              <a:t>報關通過</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cxnSp>
        <p:nvCxnSpPr>
          <p:cNvPr id="61" name="肘形接點 60"/>
          <p:cNvCxnSpPr>
            <a:endCxn id="56" idx="0"/>
          </p:cNvCxnSpPr>
          <p:nvPr/>
        </p:nvCxnSpPr>
        <p:spPr>
          <a:xfrm rot="5400000">
            <a:off x="5638892" y="913024"/>
            <a:ext cx="270367"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072753" y="3777313"/>
            <a:ext cx="595035"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主管機關</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199" name="文字方塊 198"/>
          <p:cNvSpPr txBox="1"/>
          <p:nvPr/>
        </p:nvSpPr>
        <p:spPr>
          <a:xfrm>
            <a:off x="7497979" y="990395"/>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其他化學品</a:t>
            </a:r>
            <a:endParaRPr lang="en-US" altLang="zh-TW" sz="1400" b="1" dirty="0" smtClean="0">
              <a:solidFill>
                <a:prstClr val="black"/>
              </a:solidFill>
            </a:endParaRPr>
          </a:p>
          <a:p>
            <a:r>
              <a:rPr lang="en-US" altLang="zh-TW" sz="500" b="1" dirty="0" smtClean="0">
                <a:solidFill>
                  <a:prstClr val="black"/>
                </a:solidFill>
                <a:hlinkClick r:id="rId5" action="ppaction://hlinksldjump"/>
              </a:rPr>
              <a:t>#7. </a:t>
            </a:r>
            <a:r>
              <a:rPr lang="zh-TW" altLang="en-US" sz="500" b="1" dirty="0" smtClean="0">
                <a:solidFill>
                  <a:prstClr val="black"/>
                </a:solidFill>
                <a:hlinkClick r:id="rId5" action="ppaction://hlinksldjump"/>
              </a:rPr>
              <a:t>投影片 </a:t>
            </a:r>
            <a:r>
              <a:rPr lang="en-US" altLang="zh-TW" sz="500" b="1" dirty="0" smtClean="0">
                <a:solidFill>
                  <a:prstClr val="black"/>
                </a:solidFill>
                <a:hlinkClick r:id="rId5" action="ppaction://hlinksldjump"/>
              </a:rPr>
              <a:t>7</a:t>
            </a:r>
            <a:endParaRPr lang="zh-TW" altLang="en-US" sz="500" b="1" dirty="0">
              <a:solidFill>
                <a:prstClr val="black"/>
              </a:solidFill>
            </a:endParaRPr>
          </a:p>
        </p:txBody>
      </p:sp>
      <p:sp>
        <p:nvSpPr>
          <p:cNvPr id="204" name="文字方塊 203"/>
          <p:cNvSpPr txBox="1"/>
          <p:nvPr/>
        </p:nvSpPr>
        <p:spPr>
          <a:xfrm>
            <a:off x="6928976" y="3295888"/>
            <a:ext cx="936000" cy="288000"/>
          </a:xfrm>
          <a:prstGeom prst="snip1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solidFill>
                  <a:prstClr val="black"/>
                </a:solidFill>
              </a:rPr>
              <a:t>申請書</a:t>
            </a:r>
            <a:endParaRPr lang="zh-TW" altLang="en-US" dirty="0">
              <a:solidFill>
                <a:prstClr val="black"/>
              </a:solidFill>
            </a:endParaRPr>
          </a:p>
        </p:txBody>
      </p:sp>
      <p:cxnSp>
        <p:nvCxnSpPr>
          <p:cNvPr id="208" name="肘形接點 207"/>
          <p:cNvCxnSpPr>
            <a:endCxn id="199" idx="0"/>
          </p:cNvCxnSpPr>
          <p:nvPr/>
        </p:nvCxnSpPr>
        <p:spPr>
          <a:xfrm>
            <a:off x="5040967" y="768519"/>
            <a:ext cx="2997012" cy="2218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直線單箭頭接點 210"/>
          <p:cNvCxnSpPr>
            <a:stCxn id="134" idx="2"/>
            <a:endCxn id="204" idx="3"/>
          </p:cNvCxnSpPr>
          <p:nvPr/>
        </p:nvCxnSpPr>
        <p:spPr>
          <a:xfrm>
            <a:off x="7394382" y="2461317"/>
            <a:ext cx="2594" cy="834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肘形接點 230"/>
          <p:cNvCxnSpPr>
            <a:stCxn id="204" idx="1"/>
          </p:cNvCxnSpPr>
          <p:nvPr/>
        </p:nvCxnSpPr>
        <p:spPr>
          <a:xfrm rot="16200000" flipH="1">
            <a:off x="7176965" y="3803898"/>
            <a:ext cx="440187" cy="1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8497669" y="0"/>
            <a:ext cx="646331" cy="369332"/>
          </a:xfrm>
          <a:prstGeom prst="rect">
            <a:avLst/>
          </a:prstGeom>
          <a:noFill/>
          <a:ln w="28575">
            <a:solidFill>
              <a:srgbClr val="FF0000"/>
            </a:solidFill>
          </a:ln>
        </p:spPr>
        <p:txBody>
          <a:bodyPr wrap="non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總表</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44" name="文字方塊 243"/>
          <p:cNvSpPr txBox="1"/>
          <p:nvPr/>
        </p:nvSpPr>
        <p:spPr>
          <a:xfrm>
            <a:off x="792436" y="993913"/>
            <a:ext cx="1554030" cy="557927"/>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0" algn="l"/>
            <a:r>
              <a:rPr lang="en-US" altLang="zh-TW" sz="1100" b="1" dirty="0" smtClean="0"/>
              <a:t>1.</a:t>
            </a:r>
            <a:r>
              <a:rPr lang="zh-TW" altLang="zh-TW" sz="1100" b="1" dirty="0" smtClean="0"/>
              <a:t>人類</a:t>
            </a:r>
            <a:r>
              <a:rPr lang="zh-TW" altLang="zh-TW" sz="1100" b="1" dirty="0"/>
              <a:t>檢體及樣</a:t>
            </a:r>
            <a:r>
              <a:rPr lang="zh-TW" altLang="zh-TW" sz="1100" b="1" dirty="0" smtClean="0"/>
              <a:t>材</a:t>
            </a:r>
            <a:r>
              <a:rPr lang="en-US" altLang="zh-TW" sz="500" b="1" dirty="0" smtClean="0">
                <a:hlinkClick r:id="rId6" action="ppaction://hlinksldjump"/>
              </a:rPr>
              <a:t>#4. </a:t>
            </a:r>
            <a:r>
              <a:rPr lang="zh-TW" altLang="en-US" sz="500" b="1" dirty="0" smtClean="0">
                <a:hlinkClick r:id="rId6" action="ppaction://hlinksldjump"/>
              </a:rPr>
              <a:t>投影片 </a:t>
            </a:r>
            <a:r>
              <a:rPr lang="en-US" altLang="zh-TW" sz="500" b="1" dirty="0" smtClean="0">
                <a:hlinkClick r:id="rId6" action="ppaction://hlinksldjump"/>
              </a:rPr>
              <a:t>4</a:t>
            </a:r>
            <a:endParaRPr lang="zh-TW" altLang="zh-TW" sz="500" b="1" dirty="0"/>
          </a:p>
          <a:p>
            <a:pPr lvl="0" algn="l"/>
            <a:r>
              <a:rPr lang="en-US" altLang="zh-TW" sz="1100" b="1" dirty="0" smtClean="0"/>
              <a:t>2.</a:t>
            </a:r>
            <a:r>
              <a:rPr lang="zh-TW" altLang="zh-TW" sz="1100" b="1" dirty="0" smtClean="0"/>
              <a:t>人類</a:t>
            </a:r>
            <a:r>
              <a:rPr lang="zh-TW" altLang="zh-TW" sz="1100" b="1" dirty="0"/>
              <a:t>病原體</a:t>
            </a:r>
            <a:r>
              <a:rPr lang="zh-TW" altLang="zh-TW" sz="1100" b="1" dirty="0" smtClean="0"/>
              <a:t>及</a:t>
            </a:r>
            <a:r>
              <a:rPr lang="zh-TW" altLang="zh-TW" sz="1100" b="1" dirty="0"/>
              <a:t>含病原體之品</a:t>
            </a:r>
            <a:r>
              <a:rPr lang="zh-TW" altLang="zh-TW" sz="1100" b="1" dirty="0" smtClean="0"/>
              <a:t>項</a:t>
            </a:r>
            <a:r>
              <a:rPr lang="en-US" altLang="zh-TW" sz="500" b="1" dirty="0" smtClean="0">
                <a:hlinkClick r:id="rId7" action="ppaction://hlinksldjump"/>
              </a:rPr>
              <a:t>#3. </a:t>
            </a:r>
            <a:r>
              <a:rPr lang="zh-TW" altLang="en-US" sz="500" b="1" dirty="0" smtClean="0">
                <a:hlinkClick r:id="rId7" action="ppaction://hlinksldjump"/>
              </a:rPr>
              <a:t>投影片 </a:t>
            </a:r>
            <a:r>
              <a:rPr lang="en-US" altLang="zh-TW" sz="500" b="1" dirty="0" smtClean="0">
                <a:hlinkClick r:id="rId7" action="ppaction://hlinksldjump"/>
              </a:rPr>
              <a:t>3</a:t>
            </a:r>
            <a:endParaRPr lang="zh-TW" altLang="zh-TW" sz="500" b="1" dirty="0"/>
          </a:p>
        </p:txBody>
      </p:sp>
      <p:cxnSp>
        <p:nvCxnSpPr>
          <p:cNvPr id="245" name="肘形接點 244"/>
          <p:cNvCxnSpPr>
            <a:endCxn id="244" idx="0"/>
          </p:cNvCxnSpPr>
          <p:nvPr/>
        </p:nvCxnSpPr>
        <p:spPr>
          <a:xfrm rot="10800000" flipV="1">
            <a:off x="1569451" y="768519"/>
            <a:ext cx="4580604" cy="2253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3621486" y="986180"/>
            <a:ext cx="1324448" cy="553011"/>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a:t>動物來源樣材</a:t>
            </a:r>
            <a:endParaRPr lang="en-US" altLang="zh-TW" b="1" dirty="0"/>
          </a:p>
          <a:p>
            <a:r>
              <a:rPr lang="zh-TW" altLang="zh-TW" b="1" dirty="0"/>
              <a:t>（</a:t>
            </a:r>
            <a:r>
              <a:rPr lang="zh-TW" altLang="en-US" b="1" dirty="0"/>
              <a:t>含傳染病病原體</a:t>
            </a:r>
            <a:r>
              <a:rPr lang="zh-TW" altLang="zh-TW" b="1" dirty="0" smtClean="0"/>
              <a:t>）</a:t>
            </a:r>
            <a:endParaRPr lang="en-US" altLang="zh-TW" b="1" dirty="0" smtClean="0"/>
          </a:p>
          <a:p>
            <a:r>
              <a:rPr lang="en-US" altLang="zh-TW" sz="600" b="1" dirty="0" smtClean="0">
                <a:hlinkClick r:id="rId8" action="ppaction://hlinksldjump"/>
              </a:rPr>
              <a:t>#5. </a:t>
            </a:r>
            <a:r>
              <a:rPr lang="zh-TW" altLang="en-US" sz="600" b="1" dirty="0" smtClean="0">
                <a:hlinkClick r:id="rId8" action="ppaction://hlinksldjump"/>
              </a:rPr>
              <a:t>投影片 </a:t>
            </a:r>
            <a:r>
              <a:rPr lang="en-US" altLang="zh-TW" sz="600" b="1" dirty="0" smtClean="0">
                <a:hlinkClick r:id="rId8" action="ppaction://hlinksldjump"/>
              </a:rPr>
              <a:t>5</a:t>
            </a:r>
            <a:endParaRPr lang="zh-TW" altLang="en-US" sz="600" b="1" dirty="0"/>
          </a:p>
        </p:txBody>
      </p:sp>
      <p:sp>
        <p:nvSpPr>
          <p:cNvPr id="109" name="文字方塊 108"/>
          <p:cNvSpPr txBox="1"/>
          <p:nvPr/>
        </p:nvSpPr>
        <p:spPr>
          <a:xfrm>
            <a:off x="2465172" y="990395"/>
            <a:ext cx="1099300" cy="485029"/>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zh-TW" b="1" dirty="0"/>
              <a:t>人畜共通</a:t>
            </a:r>
          </a:p>
          <a:p>
            <a:r>
              <a:rPr lang="zh-TW" altLang="zh-TW" b="1" dirty="0" smtClean="0"/>
              <a:t>病原體</a:t>
            </a:r>
            <a:endParaRPr lang="zh-TW" altLang="en-US" b="1" dirty="0">
              <a:solidFill>
                <a:prstClr val="black"/>
              </a:solidFill>
            </a:endParaRPr>
          </a:p>
        </p:txBody>
      </p:sp>
      <p:cxnSp>
        <p:nvCxnSpPr>
          <p:cNvPr id="120" name="肘形接點 119"/>
          <p:cNvCxnSpPr>
            <a:endCxn id="14" idx="3"/>
          </p:cNvCxnSpPr>
          <p:nvPr/>
        </p:nvCxnSpPr>
        <p:spPr>
          <a:xfrm rot="5400000">
            <a:off x="1268870" y="3253640"/>
            <a:ext cx="3706358" cy="2144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7" name="群組 56"/>
          <p:cNvGrpSpPr/>
          <p:nvPr/>
        </p:nvGrpSpPr>
        <p:grpSpPr>
          <a:xfrm>
            <a:off x="5017639" y="1048208"/>
            <a:ext cx="1636356" cy="5015513"/>
            <a:chOff x="4577307" y="1068989"/>
            <a:chExt cx="1636356" cy="5015513"/>
          </a:xfrm>
        </p:grpSpPr>
        <p:sp>
          <p:nvSpPr>
            <p:cNvPr id="56" name="文字方塊 55">
              <a:hlinkClick r:id="rId9" action="ppaction://hlinksldjump"/>
            </p:cNvPr>
            <p:cNvSpPr txBox="1"/>
            <p:nvPr/>
          </p:nvSpPr>
          <p:spPr>
            <a:xfrm>
              <a:off x="4793742" y="1068989"/>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植物樣材</a:t>
              </a:r>
              <a:endParaRPr lang="en-US" altLang="zh-TW" sz="1400" b="1" dirty="0" smtClean="0">
                <a:solidFill>
                  <a:prstClr val="black"/>
                </a:solidFill>
              </a:endParaRPr>
            </a:p>
            <a:p>
              <a:r>
                <a:rPr lang="en-US" altLang="zh-TW" sz="500" b="1" dirty="0" smtClean="0">
                  <a:solidFill>
                    <a:prstClr val="black"/>
                  </a:solidFill>
                  <a:hlinkClick r:id="rId9" action="ppaction://hlinksldjump"/>
                </a:rPr>
                <a:t>#6. </a:t>
              </a:r>
              <a:r>
                <a:rPr lang="zh-TW" altLang="en-US" sz="500" b="1" dirty="0" smtClean="0">
                  <a:solidFill>
                    <a:prstClr val="black"/>
                  </a:solidFill>
                  <a:hlinkClick r:id="rId9" action="ppaction://hlinksldjump"/>
                </a:rPr>
                <a:t>投影片 </a:t>
              </a:r>
              <a:r>
                <a:rPr lang="en-US" altLang="zh-TW" sz="500" b="1" dirty="0" smtClean="0">
                  <a:solidFill>
                    <a:prstClr val="black"/>
                  </a:solidFill>
                  <a:hlinkClick r:id="rId9" action="ppaction://hlinksldjump"/>
                </a:rPr>
                <a:t>6</a:t>
              </a:r>
              <a:endParaRPr lang="zh-TW" altLang="en-US" sz="500" b="1" dirty="0">
                <a:solidFill>
                  <a:prstClr val="black"/>
                </a:solidFill>
              </a:endParaRPr>
            </a:p>
          </p:txBody>
        </p:sp>
        <p:sp>
          <p:nvSpPr>
            <p:cNvPr id="115" name="文字方塊 114"/>
            <p:cNvSpPr txBox="1"/>
            <p:nvPr/>
          </p:nvSpPr>
          <p:spPr>
            <a:xfrm>
              <a:off x="4577307" y="3721938"/>
              <a:ext cx="847494" cy="889693"/>
            </a:xfrm>
            <a:prstGeom prst="snip1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100" dirty="0">
                  <a:solidFill>
                    <a:schemeClr val="tx1"/>
                  </a:solidFill>
                </a:rPr>
                <a:t>經勘查隔離處所符合規定後，核發輸入許可證</a:t>
              </a:r>
            </a:p>
          </p:txBody>
        </p:sp>
        <p:sp>
          <p:nvSpPr>
            <p:cNvPr id="122" name="文字方塊 121"/>
            <p:cNvSpPr txBox="1"/>
            <p:nvPr/>
          </p:nvSpPr>
          <p:spPr>
            <a:xfrm>
              <a:off x="4951333" y="4748242"/>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30</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24" name="文字方塊 123"/>
            <p:cNvSpPr txBox="1"/>
            <p:nvPr/>
          </p:nvSpPr>
          <p:spPr>
            <a:xfrm>
              <a:off x="5424801" y="2241791"/>
              <a:ext cx="698810" cy="46066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smtClean="0">
                  <a:solidFill>
                    <a:prstClr val="black"/>
                  </a:solidFill>
                </a:rPr>
                <a:t>一般植物檢疫物</a:t>
              </a:r>
              <a:endParaRPr lang="zh-TW" altLang="en-US" b="1" dirty="0">
                <a:solidFill>
                  <a:prstClr val="black"/>
                </a:solidFill>
              </a:endParaRPr>
            </a:p>
          </p:txBody>
        </p:sp>
        <p:sp>
          <p:nvSpPr>
            <p:cNvPr id="128" name="文字方塊 127"/>
            <p:cNvSpPr txBox="1"/>
            <p:nvPr/>
          </p:nvSpPr>
          <p:spPr>
            <a:xfrm>
              <a:off x="4582727" y="2229598"/>
              <a:ext cx="722186" cy="953053"/>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a:solidFill>
                    <a:schemeClr val="tx1"/>
                  </a:solidFill>
                </a:rPr>
                <a:t>需事先申請輸入許可證</a:t>
              </a:r>
              <a:r>
                <a:rPr lang="en-US" altLang="zh-TW" b="1" dirty="0">
                  <a:solidFill>
                    <a:schemeClr val="tx1"/>
                  </a:solidFill>
                </a:rPr>
                <a:t/>
              </a:r>
              <a:br>
                <a:rPr lang="en-US" altLang="zh-TW" b="1" dirty="0">
                  <a:solidFill>
                    <a:schemeClr val="tx1"/>
                  </a:solidFill>
                </a:rPr>
              </a:br>
              <a:r>
                <a:rPr lang="zh-TW" altLang="en-US" b="1" dirty="0">
                  <a:solidFill>
                    <a:schemeClr val="tx1"/>
                  </a:solidFill>
                </a:rPr>
                <a:t>之植物檢疫物</a:t>
              </a:r>
            </a:p>
          </p:txBody>
        </p:sp>
        <p:sp>
          <p:nvSpPr>
            <p:cNvPr id="130" name="矩形 129"/>
            <p:cNvSpPr/>
            <p:nvPr/>
          </p:nvSpPr>
          <p:spPr>
            <a:xfrm>
              <a:off x="4711123" y="5118017"/>
              <a:ext cx="1502540" cy="30927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申報檢疫</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6" name="肘形接點 135"/>
            <p:cNvCxnSpPr>
              <a:endCxn id="124" idx="0"/>
            </p:cNvCxnSpPr>
            <p:nvPr/>
          </p:nvCxnSpPr>
          <p:spPr>
            <a:xfrm rot="16200000" flipH="1">
              <a:off x="5175480" y="1643065"/>
              <a:ext cx="759026" cy="438426"/>
            </a:xfrm>
            <a:prstGeom prst="bentConnector3">
              <a:avLst>
                <a:gd name="adj1" fmla="val 419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肘形接點 138"/>
            <p:cNvCxnSpPr>
              <a:stCxn id="56" idx="2"/>
              <a:endCxn id="128" idx="0"/>
            </p:cNvCxnSpPr>
            <p:nvPr/>
          </p:nvCxnSpPr>
          <p:spPr>
            <a:xfrm rot="5400000">
              <a:off x="4702477" y="1598332"/>
              <a:ext cx="872609" cy="3899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文字方塊 140"/>
            <p:cNvSpPr txBox="1"/>
            <p:nvPr/>
          </p:nvSpPr>
          <p:spPr>
            <a:xfrm>
              <a:off x="5409931" y="5506226"/>
              <a:ext cx="399525"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2</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229" name="肘形接點 113"/>
            <p:cNvCxnSpPr>
              <a:stCxn id="130" idx="2"/>
              <a:endCxn id="40" idx="3"/>
            </p:cNvCxnSpPr>
            <p:nvPr/>
          </p:nvCxnSpPr>
          <p:spPr>
            <a:xfrm rot="5400000">
              <a:off x="4943088" y="5565197"/>
              <a:ext cx="657207" cy="3814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8" name="文字方塊 117"/>
          <p:cNvSpPr txBox="1"/>
          <p:nvPr/>
        </p:nvSpPr>
        <p:spPr>
          <a:xfrm>
            <a:off x="237041" y="144911"/>
            <a:ext cx="3594194"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生</a:t>
            </a:r>
            <a:r>
              <a:rPr lang="zh-TW" altLang="en-US" b="1" dirty="0" smtClean="0">
                <a:latin typeface="微軟正黑體" panose="020B0604030504040204" pitchFamily="34" charset="-120"/>
                <a:ea typeface="微軟正黑體" panose="020B0604030504040204" pitchFamily="34" charset="-120"/>
              </a:rPr>
              <a:t>醫材料輸入流程總圖（精簡版）</a:t>
            </a:r>
            <a:endParaRPr lang="zh-TW" altLang="en-US" b="1" dirty="0">
              <a:latin typeface="微軟正黑體" panose="020B0604030504040204" pitchFamily="34" charset="-120"/>
              <a:ea typeface="微軟正黑體" panose="020B0604030504040204" pitchFamily="34" charset="-120"/>
            </a:endParaRPr>
          </a:p>
        </p:txBody>
      </p:sp>
      <p:sp>
        <p:nvSpPr>
          <p:cNvPr id="134" name="文字方塊 133"/>
          <p:cNvSpPr txBox="1"/>
          <p:nvPr/>
        </p:nvSpPr>
        <p:spPr>
          <a:xfrm>
            <a:off x="7088382" y="2162449"/>
            <a:ext cx="612000" cy="298868"/>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毒化物</a:t>
            </a:r>
            <a:r>
              <a:rPr lang="en-US" altLang="zh-TW" sz="500" b="1" dirty="0" smtClean="0">
                <a:solidFill>
                  <a:prstClr val="black"/>
                </a:solidFill>
                <a:hlinkClick r:id="rId5" action="ppaction://hlinksldjump"/>
              </a:rPr>
              <a:t>#7. </a:t>
            </a:r>
            <a:r>
              <a:rPr lang="zh-TW" altLang="en-US" sz="500" b="1" dirty="0" smtClean="0">
                <a:solidFill>
                  <a:prstClr val="black"/>
                </a:solidFill>
                <a:hlinkClick r:id="rId5" action="ppaction://hlinksldjump"/>
              </a:rPr>
              <a:t>投影片 </a:t>
            </a:r>
            <a:r>
              <a:rPr lang="en-US" altLang="zh-TW" sz="500" b="1" dirty="0" smtClean="0">
                <a:solidFill>
                  <a:prstClr val="black"/>
                </a:solidFill>
                <a:hlinkClick r:id="rId5" action="ppaction://hlinksldjump"/>
              </a:rPr>
              <a:t>7</a:t>
            </a:r>
            <a:endParaRPr lang="en-US" altLang="zh-TW" sz="500" b="1" dirty="0" smtClean="0">
              <a:solidFill>
                <a:prstClr val="black"/>
              </a:solidFill>
            </a:endParaRPr>
          </a:p>
        </p:txBody>
      </p:sp>
      <p:sp>
        <p:nvSpPr>
          <p:cNvPr id="138" name="文字方塊 137"/>
          <p:cNvSpPr txBox="1"/>
          <p:nvPr/>
        </p:nvSpPr>
        <p:spPr>
          <a:xfrm>
            <a:off x="7757950" y="2107732"/>
            <a:ext cx="673984" cy="56246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微生物製</a:t>
            </a:r>
            <a:r>
              <a:rPr lang="zh-TW" altLang="en-US" sz="1400" b="1" dirty="0" smtClean="0">
                <a:solidFill>
                  <a:prstClr val="black"/>
                </a:solidFill>
              </a:rPr>
              <a:t>劑</a:t>
            </a:r>
            <a:endParaRPr lang="en-US" altLang="zh-TW" sz="1400" b="1" dirty="0" smtClean="0">
              <a:solidFill>
                <a:prstClr val="black"/>
              </a:solidFill>
            </a:endParaRPr>
          </a:p>
          <a:p>
            <a:r>
              <a:rPr lang="en-US" altLang="zh-TW" sz="500" b="1" dirty="0" smtClean="0">
                <a:solidFill>
                  <a:prstClr val="black"/>
                </a:solidFill>
                <a:hlinkClick r:id="rId10" action="ppaction://hlinksldjump"/>
              </a:rPr>
              <a:t>#8. </a:t>
            </a:r>
            <a:r>
              <a:rPr lang="zh-TW" altLang="en-US" sz="500" b="1" dirty="0" smtClean="0">
                <a:solidFill>
                  <a:prstClr val="black"/>
                </a:solidFill>
                <a:hlinkClick r:id="rId10" action="ppaction://hlinksldjump"/>
              </a:rPr>
              <a:t>投影片 </a:t>
            </a:r>
            <a:r>
              <a:rPr lang="en-US" altLang="zh-TW" sz="500" b="1" dirty="0" smtClean="0">
                <a:solidFill>
                  <a:prstClr val="black"/>
                </a:solidFill>
                <a:hlinkClick r:id="rId10" action="ppaction://hlinksldjump"/>
              </a:rPr>
              <a:t>8</a:t>
            </a:r>
            <a:endParaRPr lang="zh-TW" altLang="en-US" sz="500" b="1" dirty="0">
              <a:solidFill>
                <a:prstClr val="black"/>
              </a:solidFill>
            </a:endParaRPr>
          </a:p>
        </p:txBody>
      </p:sp>
      <p:sp>
        <p:nvSpPr>
          <p:cNvPr id="140" name="文字方塊 139"/>
          <p:cNvSpPr txBox="1"/>
          <p:nvPr/>
        </p:nvSpPr>
        <p:spPr>
          <a:xfrm>
            <a:off x="8528930" y="2073811"/>
            <a:ext cx="556301" cy="596387"/>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科學</a:t>
            </a:r>
            <a:r>
              <a:rPr lang="zh-TW" altLang="en-US" sz="1400" b="1" dirty="0" smtClean="0">
                <a:solidFill>
                  <a:prstClr val="black"/>
                </a:solidFill>
              </a:rPr>
              <a:t>用途</a:t>
            </a:r>
            <a:endParaRPr lang="en-US" altLang="zh-TW" sz="1400" b="1" dirty="0" smtClean="0">
              <a:solidFill>
                <a:prstClr val="black"/>
              </a:solidFill>
            </a:endParaRPr>
          </a:p>
          <a:p>
            <a:r>
              <a:rPr lang="en-US" altLang="zh-TW" sz="500" b="1" dirty="0" smtClean="0">
                <a:solidFill>
                  <a:prstClr val="black"/>
                </a:solidFill>
                <a:hlinkClick r:id="rId11" action="ppaction://hlinksldjump"/>
              </a:rPr>
              <a:t>#9. </a:t>
            </a:r>
            <a:r>
              <a:rPr lang="zh-TW" altLang="en-US" sz="500" b="1" dirty="0" smtClean="0">
                <a:solidFill>
                  <a:prstClr val="black"/>
                </a:solidFill>
                <a:hlinkClick r:id="rId11" action="ppaction://hlinksldjump"/>
              </a:rPr>
              <a:t>投影片 </a:t>
            </a:r>
            <a:r>
              <a:rPr lang="en-US" altLang="zh-TW" sz="500" b="1" dirty="0" smtClean="0">
                <a:solidFill>
                  <a:prstClr val="black"/>
                </a:solidFill>
                <a:hlinkClick r:id="rId11" action="ppaction://hlinksldjump"/>
              </a:rPr>
              <a:t>9</a:t>
            </a:r>
            <a:endParaRPr lang="zh-TW" altLang="en-US" sz="500" b="1" dirty="0">
              <a:solidFill>
                <a:prstClr val="black"/>
              </a:solidFill>
            </a:endParaRPr>
          </a:p>
        </p:txBody>
      </p:sp>
      <p:cxnSp>
        <p:nvCxnSpPr>
          <p:cNvPr id="143" name="肘形接點 142"/>
          <p:cNvCxnSpPr>
            <a:endCxn id="134" idx="0"/>
          </p:cNvCxnSpPr>
          <p:nvPr/>
        </p:nvCxnSpPr>
        <p:spPr>
          <a:xfrm rot="5400000">
            <a:off x="7299563" y="1395451"/>
            <a:ext cx="861817" cy="672178"/>
          </a:xfrm>
          <a:prstGeom prst="bentConnector3">
            <a:avLst>
              <a:gd name="adj1" fmla="val 648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肘形接點 157"/>
          <p:cNvCxnSpPr>
            <a:endCxn id="140" idx="0"/>
          </p:cNvCxnSpPr>
          <p:nvPr/>
        </p:nvCxnSpPr>
        <p:spPr>
          <a:xfrm>
            <a:off x="8056788" y="1866709"/>
            <a:ext cx="750293" cy="2071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文字方塊 124"/>
          <p:cNvSpPr txBox="1"/>
          <p:nvPr/>
        </p:nvSpPr>
        <p:spPr>
          <a:xfrm>
            <a:off x="8392361" y="2820505"/>
            <a:ext cx="747409" cy="414965"/>
          </a:xfrm>
          <a:prstGeom prst="snip1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solidFill>
                  <a:prstClr val="black"/>
                </a:solidFill>
              </a:rPr>
              <a:t>申請表及聲明書</a:t>
            </a:r>
            <a:endParaRPr lang="zh-TW" altLang="en-US" dirty="0">
              <a:solidFill>
                <a:prstClr val="black"/>
              </a:solidFill>
            </a:endParaRPr>
          </a:p>
        </p:txBody>
      </p:sp>
      <p:cxnSp>
        <p:nvCxnSpPr>
          <p:cNvPr id="126" name="直線單箭頭接點 125"/>
          <p:cNvCxnSpPr>
            <a:stCxn id="140" idx="2"/>
          </p:cNvCxnSpPr>
          <p:nvPr/>
        </p:nvCxnSpPr>
        <p:spPr>
          <a:xfrm flipH="1">
            <a:off x="8807080" y="2670198"/>
            <a:ext cx="1" cy="140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肘形接點 15"/>
          <p:cNvCxnSpPr>
            <a:endCxn id="40" idx="3"/>
          </p:cNvCxnSpPr>
          <p:nvPr/>
        </p:nvCxnSpPr>
        <p:spPr>
          <a:xfrm rot="10800000" flipV="1">
            <a:off x="5521322" y="3235470"/>
            <a:ext cx="3257827" cy="2828252"/>
          </a:xfrm>
          <a:prstGeom prst="bentConnector3">
            <a:avLst>
              <a:gd name="adj1" fmla="val -84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接點 34"/>
          <p:cNvCxnSpPr>
            <a:stCxn id="4" idx="2"/>
          </p:cNvCxnSpPr>
          <p:nvPr/>
        </p:nvCxnSpPr>
        <p:spPr>
          <a:xfrm>
            <a:off x="5034827" y="553864"/>
            <a:ext cx="0" cy="225396"/>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4123" y="1613236"/>
            <a:ext cx="876026" cy="20936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5" name="文字方塊 164"/>
          <p:cNvSpPr txBox="1"/>
          <p:nvPr/>
        </p:nvSpPr>
        <p:spPr>
          <a:xfrm>
            <a:off x="1788885" y="2175163"/>
            <a:ext cx="1348925" cy="73417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zh-TW" sz="1400" b="1" dirty="0"/>
              <a:t>1.</a:t>
            </a:r>
            <a:r>
              <a:rPr lang="zh-TW" altLang="zh-TW" sz="1400" b="1" dirty="0"/>
              <a:t>感染性人源</a:t>
            </a:r>
            <a:r>
              <a:rPr lang="zh-TW" altLang="zh-TW" sz="1400" b="1" dirty="0" smtClean="0"/>
              <a:t>樣</a:t>
            </a:r>
            <a:endParaRPr lang="en-US" altLang="zh-TW" sz="1400" b="1" dirty="0"/>
          </a:p>
          <a:p>
            <a:pPr algn="l"/>
            <a:r>
              <a:rPr lang="en-US" altLang="zh-TW" sz="1400" b="1" dirty="0" smtClean="0"/>
              <a:t>2</a:t>
            </a:r>
            <a:r>
              <a:rPr lang="en-US" altLang="zh-TW" sz="1400" b="1" dirty="0"/>
              <a:t>.</a:t>
            </a:r>
            <a:r>
              <a:rPr lang="zh-TW" altLang="zh-TW" sz="1400" b="1" dirty="0"/>
              <a:t>人類病原體</a:t>
            </a:r>
          </a:p>
          <a:p>
            <a:pPr algn="l"/>
            <a:r>
              <a:rPr lang="en-US" altLang="zh-TW" sz="1400" b="1" dirty="0"/>
              <a:t>3.</a:t>
            </a:r>
            <a:r>
              <a:rPr lang="zh-TW" altLang="zh-TW" sz="1400" b="1" dirty="0"/>
              <a:t>人類細胞</a:t>
            </a:r>
            <a:r>
              <a:rPr lang="zh-TW" altLang="zh-TW" sz="1400" b="1" dirty="0" smtClean="0"/>
              <a:t>株</a:t>
            </a:r>
            <a:endParaRPr lang="en-US" altLang="zh-TW" sz="1400" b="1" dirty="0" smtClean="0"/>
          </a:p>
          <a:p>
            <a:r>
              <a:rPr lang="en-US" altLang="zh-TW" sz="500" b="1" dirty="0" smtClean="0">
                <a:hlinkClick r:id="rId7" action="ppaction://hlinksldjump"/>
              </a:rPr>
              <a:t>#3. </a:t>
            </a:r>
            <a:r>
              <a:rPr lang="zh-TW" altLang="en-US" sz="500" b="1" dirty="0" smtClean="0">
                <a:hlinkClick r:id="rId7" action="ppaction://hlinksldjump"/>
              </a:rPr>
              <a:t>投影片 </a:t>
            </a:r>
            <a:r>
              <a:rPr lang="en-US" altLang="zh-TW" sz="500" b="1" dirty="0" smtClean="0">
                <a:hlinkClick r:id="rId7" action="ppaction://hlinksldjump"/>
              </a:rPr>
              <a:t>3</a:t>
            </a:r>
            <a:endParaRPr lang="zh-TW" altLang="zh-TW" sz="500" b="1" dirty="0"/>
          </a:p>
        </p:txBody>
      </p:sp>
      <p:pic>
        <p:nvPicPr>
          <p:cNvPr id="1027" name="Picture 3">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642" y="5171885"/>
            <a:ext cx="552738" cy="35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0149" y="5168962"/>
            <a:ext cx="714672" cy="35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群組 79"/>
          <p:cNvGrpSpPr/>
          <p:nvPr/>
        </p:nvGrpSpPr>
        <p:grpSpPr>
          <a:xfrm>
            <a:off x="237041" y="2188846"/>
            <a:ext cx="1862001" cy="3311460"/>
            <a:chOff x="327215" y="2165567"/>
            <a:chExt cx="1862001" cy="3311460"/>
          </a:xfrm>
        </p:grpSpPr>
        <p:sp>
          <p:nvSpPr>
            <p:cNvPr id="163" name="文字方塊 162"/>
            <p:cNvSpPr txBox="1"/>
            <p:nvPr/>
          </p:nvSpPr>
          <p:spPr>
            <a:xfrm>
              <a:off x="882610" y="2165567"/>
              <a:ext cx="828652" cy="62192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lnSpc>
                  <a:spcPts val="1500"/>
                </a:lnSpc>
              </a:pPr>
              <a:r>
                <a:rPr lang="zh-TW" altLang="zh-TW" sz="1400" b="1" dirty="0">
                  <a:solidFill>
                    <a:prstClr val="black"/>
                  </a:solidFill>
                </a:rPr>
                <a:t>非感染性</a:t>
              </a:r>
            </a:p>
            <a:p>
              <a:pPr>
                <a:lnSpc>
                  <a:spcPts val="1500"/>
                </a:lnSpc>
              </a:pPr>
              <a:r>
                <a:rPr lang="zh-TW" altLang="zh-TW" sz="1400" b="1" dirty="0">
                  <a:solidFill>
                    <a:prstClr val="black"/>
                  </a:solidFill>
                </a:rPr>
                <a:t>人源樣</a:t>
              </a:r>
              <a:r>
                <a:rPr lang="zh-TW" altLang="zh-TW" sz="1400" b="1" dirty="0" smtClean="0">
                  <a:solidFill>
                    <a:prstClr val="black"/>
                  </a:solidFill>
                </a:rPr>
                <a:t>材</a:t>
              </a:r>
              <a:r>
                <a:rPr lang="en-US" altLang="zh-TW" sz="500" b="1" dirty="0" smtClean="0">
                  <a:solidFill>
                    <a:prstClr val="black"/>
                  </a:solidFill>
                  <a:hlinkClick r:id="rId6" action="ppaction://hlinksldjump"/>
                </a:rPr>
                <a:t>#4. </a:t>
              </a:r>
              <a:r>
                <a:rPr lang="zh-TW" altLang="en-US" sz="500" b="1" dirty="0" smtClean="0">
                  <a:solidFill>
                    <a:prstClr val="black"/>
                  </a:solidFill>
                  <a:hlinkClick r:id="rId6" action="ppaction://hlinksldjump"/>
                </a:rPr>
                <a:t>投影片 </a:t>
              </a:r>
              <a:r>
                <a:rPr lang="en-US" altLang="zh-TW" sz="500" b="1" dirty="0" smtClean="0">
                  <a:solidFill>
                    <a:prstClr val="black"/>
                  </a:solidFill>
                  <a:hlinkClick r:id="rId6" action="ppaction://hlinksldjump"/>
                </a:rPr>
                <a:t>4</a:t>
              </a:r>
              <a:endParaRPr lang="zh-TW" altLang="zh-TW" sz="500" b="1" dirty="0">
                <a:solidFill>
                  <a:prstClr val="black"/>
                </a:solidFill>
              </a:endParaRPr>
            </a:p>
          </p:txBody>
        </p:sp>
        <p:cxnSp>
          <p:nvCxnSpPr>
            <p:cNvPr id="179" name="肘形接點 178"/>
            <p:cNvCxnSpPr/>
            <p:nvPr/>
          </p:nvCxnSpPr>
          <p:spPr>
            <a:xfrm rot="10800000" flipV="1">
              <a:off x="496304" y="3104765"/>
              <a:ext cx="800632" cy="3726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直線單箭頭接點 182"/>
            <p:cNvCxnSpPr/>
            <p:nvPr/>
          </p:nvCxnSpPr>
          <p:spPr>
            <a:xfrm flipH="1">
              <a:off x="1279650" y="3104765"/>
              <a:ext cx="8642" cy="340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肘形接點 183"/>
            <p:cNvCxnSpPr>
              <a:stCxn id="163" idx="2"/>
              <a:endCxn id="189" idx="0"/>
            </p:cNvCxnSpPr>
            <p:nvPr/>
          </p:nvCxnSpPr>
          <p:spPr>
            <a:xfrm rot="16200000" flipH="1">
              <a:off x="1339337" y="2745086"/>
              <a:ext cx="652401" cy="7372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文字方塊 186"/>
            <p:cNvSpPr txBox="1"/>
            <p:nvPr/>
          </p:nvSpPr>
          <p:spPr>
            <a:xfrm>
              <a:off x="327215" y="3445327"/>
              <a:ext cx="310157" cy="1365674"/>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移植用途</a:t>
              </a:r>
              <a:endParaRPr lang="zh-TW" altLang="en-US" sz="1400" b="1" dirty="0">
                <a:solidFill>
                  <a:prstClr val="black"/>
                </a:solidFill>
              </a:endParaRPr>
            </a:p>
          </p:txBody>
        </p:sp>
        <p:sp>
          <p:nvSpPr>
            <p:cNvPr id="188" name="文字方塊 187"/>
            <p:cNvSpPr txBox="1"/>
            <p:nvPr/>
          </p:nvSpPr>
          <p:spPr>
            <a:xfrm>
              <a:off x="970157" y="3448079"/>
              <a:ext cx="550806" cy="1365674"/>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研究教學檢驗保存</a:t>
              </a:r>
              <a:endParaRPr lang="zh-TW" altLang="en-US" sz="1400" b="1" dirty="0">
                <a:solidFill>
                  <a:prstClr val="black"/>
                </a:solidFill>
              </a:endParaRPr>
            </a:p>
          </p:txBody>
        </p:sp>
        <p:sp>
          <p:nvSpPr>
            <p:cNvPr id="189" name="文字方塊 188"/>
            <p:cNvSpPr txBox="1"/>
            <p:nvPr/>
          </p:nvSpPr>
          <p:spPr>
            <a:xfrm>
              <a:off x="1879059" y="3439888"/>
              <a:ext cx="310157" cy="1365674"/>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胚胎生殖</a:t>
              </a:r>
              <a:endParaRPr lang="zh-TW" altLang="en-US" sz="1400" b="1" dirty="0">
                <a:solidFill>
                  <a:prstClr val="black"/>
                </a:solidFill>
              </a:endParaRPr>
            </a:p>
          </p:txBody>
        </p:sp>
        <p:pic>
          <p:nvPicPr>
            <p:cNvPr id="1028" name="Picture 4">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6402" y="5084955"/>
              <a:ext cx="704561" cy="39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3" name="直線單箭頭接點 192"/>
            <p:cNvCxnSpPr/>
            <p:nvPr/>
          </p:nvCxnSpPr>
          <p:spPr>
            <a:xfrm>
              <a:off x="481015" y="4800013"/>
              <a:ext cx="9763" cy="3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直線單箭頭接點 193"/>
            <p:cNvCxnSpPr/>
            <p:nvPr/>
          </p:nvCxnSpPr>
          <p:spPr>
            <a:xfrm>
              <a:off x="1259591" y="4819783"/>
              <a:ext cx="9763" cy="3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直線單箭頭接點 194"/>
            <p:cNvCxnSpPr/>
            <p:nvPr/>
          </p:nvCxnSpPr>
          <p:spPr>
            <a:xfrm>
              <a:off x="2034138" y="4813753"/>
              <a:ext cx="9763" cy="3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22" name="肘形接點 221"/>
          <p:cNvCxnSpPr/>
          <p:nvPr/>
        </p:nvCxnSpPr>
        <p:spPr>
          <a:xfrm rot="16200000" flipH="1">
            <a:off x="1976320" y="1416013"/>
            <a:ext cx="637003" cy="908660"/>
          </a:xfrm>
          <a:prstGeom prst="bentConnector3">
            <a:avLst>
              <a:gd name="adj1" fmla="val 56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肘形接點 222"/>
          <p:cNvCxnSpPr>
            <a:endCxn id="163" idx="0"/>
          </p:cNvCxnSpPr>
          <p:nvPr/>
        </p:nvCxnSpPr>
        <p:spPr>
          <a:xfrm rot="10800000" flipV="1">
            <a:off x="1206763" y="1907096"/>
            <a:ext cx="633729" cy="2817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7" name="文字方塊 246"/>
          <p:cNvSpPr txBox="1"/>
          <p:nvPr/>
        </p:nvSpPr>
        <p:spPr>
          <a:xfrm>
            <a:off x="3270221" y="2059660"/>
            <a:ext cx="892353" cy="1243052"/>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生物樣材、血液血清</a:t>
            </a:r>
            <a:r>
              <a:rPr lang="en-US" altLang="zh-TW" sz="1400" b="1" dirty="0" smtClean="0"/>
              <a:t/>
            </a:r>
            <a:br>
              <a:rPr lang="en-US" altLang="zh-TW" sz="1400" b="1" dirty="0" smtClean="0"/>
            </a:br>
            <a:r>
              <a:rPr lang="en-US" altLang="zh-TW" sz="900" b="1" dirty="0" smtClean="0"/>
              <a:t>(</a:t>
            </a:r>
            <a:r>
              <a:rPr lang="zh-TW" altLang="en-US" sz="900" b="1" dirty="0">
                <a:solidFill>
                  <a:srgbClr val="FF0000"/>
                </a:solidFill>
                <a:hlinkClick r:id="rId19"/>
              </a:rPr>
              <a:t>涉保育類</a:t>
            </a:r>
            <a:r>
              <a:rPr lang="zh-TW" altLang="en-US" sz="900" b="1" dirty="0" smtClean="0">
                <a:solidFill>
                  <a:srgbClr val="FF0000"/>
                </a:solidFill>
                <a:hlinkClick r:id="rId19"/>
              </a:rPr>
              <a:t>者須</a:t>
            </a:r>
            <a:r>
              <a:rPr lang="zh-TW" altLang="en-US" sz="900" b="1" dirty="0">
                <a:solidFill>
                  <a:srgbClr val="FF0000"/>
                </a:solidFill>
                <a:hlinkClick r:id="rId19"/>
              </a:rPr>
              <a:t>依</a:t>
            </a:r>
            <a:r>
              <a:rPr lang="zh-TW" altLang="en-US" sz="900" b="1" dirty="0" smtClean="0">
                <a:solidFill>
                  <a:srgbClr val="FF0000"/>
                </a:solidFill>
                <a:hlinkClick r:id="rId19"/>
              </a:rPr>
              <a:t>野</a:t>
            </a:r>
            <a:r>
              <a:rPr lang="zh-TW" altLang="en-US" sz="900" b="1" dirty="0">
                <a:solidFill>
                  <a:srgbClr val="FF0000"/>
                </a:solidFill>
                <a:hlinkClick r:id="rId19"/>
              </a:rPr>
              <a:t>保法另案</a:t>
            </a:r>
            <a:r>
              <a:rPr lang="zh-TW" altLang="en-US" sz="900" b="1" dirty="0" smtClean="0">
                <a:solidFill>
                  <a:srgbClr val="FF0000"/>
                </a:solidFill>
                <a:hlinkClick r:id="rId19"/>
              </a:rPr>
              <a:t>申請</a:t>
            </a:r>
            <a:r>
              <a:rPr lang="zh-TW" altLang="en-US" sz="900" b="1" dirty="0" smtClean="0">
                <a:solidFill>
                  <a:srgbClr val="FF0000"/>
                </a:solidFill>
              </a:rPr>
              <a:t>，</a:t>
            </a:r>
            <a:r>
              <a:rPr lang="en-US" altLang="zh-TW" sz="900" b="1" dirty="0" smtClean="0">
                <a:solidFill>
                  <a:srgbClr val="FF0000"/>
                </a:solidFill>
              </a:rPr>
              <a:t>7~14</a:t>
            </a:r>
            <a:r>
              <a:rPr lang="zh-TW" altLang="en-US" sz="900" b="1" dirty="0" smtClean="0">
                <a:solidFill>
                  <a:srgbClr val="FF0000"/>
                </a:solidFill>
              </a:rPr>
              <a:t>天</a:t>
            </a:r>
            <a:r>
              <a:rPr lang="en-US" altLang="zh-TW" sz="900" b="1" dirty="0" smtClean="0"/>
              <a:t>)</a:t>
            </a:r>
            <a:endParaRPr lang="zh-TW" altLang="en-US" sz="900" b="1" dirty="0"/>
          </a:p>
          <a:p>
            <a:endParaRPr lang="zh-TW" altLang="en-US" sz="1400" b="1" dirty="0"/>
          </a:p>
        </p:txBody>
      </p:sp>
      <p:sp>
        <p:nvSpPr>
          <p:cNvPr id="249" name="文字方塊 248"/>
          <p:cNvSpPr txBox="1"/>
          <p:nvPr/>
        </p:nvSpPr>
        <p:spPr>
          <a:xfrm>
            <a:off x="4159699" y="2059660"/>
            <a:ext cx="815331" cy="1243052"/>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免檢疫物</a:t>
            </a:r>
            <a:r>
              <a:rPr lang="en-US" altLang="zh-TW" sz="900" b="1" dirty="0">
                <a:solidFill>
                  <a:schemeClr val="tx1"/>
                </a:solidFill>
              </a:rPr>
              <a:t>(</a:t>
            </a:r>
            <a:r>
              <a:rPr lang="zh-TW" altLang="en-US" sz="900" b="1" dirty="0">
                <a:solidFill>
                  <a:schemeClr val="tx1"/>
                </a:solidFill>
                <a:hlinkClick r:id="rId19"/>
              </a:rPr>
              <a:t>涉保育類</a:t>
            </a:r>
            <a:r>
              <a:rPr lang="zh-TW" altLang="en-US" sz="900" b="1" dirty="0" smtClean="0">
                <a:solidFill>
                  <a:schemeClr val="tx1"/>
                </a:solidFill>
                <a:hlinkClick r:id="rId19"/>
              </a:rPr>
              <a:t>者須</a:t>
            </a:r>
            <a:r>
              <a:rPr lang="zh-TW" altLang="en-US" sz="900" b="1" dirty="0">
                <a:solidFill>
                  <a:schemeClr val="tx1"/>
                </a:solidFill>
                <a:hlinkClick r:id="rId19"/>
              </a:rPr>
              <a:t>依野保法另案</a:t>
            </a:r>
            <a:r>
              <a:rPr lang="zh-TW" altLang="en-US" sz="900" b="1" dirty="0" smtClean="0">
                <a:solidFill>
                  <a:schemeClr val="tx1"/>
                </a:solidFill>
                <a:hlinkClick r:id="rId19"/>
              </a:rPr>
              <a:t>申請</a:t>
            </a:r>
            <a:r>
              <a:rPr lang="zh-TW" altLang="en-US" sz="900" b="1" dirty="0" smtClean="0">
                <a:solidFill>
                  <a:srgbClr val="FF0000"/>
                </a:solidFill>
              </a:rPr>
              <a:t>，</a:t>
            </a:r>
            <a:r>
              <a:rPr lang="en-US" altLang="zh-TW" sz="900" b="1" dirty="0" smtClean="0">
                <a:solidFill>
                  <a:srgbClr val="FF0000"/>
                </a:solidFill>
              </a:rPr>
              <a:t>7~14</a:t>
            </a:r>
            <a:r>
              <a:rPr lang="zh-TW" altLang="en-US" sz="900" b="1" dirty="0" smtClean="0">
                <a:solidFill>
                  <a:srgbClr val="FF0000"/>
                </a:solidFill>
              </a:rPr>
              <a:t>天</a:t>
            </a:r>
            <a:r>
              <a:rPr lang="en-US" altLang="zh-TW" sz="900" b="1" dirty="0" smtClean="0">
                <a:solidFill>
                  <a:schemeClr val="tx1"/>
                </a:solidFill>
              </a:rPr>
              <a:t>)</a:t>
            </a:r>
            <a:endParaRPr lang="zh-TW" altLang="en-US" sz="900" b="1" dirty="0">
              <a:solidFill>
                <a:schemeClr val="tx1"/>
              </a:solidFill>
            </a:endParaRPr>
          </a:p>
          <a:p>
            <a:endParaRPr lang="zh-TW" altLang="en-US" sz="1400" b="1" dirty="0"/>
          </a:p>
        </p:txBody>
      </p:sp>
      <p:cxnSp>
        <p:nvCxnSpPr>
          <p:cNvPr id="254" name="肘形接點 253"/>
          <p:cNvCxnSpPr/>
          <p:nvPr/>
        </p:nvCxnSpPr>
        <p:spPr>
          <a:xfrm rot="16200000" flipH="1">
            <a:off x="4169498" y="871968"/>
            <a:ext cx="222074" cy="6350"/>
          </a:xfrm>
          <a:prstGeom prst="bentConnector3">
            <a:avLst>
              <a:gd name="adj1" fmla="val 655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肘形接點 256"/>
          <p:cNvCxnSpPr/>
          <p:nvPr/>
        </p:nvCxnSpPr>
        <p:spPr>
          <a:xfrm rot="16200000" flipH="1">
            <a:off x="4062811" y="1597591"/>
            <a:ext cx="515168" cy="4288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肘形接點 259"/>
          <p:cNvCxnSpPr>
            <a:endCxn id="247" idx="0"/>
          </p:cNvCxnSpPr>
          <p:nvPr/>
        </p:nvCxnSpPr>
        <p:spPr>
          <a:xfrm rot="10800000" flipV="1">
            <a:off x="3716399" y="1818832"/>
            <a:ext cx="418633" cy="2408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42" name="Picture 7">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44936" y="5105238"/>
            <a:ext cx="989107" cy="21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9">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14981" y="1586949"/>
            <a:ext cx="679154" cy="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2" name="肘形接點 291"/>
          <p:cNvCxnSpPr>
            <a:stCxn id="1027" idx="2"/>
          </p:cNvCxnSpPr>
          <p:nvPr/>
        </p:nvCxnSpPr>
        <p:spPr>
          <a:xfrm rot="16200000" flipH="1">
            <a:off x="1642082" y="4262152"/>
            <a:ext cx="541687" cy="30778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4" name="肘形接點 293"/>
          <p:cNvCxnSpPr>
            <a:endCxn id="40" idx="1"/>
          </p:cNvCxnSpPr>
          <p:nvPr/>
        </p:nvCxnSpPr>
        <p:spPr>
          <a:xfrm>
            <a:off x="1085939" y="5519761"/>
            <a:ext cx="2384019" cy="543961"/>
          </a:xfrm>
          <a:prstGeom prst="bentConnector3">
            <a:avLst>
              <a:gd name="adj1" fmla="val -10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7" name="肘形接點 296"/>
          <p:cNvCxnSpPr>
            <a:endCxn id="40" idx="1"/>
          </p:cNvCxnSpPr>
          <p:nvPr/>
        </p:nvCxnSpPr>
        <p:spPr>
          <a:xfrm>
            <a:off x="1910039" y="5540976"/>
            <a:ext cx="1559919" cy="522746"/>
          </a:xfrm>
          <a:prstGeom prst="bentConnector3">
            <a:avLst>
              <a:gd name="adj1" fmla="val 7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0" name="肘形接點 299"/>
          <p:cNvCxnSpPr>
            <a:endCxn id="40" idx="1"/>
          </p:cNvCxnSpPr>
          <p:nvPr/>
        </p:nvCxnSpPr>
        <p:spPr>
          <a:xfrm>
            <a:off x="2634194" y="5534889"/>
            <a:ext cx="835764" cy="528833"/>
          </a:xfrm>
          <a:prstGeom prst="bentConnector3">
            <a:avLst>
              <a:gd name="adj1" fmla="val -5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3" name="直線單箭頭接點 302"/>
          <p:cNvCxnSpPr>
            <a:stCxn id="1042" idx="2"/>
          </p:cNvCxnSpPr>
          <p:nvPr/>
        </p:nvCxnSpPr>
        <p:spPr>
          <a:xfrm flipH="1">
            <a:off x="3835362" y="5322855"/>
            <a:ext cx="4128" cy="468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5" name="Picture 7">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50263" y="1445618"/>
            <a:ext cx="989107" cy="21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10">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84709" y="1492564"/>
            <a:ext cx="836622" cy="22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 name="Picture 11">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05400" y="4028965"/>
            <a:ext cx="1461059" cy="4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9" name="直線單箭頭接點 88"/>
          <p:cNvCxnSpPr>
            <a:stCxn id="249" idx="2"/>
          </p:cNvCxnSpPr>
          <p:nvPr/>
        </p:nvCxnSpPr>
        <p:spPr>
          <a:xfrm>
            <a:off x="4567365" y="3302712"/>
            <a:ext cx="4635" cy="2502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endCxn id="1042" idx="0"/>
          </p:cNvCxnSpPr>
          <p:nvPr/>
        </p:nvCxnSpPr>
        <p:spPr>
          <a:xfrm>
            <a:off x="3839490" y="3305632"/>
            <a:ext cx="0" cy="1799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文字方塊 96"/>
          <p:cNvSpPr txBox="1"/>
          <p:nvPr/>
        </p:nvSpPr>
        <p:spPr>
          <a:xfrm>
            <a:off x="3713219" y="4367832"/>
            <a:ext cx="489367" cy="138499"/>
          </a:xfrm>
          <a:prstGeom prst="rect">
            <a:avLst/>
          </a:prstGeom>
          <a:noFill/>
        </p:spPr>
        <p:txBody>
          <a:bodyPr wrap="square" lIns="0" tIns="0" rIns="0" bIns="0" rtlCol="0">
            <a:spAutoFit/>
          </a:bodyPr>
          <a:lstStyle/>
          <a:p>
            <a:pPr algn="ctr"/>
            <a:r>
              <a:rPr lang="en-US" altLang="zh-TW" sz="900" b="1" dirty="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8" name="文字方塊 97"/>
          <p:cNvSpPr txBox="1"/>
          <p:nvPr/>
        </p:nvSpPr>
        <p:spPr>
          <a:xfrm>
            <a:off x="3753424" y="5488048"/>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0.5</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9" name="文字方塊 73"/>
          <p:cNvSpPr txBox="1">
            <a:spLocks noChangeArrowheads="1"/>
          </p:cNvSpPr>
          <p:nvPr/>
        </p:nvSpPr>
        <p:spPr bwMode="auto">
          <a:xfrm>
            <a:off x="6813927" y="2531947"/>
            <a:ext cx="53819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fontAlgn="base" hangingPunct="1">
              <a:lnSpc>
                <a:spcPct val="100000"/>
              </a:lnSpc>
              <a:spcBef>
                <a:spcPct val="0"/>
              </a:spcBef>
              <a:spcAft>
                <a:spcPct val="0"/>
              </a:spcAft>
              <a:buFont typeface="Arial" panose="020B0604020202020204" pitchFamily="34" charset="0"/>
              <a:buNone/>
            </a:pPr>
            <a:r>
              <a:rPr lang="zh-TW" altLang="en-US" sz="700" b="1" u="sng" dirty="0" smtClean="0">
                <a:solidFill>
                  <a:srgbClr val="FF0000"/>
                </a:solidFill>
                <a:latin typeface="微軟正黑體" panose="020B0604030504040204" pitchFamily="34" charset="-120"/>
                <a:ea typeface="微軟正黑體" panose="020B0604030504040204" pitchFamily="34" charset="-120"/>
              </a:rPr>
              <a:t>審核天數：許可證為</a:t>
            </a:r>
            <a:r>
              <a:rPr lang="en-US" altLang="zh-TW" sz="700" b="1" u="sng" dirty="0" smtClean="0">
                <a:solidFill>
                  <a:srgbClr val="FF0000"/>
                </a:solidFill>
                <a:latin typeface="微軟正黑體" panose="020B0604030504040204" pitchFamily="34" charset="-120"/>
                <a:ea typeface="微軟正黑體" panose="020B0604030504040204" pitchFamily="34" charset="-120"/>
              </a:rPr>
              <a:t>30</a:t>
            </a:r>
            <a:r>
              <a:rPr lang="zh-TW" altLang="en-US" sz="700" b="1" u="sng" dirty="0" smtClean="0">
                <a:solidFill>
                  <a:srgbClr val="FF0000"/>
                </a:solidFill>
                <a:latin typeface="微軟正黑體" panose="020B0604030504040204" pitchFamily="34" charset="-120"/>
                <a:ea typeface="微軟正黑體" panose="020B0604030504040204" pitchFamily="34" charset="-120"/>
              </a:rPr>
              <a:t>個工作日，其餘均為</a:t>
            </a:r>
            <a:r>
              <a:rPr lang="en-US" altLang="zh-TW" sz="700" b="1" u="sng" dirty="0" smtClean="0">
                <a:solidFill>
                  <a:srgbClr val="FF0000"/>
                </a:solidFill>
                <a:latin typeface="微軟正黑體" panose="020B0604030504040204" pitchFamily="34" charset="-120"/>
                <a:ea typeface="微軟正黑體" panose="020B0604030504040204" pitchFamily="34" charset="-120"/>
              </a:rPr>
              <a:t>20</a:t>
            </a:r>
            <a:r>
              <a:rPr lang="zh-TW" altLang="en-US" sz="700" b="1" u="sng" dirty="0" smtClean="0">
                <a:solidFill>
                  <a:srgbClr val="FF0000"/>
                </a:solidFill>
                <a:latin typeface="微軟正黑體" panose="020B0604030504040204" pitchFamily="34" charset="-120"/>
                <a:ea typeface="微軟正黑體" panose="020B0604030504040204" pitchFamily="34" charset="-120"/>
              </a:rPr>
              <a:t>個工作日，必要時得延長一倍。</a:t>
            </a:r>
          </a:p>
          <a:p>
            <a:pPr algn="ctr" eaLnBrk="1" fontAlgn="base" hangingPunct="1">
              <a:lnSpc>
                <a:spcPct val="100000"/>
              </a:lnSpc>
              <a:spcBef>
                <a:spcPct val="0"/>
              </a:spcBef>
              <a:spcAft>
                <a:spcPct val="0"/>
              </a:spcAft>
              <a:buFont typeface="Arial" panose="020B0604020202020204" pitchFamily="34" charset="0"/>
              <a:buNone/>
            </a:pPr>
            <a:endParaRPr lang="zh-TW" altLang="en-US" sz="800" b="1" u="sng" dirty="0" smtClean="0">
              <a:solidFill>
                <a:srgbClr val="FF0000"/>
              </a:solidFill>
              <a:latin typeface="微軟正黑體" panose="020B0604030504040204" pitchFamily="34" charset="-120"/>
              <a:ea typeface="微軟正黑體" panose="020B0604030504040204" pitchFamily="34" charset="-120"/>
            </a:endParaRPr>
          </a:p>
          <a:p>
            <a:pPr algn="ctr" eaLnBrk="1" fontAlgn="base" hangingPunct="1">
              <a:lnSpc>
                <a:spcPct val="100000"/>
              </a:lnSpc>
              <a:spcBef>
                <a:spcPct val="0"/>
              </a:spcBef>
              <a:spcAft>
                <a:spcPct val="0"/>
              </a:spcAft>
              <a:buFontTx/>
              <a:buNone/>
            </a:pPr>
            <a:endParaRPr lang="zh-TW" altLang="en-US" sz="900" b="1" u="sng" dirty="0" smtClean="0">
              <a:solidFill>
                <a:srgbClr val="FF0000"/>
              </a:solidFill>
              <a:latin typeface="微軟正黑體" panose="020B0604030504040204" pitchFamily="34" charset="-120"/>
              <a:ea typeface="微軟正黑體" panose="020B0604030504040204" pitchFamily="34" charset="-120"/>
            </a:endParaRPr>
          </a:p>
        </p:txBody>
      </p:sp>
      <p:sp>
        <p:nvSpPr>
          <p:cNvPr id="100" name="文字方塊 99"/>
          <p:cNvSpPr txBox="1"/>
          <p:nvPr/>
        </p:nvSpPr>
        <p:spPr>
          <a:xfrm>
            <a:off x="8317706" y="5880795"/>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93" name="肘形接點 92"/>
          <p:cNvCxnSpPr/>
          <p:nvPr/>
        </p:nvCxnSpPr>
        <p:spPr>
          <a:xfrm rot="16200000" flipH="1">
            <a:off x="2900609" y="871967"/>
            <a:ext cx="222074" cy="6350"/>
          </a:xfrm>
          <a:prstGeom prst="bentConnector3">
            <a:avLst>
              <a:gd name="adj1" fmla="val 655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肘形接點 93"/>
          <p:cNvCxnSpPr/>
          <p:nvPr/>
        </p:nvCxnSpPr>
        <p:spPr>
          <a:xfrm rot="16200000" flipH="1">
            <a:off x="7970497" y="1989599"/>
            <a:ext cx="222074" cy="6350"/>
          </a:xfrm>
          <a:prstGeom prst="bentConnector3">
            <a:avLst>
              <a:gd name="adj1" fmla="val 65538"/>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文字方塊 109"/>
          <p:cNvSpPr txBox="1"/>
          <p:nvPr/>
        </p:nvSpPr>
        <p:spPr>
          <a:xfrm>
            <a:off x="1090782" y="4881763"/>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18</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pic>
        <p:nvPicPr>
          <p:cNvPr id="121" name="圖片 120">
            <a:hlinkClick r:id="rId19"/>
          </p:cNvPr>
          <p:cNvPicPr/>
          <p:nvPr/>
        </p:nvPicPr>
        <p:blipFill rotWithShape="1">
          <a:blip r:embed="rId28"/>
          <a:srcRect l="27100" t="12366" r="50136" b="80408"/>
          <a:stretch/>
        </p:blipFill>
        <p:spPr bwMode="auto">
          <a:xfrm>
            <a:off x="4234228" y="3084079"/>
            <a:ext cx="655766" cy="163934"/>
          </a:xfrm>
          <a:prstGeom prst="rect">
            <a:avLst/>
          </a:prstGeom>
          <a:ln>
            <a:noFill/>
          </a:ln>
          <a:extLst>
            <a:ext uri="{53640926-AAD7-44D8-BBD7-CCE9431645EC}">
              <a14:shadowObscured xmlns:a14="http://schemas.microsoft.com/office/drawing/2010/main"/>
            </a:ext>
          </a:extLst>
        </p:spPr>
      </p:pic>
      <p:pic>
        <p:nvPicPr>
          <p:cNvPr id="123" name="圖片 122">
            <a:hlinkClick r:id="rId19"/>
          </p:cNvPr>
          <p:cNvPicPr/>
          <p:nvPr/>
        </p:nvPicPr>
        <p:blipFill rotWithShape="1">
          <a:blip r:embed="rId28"/>
          <a:srcRect l="27100" t="12366" r="50136" b="80408"/>
          <a:stretch/>
        </p:blipFill>
        <p:spPr bwMode="auto">
          <a:xfrm>
            <a:off x="3394429" y="3081534"/>
            <a:ext cx="655766" cy="163934"/>
          </a:xfrm>
          <a:prstGeom prst="rect">
            <a:avLst/>
          </a:prstGeom>
          <a:ln>
            <a:noFill/>
          </a:ln>
          <a:extLst>
            <a:ext uri="{53640926-AAD7-44D8-BBD7-CCE9431645EC}">
              <a14:shadowObscured xmlns:a14="http://schemas.microsoft.com/office/drawing/2010/main"/>
            </a:ext>
          </a:extLst>
        </p:spPr>
      </p:pic>
      <p:cxnSp>
        <p:nvCxnSpPr>
          <p:cNvPr id="127" name="肘形接點 119"/>
          <p:cNvCxnSpPr/>
          <p:nvPr/>
        </p:nvCxnSpPr>
        <p:spPr>
          <a:xfrm>
            <a:off x="3229277" y="1687337"/>
            <a:ext cx="89235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p:nvPr/>
        </p:nvCxnSpPr>
        <p:spPr>
          <a:xfrm flipH="1">
            <a:off x="7406475" y="4491263"/>
            <a:ext cx="10796" cy="1580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p:nvPr/>
        </p:nvCxnSpPr>
        <p:spPr>
          <a:xfrm>
            <a:off x="5422345" y="3161870"/>
            <a:ext cx="0" cy="52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直線單箭頭接點 141"/>
          <p:cNvCxnSpPr/>
          <p:nvPr/>
        </p:nvCxnSpPr>
        <p:spPr>
          <a:xfrm>
            <a:off x="6253494" y="2673714"/>
            <a:ext cx="30290" cy="243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p:nvPr/>
        </p:nvCxnSpPr>
        <p:spPr>
          <a:xfrm>
            <a:off x="5441386" y="4602884"/>
            <a:ext cx="0" cy="49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文字方塊 150"/>
          <p:cNvSpPr txBox="1"/>
          <p:nvPr/>
        </p:nvSpPr>
        <p:spPr>
          <a:xfrm>
            <a:off x="3149745" y="4379858"/>
            <a:ext cx="489367" cy="138499"/>
          </a:xfrm>
          <a:prstGeom prst="rect">
            <a:avLst/>
          </a:prstGeom>
          <a:noFill/>
        </p:spPr>
        <p:txBody>
          <a:bodyPr wrap="square" lIns="0" tIns="0" rIns="0" bIns="0" rtlCol="0">
            <a:spAutoFit/>
          </a:bodyPr>
          <a:lstStyle/>
          <a:p>
            <a:pPr algn="ct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smtClean="0">
                <a:solidFill>
                  <a:schemeClr val="bg1"/>
                </a:solidFill>
                <a:latin typeface="微軟正黑體" panose="020B0604030504040204" pitchFamily="34" charset="-120"/>
                <a:ea typeface="微軟正黑體" panose="020B0604030504040204" pitchFamily="34" charset="-120"/>
              </a:rPr>
              <a:t>天</a:t>
            </a:r>
            <a:endParaRPr lang="zh-TW" altLang="en-US" sz="900" b="1" dirty="0">
              <a:solidFill>
                <a:schemeClr val="bg1"/>
              </a:solidFill>
              <a:latin typeface="微軟正黑體" panose="020B0604030504040204" pitchFamily="34" charset="-120"/>
              <a:ea typeface="微軟正黑體" panose="020B0604030504040204" pitchFamily="34" charset="-120"/>
            </a:endParaRPr>
          </a:p>
        </p:txBody>
      </p:sp>
      <p:sp>
        <p:nvSpPr>
          <p:cNvPr id="152" name="文字方塊 151"/>
          <p:cNvSpPr txBox="1"/>
          <p:nvPr/>
        </p:nvSpPr>
        <p:spPr>
          <a:xfrm>
            <a:off x="4495641" y="4422011"/>
            <a:ext cx="489367" cy="138499"/>
          </a:xfrm>
          <a:prstGeom prst="rect">
            <a:avLst/>
          </a:prstGeom>
          <a:noFill/>
        </p:spPr>
        <p:txBody>
          <a:bodyPr wrap="square" lIns="0" tIns="0" rIns="0" bIns="0" rtlCol="0">
            <a:spAutoFit/>
          </a:bodyPr>
          <a:lstStyle/>
          <a:p>
            <a:pPr algn="ct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smtClean="0">
                <a:solidFill>
                  <a:schemeClr val="bg1"/>
                </a:solidFill>
                <a:latin typeface="微軟正黑體" panose="020B0604030504040204" pitchFamily="34" charset="-120"/>
                <a:ea typeface="微軟正黑體" panose="020B0604030504040204" pitchFamily="34" charset="-120"/>
              </a:rPr>
              <a:t>天</a:t>
            </a:r>
            <a:endParaRPr lang="zh-TW" altLang="en-US" sz="900" b="1" dirty="0">
              <a:solidFill>
                <a:schemeClr val="bg1"/>
              </a:solidFill>
              <a:latin typeface="微軟正黑體" panose="020B0604030504040204" pitchFamily="34" charset="-120"/>
              <a:ea typeface="微軟正黑體" panose="020B0604030504040204" pitchFamily="34" charset="-120"/>
            </a:endParaRPr>
          </a:p>
        </p:txBody>
      </p:sp>
      <p:cxnSp>
        <p:nvCxnSpPr>
          <p:cNvPr id="106" name="肘形接點 105"/>
          <p:cNvCxnSpPr>
            <a:stCxn id="138" idx="2"/>
          </p:cNvCxnSpPr>
          <p:nvPr/>
        </p:nvCxnSpPr>
        <p:spPr>
          <a:xfrm rot="5400000">
            <a:off x="7581590" y="2478472"/>
            <a:ext cx="321627" cy="70507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2303034" y="3890466"/>
            <a:ext cx="489367" cy="138499"/>
          </a:xfrm>
          <a:prstGeom prst="rect">
            <a:avLst/>
          </a:prstGeom>
          <a:noFill/>
        </p:spPr>
        <p:txBody>
          <a:bodyPr wrap="square" lIns="0" tIns="0" rIns="0" bIns="0" rtlCol="0">
            <a:spAutoFit/>
          </a:bodyPr>
          <a:lstStyle/>
          <a:p>
            <a:pPr algn="ctr"/>
            <a:r>
              <a:rPr lang="en-US" altLang="zh-TW" sz="900" b="1" dirty="0">
                <a:solidFill>
                  <a:srgbClr val="FF0000"/>
                </a:solidFill>
                <a:latin typeface="微軟正黑體" panose="020B0604030504040204" pitchFamily="34" charset="-120"/>
                <a:ea typeface="微軟正黑體" panose="020B0604030504040204" pitchFamily="34" charset="-120"/>
              </a:rPr>
              <a:t>9</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02" name="文字方塊 101"/>
          <p:cNvSpPr txBox="1"/>
          <p:nvPr/>
        </p:nvSpPr>
        <p:spPr>
          <a:xfrm>
            <a:off x="336607" y="4888441"/>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18</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03" name="文字方塊 102"/>
          <p:cNvSpPr txBox="1"/>
          <p:nvPr/>
        </p:nvSpPr>
        <p:spPr>
          <a:xfrm>
            <a:off x="1878721" y="4874193"/>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18</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08" name="矩形 107"/>
          <p:cNvSpPr/>
          <p:nvPr/>
        </p:nvSpPr>
        <p:spPr>
          <a:xfrm>
            <a:off x="5758007" y="138498"/>
            <a:ext cx="897924" cy="461665"/>
          </a:xfrm>
          <a:prstGeom prst="rect">
            <a:avLst/>
          </a:prstGeom>
          <a:solidFill>
            <a:schemeClr val="accent4">
              <a:lumMod val="60000"/>
              <a:lumOff val="40000"/>
            </a:schemeClr>
          </a:solidFill>
          <a:ln>
            <a:solidFill>
              <a:schemeClr val="tx1"/>
            </a:solidFill>
          </a:ln>
        </p:spPr>
        <p:txBody>
          <a:bodyPr wrap="square" anchor="ctr">
            <a:spAutoFit/>
          </a:bodyPr>
          <a:lstStyle/>
          <a:p>
            <a:pPr algn="ctr"/>
            <a:r>
              <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海關稅則號列確認</a:t>
            </a:r>
            <a:endPar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12" name="肘形接點 111"/>
          <p:cNvCxnSpPr/>
          <p:nvPr/>
        </p:nvCxnSpPr>
        <p:spPr>
          <a:xfrm rot="10800000" flipV="1">
            <a:off x="5543671" y="373843"/>
            <a:ext cx="201575" cy="45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矩形 132">
            <a:hlinkClick r:id="rId29"/>
          </p:cNvPr>
          <p:cNvSpPr/>
          <p:nvPr/>
        </p:nvSpPr>
        <p:spPr>
          <a:xfrm>
            <a:off x="7356922" y="131812"/>
            <a:ext cx="897924" cy="461665"/>
          </a:xfrm>
          <a:prstGeom prst="rect">
            <a:avLst/>
          </a:prstGeom>
          <a:solidFill>
            <a:schemeClr val="accent4">
              <a:lumMod val="60000"/>
              <a:lumOff val="40000"/>
            </a:schemeClr>
          </a:solidFill>
          <a:ln>
            <a:solidFill>
              <a:schemeClr val="tx1"/>
            </a:solidFill>
          </a:ln>
        </p:spPr>
        <p:txBody>
          <a:bodyPr wrap="square" anchor="ctr">
            <a:spAutoFit/>
          </a:bodyPr>
          <a:lstStyle/>
          <a:p>
            <a:pPr algn="ctr"/>
            <a:r>
              <a:rPr lang="zh-TW" altLang="en-US" sz="12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稅則</a:t>
            </a:r>
            <a:r>
              <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號</a:t>
            </a:r>
            <a:r>
              <a:rPr lang="zh-TW" altLang="en-US" sz="12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列編撰規則</a:t>
            </a:r>
            <a:endPar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35" name="Picture 2">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698312" y="465298"/>
            <a:ext cx="622653" cy="12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4" name="肘形接點 143"/>
          <p:cNvCxnSpPr>
            <a:stCxn id="133" idx="1"/>
          </p:cNvCxnSpPr>
          <p:nvPr/>
        </p:nvCxnSpPr>
        <p:spPr>
          <a:xfrm rot="10800000" flipV="1">
            <a:off x="6662356" y="362644"/>
            <a:ext cx="694567" cy="4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2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hlinkClick r:id="" action="ppaction://noaction"/>
          </p:cNvPr>
          <p:cNvPicPr>
            <a:picLocks noChangeAspect="1"/>
          </p:cNvPicPr>
          <p:nvPr/>
        </p:nvPicPr>
        <p:blipFill>
          <a:blip r:embed="rId2"/>
          <a:stretch>
            <a:fillRect/>
          </a:stretch>
        </p:blipFill>
        <p:spPr>
          <a:xfrm>
            <a:off x="6527649" y="0"/>
            <a:ext cx="2616351" cy="504000"/>
          </a:xfrm>
          <a:prstGeom prst="rect">
            <a:avLst/>
          </a:prstGeom>
          <a:ln w="28575">
            <a:solidFill>
              <a:srgbClr val="FF0000"/>
            </a:solidFill>
          </a:ln>
        </p:spPr>
      </p:pic>
      <p:sp>
        <p:nvSpPr>
          <p:cNvPr id="6" name="文字方塊 5"/>
          <p:cNvSpPr txBox="1"/>
          <p:nvPr/>
        </p:nvSpPr>
        <p:spPr>
          <a:xfrm>
            <a:off x="198406" y="291851"/>
            <a:ext cx="4510072"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1.1</a:t>
            </a:r>
            <a:r>
              <a:rPr lang="zh-TW" altLang="en-US" b="1" dirty="0" smtClean="0">
                <a:latin typeface="微軟正黑體" panose="020B0604030504040204" pitchFamily="34" charset="-120"/>
                <a:ea typeface="微軟正黑體" panose="020B0604030504040204" pitchFamily="34" charset="-120"/>
              </a:rPr>
              <a:t>入源樣材輸入流程圖</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感染性人類檢體</a:t>
            </a:r>
            <a:endParaRPr lang="zh-TW" altLang="en-US"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98408" y="5486401"/>
            <a:ext cx="8678173" cy="1200329"/>
          </a:xfrm>
          <a:prstGeom prst="rect">
            <a:avLst/>
          </a:prstGeom>
          <a:noFill/>
        </p:spPr>
        <p:txBody>
          <a:bodyPr wrap="square" rtlCol="0">
            <a:spAutoFit/>
          </a:bodyPr>
          <a:lstStyle/>
          <a:p>
            <a:r>
              <a:rPr lang="zh-TW" altLang="zh-TW" sz="1200" dirty="0">
                <a:solidFill>
                  <a:srgbClr val="FF0000"/>
                </a:solidFill>
                <a:latin typeface="微軟正黑體" panose="020B0604030504040204" pitchFamily="34" charset="-120"/>
                <a:ea typeface="微軟正黑體" panose="020B0604030504040204" pitchFamily="34" charset="-120"/>
              </a:rPr>
              <a:t>【備註】</a:t>
            </a:r>
          </a:p>
          <a:p>
            <a:r>
              <a:rPr lang="zh-TW" altLang="zh-TW" sz="1200" dirty="0" smtClean="0">
                <a:latin typeface="微軟正黑體" panose="020B0604030504040204" pitchFamily="34" charset="-120"/>
                <a:ea typeface="微軟正黑體" panose="020B0604030504040204" pitchFamily="34" charset="-120"/>
              </a:rPr>
              <a:t>人類</a:t>
            </a:r>
            <a:r>
              <a:rPr lang="zh-TW" altLang="zh-TW" sz="1200" dirty="0">
                <a:latin typeface="微軟正黑體" panose="020B0604030504040204" pitchFamily="34" charset="-120"/>
                <a:ea typeface="微軟正黑體" panose="020B0604030504040204" pitchFamily="34" charset="-120"/>
              </a:rPr>
              <a:t>檢體請洽衛生福利部申請，辦理單位窗口、網址連結如下：</a:t>
            </a:r>
          </a:p>
          <a:p>
            <a:r>
              <a:rPr lang="zh-TW" altLang="zh-TW" sz="1200" b="1" dirty="0" smtClean="0">
                <a:latin typeface="微軟正黑體" panose="020B0604030504040204" pitchFamily="34" charset="-120"/>
                <a:ea typeface="微軟正黑體" panose="020B0604030504040204" pitchFamily="34" charset="-120"/>
              </a:rPr>
              <a:t>感染</a:t>
            </a:r>
            <a:r>
              <a:rPr lang="zh-TW" altLang="zh-TW" sz="1200" b="1" dirty="0">
                <a:latin typeface="微軟正黑體" panose="020B0604030504040204" pitchFamily="34" charset="-120"/>
                <a:ea typeface="微軟正黑體" panose="020B0604030504040204" pitchFamily="34" charset="-120"/>
              </a:rPr>
              <a:t>性檢體、人類及人畜病原體、人類細胞株</a:t>
            </a:r>
            <a:r>
              <a:rPr lang="zh-TW" altLang="zh-TW" sz="1200" dirty="0">
                <a:latin typeface="微軟正黑體" panose="020B0604030504040204" pitchFamily="34" charset="-120"/>
                <a:ea typeface="微軟正黑體" panose="020B0604030504040204" pitchFamily="34" charset="-120"/>
              </a:rPr>
              <a:t>，請洽衛生福利部疾病管制署辦理。</a:t>
            </a:r>
          </a:p>
          <a:p>
            <a:r>
              <a:rPr lang="zh-TW" altLang="zh-TW" sz="1200" dirty="0">
                <a:latin typeface="微軟正黑體" panose="020B0604030504040204" pitchFamily="34" charset="-120"/>
                <a:ea typeface="微軟正黑體" panose="020B0604030504040204" pitchFamily="34" charset="-120"/>
              </a:rPr>
              <a:t>疾病管制署首頁</a:t>
            </a:r>
            <a:r>
              <a:rPr lang="en-US" altLang="zh-TW" sz="1200" dirty="0">
                <a:latin typeface="微軟正黑體" panose="020B0604030504040204" pitchFamily="34" charset="-120"/>
                <a:ea typeface="微軟正黑體" panose="020B0604030504040204" pitchFamily="34" charset="-120"/>
              </a:rPr>
              <a:t>&gt;</a:t>
            </a:r>
            <a:r>
              <a:rPr lang="zh-TW" altLang="zh-TW" sz="1200" dirty="0">
                <a:latin typeface="微軟正黑體" panose="020B0604030504040204" pitchFamily="34" charset="-120"/>
                <a:ea typeface="微軟正黑體" panose="020B0604030504040204" pitchFamily="34" charset="-120"/>
              </a:rPr>
              <a:t>政府資料公開</a:t>
            </a:r>
            <a:r>
              <a:rPr lang="en-US" altLang="zh-TW" sz="1200" dirty="0">
                <a:latin typeface="微軟正黑體" panose="020B0604030504040204" pitchFamily="34" charset="-120"/>
                <a:ea typeface="微軟正黑體" panose="020B0604030504040204" pitchFamily="34" charset="-120"/>
              </a:rPr>
              <a:t>&gt;5.</a:t>
            </a:r>
            <a:r>
              <a:rPr lang="zh-TW" altLang="zh-TW" sz="1200" dirty="0">
                <a:latin typeface="微軟正黑體" panose="020B0604030504040204" pitchFamily="34" charset="-120"/>
                <a:ea typeface="微軟正黑體" panose="020B0604030504040204" pitchFamily="34" charset="-120"/>
              </a:rPr>
              <a:t>感染性生物材料輸出入申請</a:t>
            </a:r>
          </a:p>
          <a:p>
            <a:r>
              <a:rPr lang="en-US" altLang="zh-TW" sz="1000" u="sng" dirty="0">
                <a:latin typeface="微軟正黑體" panose="020B0604030504040204" pitchFamily="34" charset="-120"/>
                <a:ea typeface="微軟正黑體" panose="020B0604030504040204" pitchFamily="34" charset="-120"/>
                <a:hlinkClick r:id="rId3"/>
              </a:rPr>
              <a:t>http://www.cdc.gov.tw/list.aspx?treeid=5FF75185B74D8265&amp;nowtreeid=1C0DD16FDB413D6D</a:t>
            </a:r>
            <a:endParaRPr lang="zh-TW" altLang="zh-TW" sz="1000" dirty="0">
              <a:latin typeface="微軟正黑體" panose="020B0604030504040204" pitchFamily="34" charset="-120"/>
              <a:ea typeface="微軟正黑體" panose="020B0604030504040204" pitchFamily="34" charset="-120"/>
            </a:endParaRPr>
          </a:p>
          <a:p>
            <a:r>
              <a:rPr lang="en-US" altLang="zh-TW" sz="1200" dirty="0">
                <a:solidFill>
                  <a:srgbClr val="FF0000"/>
                </a:solidFill>
                <a:latin typeface="微軟正黑體" panose="020B0604030504040204" pitchFamily="34" charset="-120"/>
                <a:ea typeface="微軟正黑體" panose="020B0604030504040204" pitchFamily="34" charset="-120"/>
              </a:rPr>
              <a:t>    </a:t>
            </a:r>
            <a:r>
              <a:rPr lang="zh-TW" altLang="zh-TW" sz="1200" dirty="0">
                <a:solidFill>
                  <a:srgbClr val="FF0000"/>
                </a:solidFill>
                <a:latin typeface="微軟正黑體" panose="020B0604030504040204" pitchFamily="34" charset="-120"/>
                <a:ea typeface="微軟正黑體" panose="020B0604030504040204" pitchFamily="34" charset="-120"/>
              </a:rPr>
              <a:t>窗口：</a:t>
            </a:r>
            <a:r>
              <a:rPr lang="en-US" altLang="zh-TW" sz="1200" dirty="0">
                <a:solidFill>
                  <a:srgbClr val="FF0000"/>
                </a:solidFill>
                <a:latin typeface="微軟正黑體" panose="020B0604030504040204" pitchFamily="34" charset="-120"/>
                <a:ea typeface="微軟正黑體" panose="020B0604030504040204" pitchFamily="34" charset="-120"/>
              </a:rPr>
              <a:t>(02)2395-9825#3871 </a:t>
            </a:r>
            <a:r>
              <a:rPr lang="zh-TW" altLang="zh-TW" sz="1200" dirty="0">
                <a:solidFill>
                  <a:srgbClr val="FF0000"/>
                </a:solidFill>
                <a:latin typeface="微軟正黑體" panose="020B0604030504040204" pitchFamily="34" charset="-120"/>
                <a:ea typeface="微軟正黑體" panose="020B0604030504040204" pitchFamily="34" charset="-120"/>
              </a:rPr>
              <a:t>陳小姐</a:t>
            </a:r>
          </a:p>
        </p:txBody>
      </p:sp>
      <p:sp>
        <p:nvSpPr>
          <p:cNvPr id="2" name="文字方塊 1"/>
          <p:cNvSpPr txBox="1"/>
          <p:nvPr/>
        </p:nvSpPr>
        <p:spPr>
          <a:xfrm>
            <a:off x="1064524" y="1132764"/>
            <a:ext cx="5773003" cy="3330054"/>
          </a:xfrm>
          <a:prstGeom prst="rect">
            <a:avLst/>
          </a:prstGeom>
          <a:noFill/>
        </p:spPr>
        <p:txBody>
          <a:bodyPr wrap="square" rtlCol="0">
            <a:spAutoFit/>
          </a:bodyPr>
          <a:lstStyle/>
          <a:p>
            <a:endParaRPr lang="zh-TW" altLang="en-US" dirty="0"/>
          </a:p>
        </p:txBody>
      </p:sp>
      <p:sp>
        <p:nvSpPr>
          <p:cNvPr id="71" name="文字方塊 70"/>
          <p:cNvSpPr txBox="1"/>
          <p:nvPr/>
        </p:nvSpPr>
        <p:spPr>
          <a:xfrm>
            <a:off x="1216924" y="1285164"/>
            <a:ext cx="5773003" cy="3330054"/>
          </a:xfrm>
          <a:prstGeom prst="rect">
            <a:avLst/>
          </a:prstGeom>
          <a:noFill/>
        </p:spPr>
        <p:txBody>
          <a:bodyPr wrap="square" rtlCol="0">
            <a:spAutoFit/>
          </a:bodyPr>
          <a:lstStyle/>
          <a:p>
            <a:endParaRPr lang="zh-TW" altLang="en-US" dirty="0"/>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81" t="19013" r="28059" b="2940"/>
          <a:stretch/>
        </p:blipFill>
        <p:spPr bwMode="auto">
          <a:xfrm>
            <a:off x="1876567" y="865900"/>
            <a:ext cx="4763069" cy="467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23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250166" y="169017"/>
            <a:ext cx="4427815" cy="369332"/>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1.2</a:t>
            </a:r>
            <a:r>
              <a:rPr lang="zh-TW" altLang="zh-TW" b="1" dirty="0" smtClean="0">
                <a:latin typeface="微軟正黑體" panose="020B0604030504040204" pitchFamily="34" charset="-120"/>
                <a:ea typeface="微軟正黑體" panose="020B0604030504040204" pitchFamily="34" charset="-120"/>
              </a:rPr>
              <a:t>非</a:t>
            </a:r>
            <a:r>
              <a:rPr lang="zh-TW" altLang="zh-TW" b="1" dirty="0">
                <a:latin typeface="微軟正黑體" panose="020B0604030504040204" pitchFamily="34" charset="-120"/>
                <a:ea typeface="微軟正黑體" panose="020B0604030504040204" pitchFamily="34" charset="-120"/>
              </a:rPr>
              <a:t>感染性人類檢體輸出入申請審查流程</a:t>
            </a:r>
            <a:endParaRPr lang="zh-TW" altLang="en-US" b="1"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5258121" y="1196726"/>
            <a:ext cx="3674338" cy="4154984"/>
          </a:xfrm>
          <a:prstGeom prst="rect">
            <a:avLst/>
          </a:prstGeom>
          <a:noFill/>
        </p:spPr>
        <p:txBody>
          <a:bodyPr wrap="square" rtlCol="0">
            <a:spAutoFit/>
          </a:bodyPr>
          <a:lstStyle/>
          <a:p>
            <a:pPr algn="ctr"/>
            <a:r>
              <a:rPr lang="zh-TW" altLang="zh-TW" b="1" dirty="0">
                <a:solidFill>
                  <a:srgbClr val="0000FF"/>
                </a:solidFill>
              </a:rPr>
              <a:t>非感染性檢體</a:t>
            </a:r>
            <a:r>
              <a:rPr lang="zh-TW" altLang="zh-TW" dirty="0">
                <a:solidFill>
                  <a:srgbClr val="0000FF"/>
                </a:solidFill>
              </a:rPr>
              <a:t>，以申請目的</a:t>
            </a:r>
            <a:r>
              <a:rPr lang="zh-TW" altLang="zh-TW" dirty="0" smtClean="0">
                <a:solidFill>
                  <a:srgbClr val="0000FF"/>
                </a:solidFill>
              </a:rPr>
              <a:t>區分</a:t>
            </a:r>
            <a:endParaRPr lang="en-US" altLang="zh-TW" dirty="0" smtClean="0">
              <a:solidFill>
                <a:srgbClr val="0000FF"/>
              </a:solidFill>
            </a:endParaRPr>
          </a:p>
          <a:p>
            <a:pPr algn="ctr"/>
            <a:endParaRPr lang="zh-TW" altLang="zh-TW" dirty="0">
              <a:solidFill>
                <a:srgbClr val="0000FF"/>
              </a:solidFill>
            </a:endParaRPr>
          </a:p>
          <a:p>
            <a:pPr marL="177800" indent="-177800"/>
            <a:r>
              <a:rPr lang="en-US" altLang="zh-TW" sz="1200" dirty="0" smtClean="0"/>
              <a:t>1.</a:t>
            </a:r>
            <a:r>
              <a:rPr lang="zh-TW" altLang="zh-TW" sz="1200" dirty="0" smtClean="0"/>
              <a:t>研究</a:t>
            </a:r>
            <a:r>
              <a:rPr lang="zh-TW" altLang="zh-TW" sz="1200" dirty="0"/>
              <a:t>、教學、檢驗、保存目的檢體</a:t>
            </a:r>
            <a:r>
              <a:rPr lang="en-US" altLang="zh-TW" sz="1200" dirty="0"/>
              <a:t>(</a:t>
            </a:r>
            <a:r>
              <a:rPr lang="zh-TW" altLang="zh-TW" sz="1200" dirty="0"/>
              <a:t>如人類之全血、血清、血漿、骨髓、臍帶血、細胞、尿液、人體大體、組織</a:t>
            </a:r>
            <a:r>
              <a:rPr lang="en-US" altLang="zh-TW" sz="1200" dirty="0"/>
              <a:t>…</a:t>
            </a:r>
            <a:r>
              <a:rPr lang="zh-TW" altLang="zh-TW" sz="1200" dirty="0"/>
              <a:t>等</a:t>
            </a:r>
            <a:r>
              <a:rPr lang="en-US" altLang="zh-TW" sz="1200" dirty="0"/>
              <a:t>)</a:t>
            </a:r>
            <a:r>
              <a:rPr lang="zh-TW" altLang="zh-TW" sz="1200" dirty="0"/>
              <a:t>，請洽衛生福利部食品藥物管理署辦理。</a:t>
            </a:r>
          </a:p>
          <a:p>
            <a:pPr marL="177800"/>
            <a:r>
              <a:rPr lang="zh-TW" altLang="en-US" sz="1000" dirty="0" smtClean="0">
                <a:solidFill>
                  <a:schemeClr val="accent2">
                    <a:lumMod val="75000"/>
                  </a:schemeClr>
                </a:solidFill>
              </a:rPr>
              <a:t> 網站途徑</a:t>
            </a:r>
            <a:r>
              <a:rPr lang="en-US" altLang="zh-TW" sz="1000" dirty="0" smtClean="0">
                <a:solidFill>
                  <a:schemeClr val="accent2">
                    <a:lumMod val="75000"/>
                  </a:schemeClr>
                </a:solidFill>
              </a:rPr>
              <a:t>:</a:t>
            </a:r>
            <a:r>
              <a:rPr lang="zh-TW" altLang="zh-TW" sz="800" dirty="0" smtClean="0">
                <a:solidFill>
                  <a:schemeClr val="accent5">
                    <a:lumMod val="75000"/>
                  </a:schemeClr>
                </a:solidFill>
              </a:rPr>
              <a:t>衛生</a:t>
            </a:r>
            <a:r>
              <a:rPr lang="zh-TW" altLang="zh-TW" sz="800" dirty="0">
                <a:solidFill>
                  <a:schemeClr val="accent5">
                    <a:lumMod val="75000"/>
                  </a:schemeClr>
                </a:solidFill>
              </a:rPr>
              <a:t>福利部食品藥物管理署</a:t>
            </a:r>
            <a:r>
              <a:rPr lang="en-US" altLang="zh-TW" sz="800" dirty="0">
                <a:solidFill>
                  <a:schemeClr val="accent5">
                    <a:lumMod val="75000"/>
                  </a:schemeClr>
                </a:solidFill>
              </a:rPr>
              <a:t>&gt;</a:t>
            </a:r>
            <a:r>
              <a:rPr lang="zh-TW" altLang="zh-TW" sz="800" dirty="0">
                <a:solidFill>
                  <a:schemeClr val="accent5">
                    <a:lumMod val="75000"/>
                  </a:schemeClr>
                </a:solidFill>
              </a:rPr>
              <a:t>主題專區</a:t>
            </a:r>
            <a:r>
              <a:rPr lang="en-US" altLang="zh-TW" sz="800" dirty="0">
                <a:solidFill>
                  <a:schemeClr val="accent5">
                    <a:lumMod val="75000"/>
                  </a:schemeClr>
                </a:solidFill>
              </a:rPr>
              <a:t>&gt;</a:t>
            </a:r>
            <a:r>
              <a:rPr lang="zh-TW" altLang="zh-TW" sz="800" dirty="0">
                <a:solidFill>
                  <a:schemeClr val="accent5">
                    <a:lumMod val="75000"/>
                  </a:schemeClr>
                </a:solidFill>
              </a:rPr>
              <a:t>案件申辦平台</a:t>
            </a:r>
            <a:r>
              <a:rPr lang="en-US" altLang="zh-TW" sz="800" dirty="0">
                <a:solidFill>
                  <a:schemeClr val="accent5">
                    <a:lumMod val="75000"/>
                  </a:schemeClr>
                </a:solidFill>
              </a:rPr>
              <a:t>&gt;</a:t>
            </a:r>
            <a:r>
              <a:rPr lang="zh-TW" altLang="zh-TW" sz="800" dirty="0">
                <a:solidFill>
                  <a:schemeClr val="accent5">
                    <a:lumMod val="75000"/>
                  </a:schemeClr>
                </a:solidFill>
              </a:rPr>
              <a:t>藥品</a:t>
            </a:r>
            <a:r>
              <a:rPr lang="en-US" altLang="zh-TW" sz="800" dirty="0">
                <a:solidFill>
                  <a:schemeClr val="accent5">
                    <a:lumMod val="75000"/>
                  </a:schemeClr>
                </a:solidFill>
              </a:rPr>
              <a:t>&gt;6.</a:t>
            </a:r>
            <a:r>
              <a:rPr lang="en-US" altLang="zh-TW" sz="800" dirty="0">
                <a:solidFill>
                  <a:schemeClr val="accent5">
                    <a:lumMod val="75000"/>
                  </a:schemeClr>
                </a:solidFill>
                <a:hlinkClick r:id="rId3"/>
              </a:rPr>
              <a:t>非感染性人體器官、組織及細胞進出口申請(</a:t>
            </a:r>
            <a:r>
              <a:rPr lang="en-US" altLang="zh-TW" sz="800" dirty="0" err="1">
                <a:solidFill>
                  <a:schemeClr val="accent5">
                    <a:lumMod val="75000"/>
                  </a:schemeClr>
                </a:solidFill>
                <a:hlinkClick r:id="rId3"/>
              </a:rPr>
              <a:t>非移植目的</a:t>
            </a:r>
            <a:r>
              <a:rPr lang="en-US" altLang="zh-TW" sz="800" dirty="0">
                <a:solidFill>
                  <a:schemeClr val="accent5">
                    <a:lumMod val="75000"/>
                  </a:schemeClr>
                </a:solidFill>
                <a:hlinkClick r:id="rId3"/>
              </a:rPr>
              <a:t>)</a:t>
            </a:r>
            <a:r>
              <a:rPr lang="en-US" altLang="zh-TW" sz="800" dirty="0">
                <a:solidFill>
                  <a:schemeClr val="accent5">
                    <a:lumMod val="75000"/>
                  </a:schemeClr>
                </a:solidFill>
              </a:rPr>
              <a:t>&gt;</a:t>
            </a:r>
            <a:r>
              <a:rPr lang="zh-TW" altLang="zh-TW" sz="800" dirty="0">
                <a:solidFill>
                  <a:schemeClr val="accent5">
                    <a:lumMod val="75000"/>
                  </a:schemeClr>
                </a:solidFill>
              </a:rPr>
              <a:t>線上</a:t>
            </a:r>
            <a:r>
              <a:rPr lang="zh-TW" altLang="zh-TW" sz="800" dirty="0" smtClean="0">
                <a:solidFill>
                  <a:schemeClr val="accent5">
                    <a:lumMod val="75000"/>
                  </a:schemeClr>
                </a:solidFill>
              </a:rPr>
              <a:t>申請</a:t>
            </a:r>
            <a:r>
              <a:rPr lang="zh-TW" altLang="en-US" sz="800" dirty="0" smtClean="0">
                <a:solidFill>
                  <a:schemeClr val="accent5">
                    <a:lumMod val="75000"/>
                  </a:schemeClr>
                </a:solidFill>
              </a:rPr>
              <a:t> </a:t>
            </a:r>
            <a:r>
              <a:rPr lang="en-US" altLang="zh-TW" sz="800" u="sng" dirty="0" smtClean="0">
                <a:solidFill>
                  <a:schemeClr val="accent5">
                    <a:lumMod val="75000"/>
                  </a:schemeClr>
                </a:solidFill>
                <a:hlinkClick r:id="rId3"/>
              </a:rPr>
              <a:t>http</a:t>
            </a:r>
            <a:r>
              <a:rPr lang="en-US" altLang="zh-TW" sz="800" u="sng" dirty="0">
                <a:solidFill>
                  <a:schemeClr val="accent5">
                    <a:lumMod val="75000"/>
                  </a:schemeClr>
                </a:solidFill>
                <a:hlinkClick r:id="rId3"/>
              </a:rPr>
              <a:t>://oaps.fda.gov.tw/TFDAWeb/wSite/ct?xItem=3309&amp;ctNode=253&amp;mp=2</a:t>
            </a:r>
            <a:endParaRPr lang="zh-TW" altLang="zh-TW" sz="800" dirty="0">
              <a:solidFill>
                <a:schemeClr val="accent5">
                  <a:lumMod val="75000"/>
                </a:schemeClr>
              </a:solidFill>
            </a:endParaRPr>
          </a:p>
          <a:p>
            <a:pPr marL="177800"/>
            <a:r>
              <a:rPr lang="zh-TW" altLang="zh-TW" sz="1000" dirty="0">
                <a:solidFill>
                  <a:srgbClr val="FF0000"/>
                </a:solidFill>
              </a:rPr>
              <a:t>申辦窗口：</a:t>
            </a:r>
            <a:r>
              <a:rPr lang="en-US" altLang="zh-TW" sz="1000" dirty="0">
                <a:solidFill>
                  <a:srgbClr val="FF0000"/>
                </a:solidFill>
              </a:rPr>
              <a:t>(02)2787-7671 </a:t>
            </a:r>
            <a:r>
              <a:rPr lang="zh-TW" altLang="zh-TW" sz="1000" dirty="0" smtClean="0">
                <a:solidFill>
                  <a:srgbClr val="FF0000"/>
                </a:solidFill>
              </a:rPr>
              <a:t>黃先生</a:t>
            </a:r>
            <a:r>
              <a:rPr lang="en-US" altLang="zh-TW" sz="1000" dirty="0" smtClean="0">
                <a:solidFill>
                  <a:srgbClr val="FF0000"/>
                </a:solidFill>
              </a:rPr>
              <a:t>/</a:t>
            </a:r>
            <a:r>
              <a:rPr lang="en-US" altLang="zh-TW" sz="1000" dirty="0">
                <a:solidFill>
                  <a:srgbClr val="FF0000"/>
                </a:solidFill>
              </a:rPr>
              <a:t>dhp123@fda.gov.tw</a:t>
            </a:r>
            <a:endParaRPr lang="zh-TW" altLang="zh-TW" sz="1000" dirty="0">
              <a:solidFill>
                <a:srgbClr val="FF0000"/>
              </a:solidFill>
            </a:endParaRPr>
          </a:p>
          <a:p>
            <a:pPr marL="177800"/>
            <a:r>
              <a:rPr lang="zh-TW" altLang="zh-TW" sz="1000" dirty="0" smtClean="0">
                <a:solidFill>
                  <a:schemeClr val="accent2">
                    <a:lumMod val="75000"/>
                  </a:schemeClr>
                </a:solidFill>
              </a:rPr>
              <a:t>辦理</a:t>
            </a:r>
            <a:r>
              <a:rPr lang="zh-TW" altLang="zh-TW" sz="1000" dirty="0">
                <a:solidFill>
                  <a:schemeClr val="accent2">
                    <a:lumMod val="75000"/>
                  </a:schemeClr>
                </a:solidFill>
              </a:rPr>
              <a:t>天數：</a:t>
            </a:r>
            <a:r>
              <a:rPr lang="en-US" altLang="zh-TW" sz="1000" dirty="0">
                <a:solidFill>
                  <a:schemeClr val="accent2">
                    <a:lumMod val="75000"/>
                  </a:schemeClr>
                </a:solidFill>
              </a:rPr>
              <a:t>18</a:t>
            </a:r>
            <a:r>
              <a:rPr lang="zh-TW" altLang="zh-TW" sz="1000" dirty="0">
                <a:solidFill>
                  <a:schemeClr val="accent2">
                    <a:lumMod val="75000"/>
                  </a:schemeClr>
                </a:solidFill>
              </a:rPr>
              <a:t>天（不含補件天數）</a:t>
            </a:r>
          </a:p>
          <a:p>
            <a:pPr marL="177800" indent="-177800"/>
            <a:r>
              <a:rPr lang="en-US" altLang="zh-TW" sz="1200" dirty="0" smtClean="0"/>
              <a:t>2.</a:t>
            </a:r>
            <a:r>
              <a:rPr lang="zh-TW" altLang="zh-TW" sz="1200" dirty="0" smtClean="0"/>
              <a:t>移植</a:t>
            </a:r>
            <a:r>
              <a:rPr lang="zh-TW" altLang="zh-TW" sz="1200" dirty="0"/>
              <a:t>目的檢體</a:t>
            </a:r>
            <a:r>
              <a:rPr lang="en-US" altLang="zh-TW" sz="1200" dirty="0"/>
              <a:t>(</a:t>
            </a:r>
            <a:r>
              <a:rPr lang="zh-TW" altLang="zh-TW" sz="1200" dirty="0"/>
              <a:t>如眼角膜</a:t>
            </a:r>
            <a:r>
              <a:rPr lang="en-US" altLang="zh-TW" sz="1200" dirty="0"/>
              <a:t>…</a:t>
            </a:r>
            <a:r>
              <a:rPr lang="zh-TW" altLang="zh-TW" sz="1200" dirty="0"/>
              <a:t>等</a:t>
            </a:r>
            <a:r>
              <a:rPr lang="en-US" altLang="zh-TW" sz="1200" dirty="0"/>
              <a:t>)</a:t>
            </a:r>
            <a:r>
              <a:rPr lang="zh-TW" altLang="zh-TW" sz="1200" dirty="0"/>
              <a:t>，請洽衛生福利部醫事司辦理。</a:t>
            </a:r>
          </a:p>
          <a:p>
            <a:pPr marL="177800"/>
            <a:r>
              <a:rPr lang="zh-TW" altLang="en-US" sz="1200" dirty="0">
                <a:solidFill>
                  <a:schemeClr val="accent2">
                    <a:lumMod val="75000"/>
                  </a:schemeClr>
                </a:solidFill>
              </a:rPr>
              <a:t>網站途徑</a:t>
            </a:r>
            <a:r>
              <a:rPr lang="en-US" altLang="zh-TW" sz="1200" dirty="0">
                <a:solidFill>
                  <a:schemeClr val="accent2">
                    <a:lumMod val="75000"/>
                  </a:schemeClr>
                </a:solidFill>
              </a:rPr>
              <a:t>:</a:t>
            </a:r>
            <a:r>
              <a:rPr lang="zh-TW" altLang="zh-TW" sz="800" dirty="0">
                <a:solidFill>
                  <a:schemeClr val="accent5">
                    <a:lumMod val="75000"/>
                  </a:schemeClr>
                </a:solidFill>
              </a:rPr>
              <a:t>衛生福利部首頁</a:t>
            </a:r>
            <a:r>
              <a:rPr lang="en-US" altLang="zh-TW" sz="800" dirty="0">
                <a:solidFill>
                  <a:schemeClr val="accent5">
                    <a:lumMod val="75000"/>
                  </a:schemeClr>
                </a:solidFill>
              </a:rPr>
              <a:t>&gt;</a:t>
            </a:r>
            <a:r>
              <a:rPr lang="zh-TW" altLang="zh-TW" sz="800" dirty="0">
                <a:solidFill>
                  <a:schemeClr val="accent5">
                    <a:lumMod val="75000"/>
                  </a:schemeClr>
                </a:solidFill>
              </a:rPr>
              <a:t>便民服務</a:t>
            </a:r>
            <a:r>
              <a:rPr lang="en-US" altLang="zh-TW" sz="800" dirty="0">
                <a:solidFill>
                  <a:schemeClr val="accent5">
                    <a:lumMod val="75000"/>
                  </a:schemeClr>
                </a:solidFill>
              </a:rPr>
              <a:t>&gt;</a:t>
            </a:r>
            <a:r>
              <a:rPr lang="zh-TW" altLang="zh-TW" sz="800" dirty="0">
                <a:solidFill>
                  <a:schemeClr val="accent5">
                    <a:lumMod val="75000"/>
                  </a:schemeClr>
                </a:solidFill>
              </a:rPr>
              <a:t>線上申辦服務專區</a:t>
            </a:r>
            <a:r>
              <a:rPr lang="en-US" altLang="zh-TW" sz="800" dirty="0">
                <a:solidFill>
                  <a:schemeClr val="accent5">
                    <a:lumMod val="75000"/>
                  </a:schemeClr>
                </a:solidFill>
              </a:rPr>
              <a:t>&gt;</a:t>
            </a:r>
            <a:r>
              <a:rPr lang="zh-TW" altLang="zh-TW" sz="800" dirty="0">
                <a:solidFill>
                  <a:schemeClr val="accent5">
                    <a:lumMod val="75000"/>
                  </a:schemeClr>
                </a:solidFill>
              </a:rPr>
              <a:t>醫事司</a:t>
            </a:r>
            <a:r>
              <a:rPr lang="en-US" altLang="zh-TW" sz="800" dirty="0">
                <a:solidFill>
                  <a:schemeClr val="accent5">
                    <a:lumMod val="75000"/>
                  </a:schemeClr>
                </a:solidFill>
              </a:rPr>
              <a:t>&gt;</a:t>
            </a:r>
            <a:r>
              <a:rPr lang="zh-TW" altLang="zh-TW" sz="800" dirty="0">
                <a:solidFill>
                  <a:schemeClr val="accent5">
                    <a:lumMod val="75000"/>
                  </a:schemeClr>
                </a:solidFill>
              </a:rPr>
              <a:t>非感染性人體器官、組織及細胞進出口申請作業</a:t>
            </a:r>
            <a:r>
              <a:rPr lang="en-US" altLang="zh-TW" sz="800" dirty="0">
                <a:solidFill>
                  <a:schemeClr val="accent5">
                    <a:lumMod val="75000"/>
                  </a:schemeClr>
                </a:solidFill>
              </a:rPr>
              <a:t>&gt;</a:t>
            </a:r>
            <a:r>
              <a:rPr lang="zh-TW" altLang="zh-TW" sz="800" dirty="0">
                <a:solidFill>
                  <a:schemeClr val="accent5">
                    <a:lumMod val="75000"/>
                  </a:schemeClr>
                </a:solidFill>
              </a:rPr>
              <a:t>線上申辦</a:t>
            </a:r>
            <a:r>
              <a:rPr lang="en-US" altLang="zh-TW" sz="800" dirty="0">
                <a:solidFill>
                  <a:schemeClr val="accent5">
                    <a:lumMod val="75000"/>
                  </a:schemeClr>
                </a:solidFill>
              </a:rPr>
              <a:t> </a:t>
            </a:r>
            <a:r>
              <a:rPr lang="zh-TW" altLang="en-US" sz="800" dirty="0">
                <a:solidFill>
                  <a:schemeClr val="accent5">
                    <a:lumMod val="75000"/>
                  </a:schemeClr>
                </a:solidFill>
              </a:rPr>
              <a:t> </a:t>
            </a:r>
            <a:r>
              <a:rPr lang="en-US" altLang="zh-TW" sz="800" u="sng" dirty="0" smtClean="0">
                <a:hlinkClick r:id="rId4"/>
              </a:rPr>
              <a:t>https</a:t>
            </a:r>
            <a:r>
              <a:rPr lang="en-US" altLang="zh-TW" sz="800" u="sng" dirty="0">
                <a:hlinkClick r:id="rId4"/>
              </a:rPr>
              <a:t>://e-service.mohw.gov.tw/Service/Notice/001035</a:t>
            </a:r>
            <a:endParaRPr lang="zh-TW" altLang="zh-TW" sz="800" dirty="0"/>
          </a:p>
          <a:p>
            <a:pPr marL="177800" indent="-177800"/>
            <a:r>
              <a:rPr lang="zh-TW" altLang="en-US" sz="1000" dirty="0" smtClean="0">
                <a:solidFill>
                  <a:schemeClr val="accent2">
                    <a:lumMod val="75000"/>
                  </a:schemeClr>
                </a:solidFill>
              </a:rPr>
              <a:t>      </a:t>
            </a:r>
            <a:r>
              <a:rPr lang="zh-TW" altLang="zh-TW" sz="1000" dirty="0" smtClean="0">
                <a:solidFill>
                  <a:srgbClr val="FF0000"/>
                </a:solidFill>
              </a:rPr>
              <a:t>窗口</a:t>
            </a:r>
            <a:r>
              <a:rPr lang="zh-TW" altLang="zh-TW" sz="1000" dirty="0">
                <a:solidFill>
                  <a:srgbClr val="FF0000"/>
                </a:solidFill>
              </a:rPr>
              <a:t>：</a:t>
            </a:r>
            <a:r>
              <a:rPr lang="en-US" altLang="zh-TW" sz="1000" dirty="0">
                <a:solidFill>
                  <a:srgbClr val="FF0000"/>
                </a:solidFill>
              </a:rPr>
              <a:t>(02)8590-6666#7321 </a:t>
            </a:r>
            <a:r>
              <a:rPr lang="zh-TW" altLang="zh-TW" sz="1000" dirty="0">
                <a:solidFill>
                  <a:srgbClr val="FF0000"/>
                </a:solidFill>
              </a:rPr>
              <a:t>張先生</a:t>
            </a:r>
          </a:p>
          <a:p>
            <a:pPr marL="177800" indent="-177800"/>
            <a:r>
              <a:rPr lang="en-US" altLang="zh-TW" sz="1200" dirty="0" smtClean="0"/>
              <a:t>3.</a:t>
            </a:r>
            <a:r>
              <a:rPr lang="zh-TW" altLang="zh-TW" sz="1200" dirty="0" smtClean="0"/>
              <a:t>生殖</a:t>
            </a:r>
            <a:r>
              <a:rPr lang="zh-TW" altLang="zh-TW" sz="1200" dirty="0"/>
              <a:t>目的檢體</a:t>
            </a:r>
            <a:r>
              <a:rPr lang="en-US" altLang="zh-TW" sz="1200" dirty="0"/>
              <a:t>(</a:t>
            </a:r>
            <a:r>
              <a:rPr lang="zh-TW" altLang="zh-TW" sz="1200" dirty="0"/>
              <a:t>如精子、卵子、胚胎</a:t>
            </a:r>
            <a:r>
              <a:rPr lang="en-US" altLang="zh-TW" sz="1200" dirty="0"/>
              <a:t>)</a:t>
            </a:r>
            <a:r>
              <a:rPr lang="zh-TW" altLang="zh-TW" sz="1200" dirty="0"/>
              <a:t>，請洽衛生福利部國民健康署辦理。</a:t>
            </a:r>
          </a:p>
          <a:p>
            <a:pPr marL="177800" indent="-177800">
              <a:tabLst>
                <a:tab pos="1882775" algn="l"/>
                <a:tab pos="2060575" algn="l"/>
              </a:tabLst>
            </a:pPr>
            <a:r>
              <a:rPr lang="zh-TW" altLang="en-US" sz="1200" dirty="0" smtClean="0">
                <a:solidFill>
                  <a:schemeClr val="accent2">
                    <a:lumMod val="75000"/>
                  </a:schemeClr>
                </a:solidFill>
              </a:rPr>
              <a:t>     網站途徑</a:t>
            </a:r>
            <a:r>
              <a:rPr lang="en-US" altLang="zh-TW" sz="1200" dirty="0" smtClean="0">
                <a:solidFill>
                  <a:schemeClr val="accent2">
                    <a:lumMod val="75000"/>
                  </a:schemeClr>
                </a:solidFill>
              </a:rPr>
              <a:t>:</a:t>
            </a:r>
            <a:r>
              <a:rPr lang="zh-TW" altLang="zh-TW" sz="800" dirty="0" smtClean="0">
                <a:solidFill>
                  <a:schemeClr val="accent5">
                    <a:lumMod val="75000"/>
                  </a:schemeClr>
                </a:solidFill>
              </a:rPr>
              <a:t>衛生福利部首頁</a:t>
            </a:r>
            <a:r>
              <a:rPr lang="en-US" altLang="zh-TW" sz="800" dirty="0" smtClean="0">
                <a:solidFill>
                  <a:schemeClr val="accent5">
                    <a:lumMod val="75000"/>
                  </a:schemeClr>
                </a:solidFill>
              </a:rPr>
              <a:t>&gt;</a:t>
            </a:r>
            <a:r>
              <a:rPr lang="zh-TW" altLang="zh-TW" sz="800" dirty="0" smtClean="0">
                <a:solidFill>
                  <a:schemeClr val="accent5">
                    <a:lumMod val="75000"/>
                  </a:schemeClr>
                </a:solidFill>
              </a:rPr>
              <a:t>便民服務</a:t>
            </a:r>
            <a:r>
              <a:rPr lang="en-US" altLang="zh-TW" sz="800" dirty="0" smtClean="0">
                <a:solidFill>
                  <a:schemeClr val="accent5">
                    <a:lumMod val="75000"/>
                  </a:schemeClr>
                </a:solidFill>
              </a:rPr>
              <a:t>&gt;</a:t>
            </a:r>
            <a:r>
              <a:rPr lang="zh-TW" altLang="zh-TW" sz="800" dirty="0" smtClean="0">
                <a:solidFill>
                  <a:schemeClr val="accent5">
                    <a:lumMod val="75000"/>
                  </a:schemeClr>
                </a:solidFill>
              </a:rPr>
              <a:t>線上申辦服務專區</a:t>
            </a:r>
            <a:r>
              <a:rPr lang="en-US" altLang="zh-TW" sz="800" dirty="0" smtClean="0">
                <a:solidFill>
                  <a:schemeClr val="accent5">
                    <a:lumMod val="75000"/>
                  </a:schemeClr>
                </a:solidFill>
              </a:rPr>
              <a:t>&gt;</a:t>
            </a:r>
            <a:r>
              <a:rPr lang="zh-TW" altLang="zh-TW" sz="800" dirty="0" smtClean="0">
                <a:solidFill>
                  <a:schemeClr val="accent5">
                    <a:lumMod val="75000"/>
                  </a:schemeClr>
                </a:solidFill>
              </a:rPr>
              <a:t>醫事司</a:t>
            </a:r>
            <a:r>
              <a:rPr lang="en-US" altLang="zh-TW" sz="800" dirty="0" smtClean="0">
                <a:solidFill>
                  <a:schemeClr val="accent5">
                    <a:lumMod val="75000"/>
                  </a:schemeClr>
                </a:solidFill>
              </a:rPr>
              <a:t>&gt;</a:t>
            </a:r>
            <a:r>
              <a:rPr lang="en-US" altLang="zh-TW" sz="800" dirty="0" err="1" smtClean="0">
                <a:solidFill>
                  <a:schemeClr val="accent5">
                    <a:lumMod val="75000"/>
                  </a:schemeClr>
                </a:solidFill>
                <a:hlinkClick r:id="rId5"/>
              </a:rPr>
              <a:t>生殖細胞及胚胎輸入輸出申請作業</a:t>
            </a:r>
            <a:r>
              <a:rPr lang="en-US" altLang="zh-TW" sz="800" dirty="0" smtClean="0">
                <a:solidFill>
                  <a:schemeClr val="accent5">
                    <a:lumMod val="75000"/>
                  </a:schemeClr>
                </a:solidFill>
              </a:rPr>
              <a:t> </a:t>
            </a:r>
          </a:p>
          <a:p>
            <a:pPr marL="177800"/>
            <a:r>
              <a:rPr lang="en-US" altLang="zh-TW" sz="800" dirty="0" smtClean="0">
                <a:solidFill>
                  <a:schemeClr val="accent2">
                    <a:lumMod val="75000"/>
                  </a:schemeClr>
                </a:solidFill>
                <a:hlinkClick r:id="rId5"/>
              </a:rPr>
              <a:t>https://e-service.mohw.gov.tw/Service/Notice/001038</a:t>
            </a:r>
            <a:endParaRPr lang="en-US" altLang="zh-TW" sz="800" dirty="0" smtClean="0">
              <a:solidFill>
                <a:schemeClr val="accent2">
                  <a:lumMod val="75000"/>
                </a:schemeClr>
              </a:solidFill>
            </a:endParaRPr>
          </a:p>
          <a:p>
            <a:pPr marL="177800" indent="-177800"/>
            <a:r>
              <a:rPr lang="zh-TW" altLang="en-US" sz="1000" dirty="0" smtClean="0">
                <a:solidFill>
                  <a:schemeClr val="accent2">
                    <a:lumMod val="75000"/>
                  </a:schemeClr>
                </a:solidFill>
              </a:rPr>
              <a:t>      </a:t>
            </a:r>
            <a:r>
              <a:rPr lang="zh-TW" altLang="zh-TW" sz="1000" dirty="0" smtClean="0">
                <a:solidFill>
                  <a:srgbClr val="FF0000"/>
                </a:solidFill>
              </a:rPr>
              <a:t>窗口</a:t>
            </a:r>
            <a:r>
              <a:rPr lang="zh-TW" altLang="zh-TW" sz="1000" dirty="0">
                <a:solidFill>
                  <a:srgbClr val="FF0000"/>
                </a:solidFill>
              </a:rPr>
              <a:t>：</a:t>
            </a:r>
            <a:r>
              <a:rPr lang="en-US" altLang="zh-TW" sz="1000" dirty="0">
                <a:solidFill>
                  <a:srgbClr val="FF0000"/>
                </a:solidFill>
              </a:rPr>
              <a:t>(02)2522-0642 </a:t>
            </a:r>
            <a:r>
              <a:rPr lang="zh-TW" altLang="zh-TW" sz="1000" dirty="0">
                <a:solidFill>
                  <a:srgbClr val="FF0000"/>
                </a:solidFill>
              </a:rPr>
              <a:t>謝小姐</a:t>
            </a:r>
          </a:p>
          <a:p>
            <a:pPr marL="177800" indent="-177800"/>
            <a:endParaRPr lang="zh-TW" altLang="zh-TW" sz="1000" dirty="0">
              <a:solidFill>
                <a:schemeClr val="accent2">
                  <a:lumMod val="75000"/>
                </a:schemeClr>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51" y="715973"/>
            <a:ext cx="4230670" cy="511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98184" y="1580825"/>
            <a:ext cx="1578634" cy="861774"/>
          </a:xfrm>
          <a:prstGeom prst="rect">
            <a:avLst/>
          </a:prstGeom>
          <a:noFill/>
        </p:spPr>
        <p:txBody>
          <a:bodyPr wrap="square" rtlCol="0">
            <a:spAutoFit/>
          </a:bodyPr>
          <a:lstStyle/>
          <a:p>
            <a:r>
              <a:rPr lang="en-US" altLang="zh-TW" sz="800" dirty="0" smtClean="0">
                <a:latin typeface="微軟正黑體" panose="020B0604030504040204" pitchFamily="34" charset="-120"/>
                <a:ea typeface="微軟正黑體" panose="020B0604030504040204" pitchFamily="34" charset="-120"/>
              </a:rPr>
              <a:t>TFDA</a:t>
            </a:r>
            <a:r>
              <a:rPr lang="zh-TW" altLang="zh-TW" sz="800" dirty="0">
                <a:latin typeface="微軟正黑體" panose="020B0604030504040204" pitchFamily="34" charset="-120"/>
                <a:ea typeface="微軟正黑體" panose="020B0604030504040204" pitchFamily="34" charset="-120"/>
              </a:rPr>
              <a:t>首頁</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主題專區</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案件申辦平台</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藥品</a:t>
            </a:r>
            <a:r>
              <a:rPr lang="en-US" altLang="zh-TW" sz="800" dirty="0">
                <a:latin typeface="微軟正黑體" panose="020B0604030504040204" pitchFamily="34" charset="-120"/>
                <a:ea typeface="微軟正黑體" panose="020B0604030504040204" pitchFamily="34" charset="-120"/>
              </a:rPr>
              <a:t>&gt;6.</a:t>
            </a:r>
            <a:r>
              <a:rPr lang="en-US" altLang="zh-TW" sz="800" u="sng" dirty="0">
                <a:latin typeface="微軟正黑體" panose="020B0604030504040204" pitchFamily="34" charset="-120"/>
                <a:ea typeface="微軟正黑體" panose="020B0604030504040204" pitchFamily="34" charset="-120"/>
                <a:hlinkClick r:id="rId3"/>
              </a:rPr>
              <a:t>非感染性人體器官、組織及細胞進出口申請(</a:t>
            </a:r>
            <a:r>
              <a:rPr lang="en-US" altLang="zh-TW" sz="800" u="sng" dirty="0" err="1">
                <a:latin typeface="微軟正黑體" panose="020B0604030504040204" pitchFamily="34" charset="-120"/>
                <a:ea typeface="微軟正黑體" panose="020B0604030504040204" pitchFamily="34" charset="-120"/>
                <a:hlinkClick r:id="rId3"/>
              </a:rPr>
              <a:t>非移植目的</a:t>
            </a:r>
            <a:r>
              <a:rPr lang="en-US" altLang="zh-TW" sz="800" u="sng" dirty="0">
                <a:latin typeface="微軟正黑體" panose="020B0604030504040204" pitchFamily="34" charset="-120"/>
                <a:ea typeface="微軟正黑體" panose="020B0604030504040204" pitchFamily="34" charset="-120"/>
                <a:hlinkClick r:id="rId3"/>
              </a:rPr>
              <a:t>)</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線上申請</a:t>
            </a:r>
          </a:p>
          <a:p>
            <a:endParaRPr lang="zh-TW" altLang="en-US" dirty="0"/>
          </a:p>
        </p:txBody>
      </p:sp>
      <p:sp>
        <p:nvSpPr>
          <p:cNvPr id="3" name="文字方塊 2"/>
          <p:cNvSpPr txBox="1"/>
          <p:nvPr/>
        </p:nvSpPr>
        <p:spPr>
          <a:xfrm>
            <a:off x="250166" y="5905570"/>
            <a:ext cx="8730061" cy="923330"/>
          </a:xfrm>
          <a:prstGeom prst="rect">
            <a:avLst/>
          </a:prstGeom>
          <a:noFill/>
        </p:spPr>
        <p:txBody>
          <a:bodyPr wrap="square" rtlCol="0">
            <a:spAutoFit/>
          </a:bodyPr>
          <a:lstStyle/>
          <a:p>
            <a:r>
              <a:rPr lang="zh-TW" altLang="zh-TW" sz="1000" dirty="0">
                <a:latin typeface="微軟正黑體" panose="020B0604030504040204" pitchFamily="34" charset="-120"/>
                <a:ea typeface="微軟正黑體" panose="020B0604030504040204" pitchFamily="34" charset="-120"/>
              </a:rPr>
              <a:t>研究、教學、檢驗、保存目的檢體</a:t>
            </a:r>
            <a:r>
              <a:rPr lang="en-US" altLang="zh-TW" sz="1000" dirty="0">
                <a:latin typeface="微軟正黑體" panose="020B0604030504040204" pitchFamily="34" charset="-120"/>
                <a:ea typeface="微軟正黑體" panose="020B0604030504040204" pitchFamily="34" charset="-120"/>
              </a:rPr>
              <a:t>(</a:t>
            </a:r>
            <a:r>
              <a:rPr lang="zh-TW" altLang="zh-TW" sz="1000" dirty="0">
                <a:latin typeface="微軟正黑體" panose="020B0604030504040204" pitchFamily="34" charset="-120"/>
                <a:ea typeface="微軟正黑體" panose="020B0604030504040204" pitchFamily="34" charset="-120"/>
              </a:rPr>
              <a:t>如全血、血清、血漿、骨髓、臍帶血、細胞、尿液、人體大體、組織</a:t>
            </a:r>
            <a:r>
              <a:rPr lang="en-US" altLang="zh-TW" sz="1000" dirty="0">
                <a:latin typeface="微軟正黑體" panose="020B0604030504040204" pitchFamily="34" charset="-120"/>
                <a:ea typeface="微軟正黑體" panose="020B0604030504040204" pitchFamily="34" charset="-120"/>
              </a:rPr>
              <a:t>…</a:t>
            </a:r>
            <a:r>
              <a:rPr lang="zh-TW" altLang="zh-TW" sz="1000" dirty="0">
                <a:latin typeface="微軟正黑體" panose="020B0604030504040204" pitchFamily="34" charset="-120"/>
                <a:ea typeface="微軟正黑體" panose="020B0604030504040204" pitchFamily="34" charset="-120"/>
              </a:rPr>
              <a:t>等</a:t>
            </a:r>
            <a:r>
              <a:rPr lang="en-US" altLang="zh-TW" sz="1000" dirty="0">
                <a:latin typeface="微軟正黑體" panose="020B0604030504040204" pitchFamily="34" charset="-120"/>
                <a:ea typeface="微軟正黑體" panose="020B0604030504040204" pitchFamily="34" charset="-120"/>
              </a:rPr>
              <a:t>)</a:t>
            </a:r>
            <a:r>
              <a:rPr lang="zh-TW" altLang="zh-TW" sz="1000" dirty="0">
                <a:latin typeface="微軟正黑體" panose="020B0604030504040204" pitchFamily="34" charset="-120"/>
                <a:ea typeface="微軟正黑體" panose="020B0604030504040204" pitchFamily="34" charset="-120"/>
              </a:rPr>
              <a:t>，請洽衛生福利部食品藥物管理署辦理。</a:t>
            </a:r>
          </a:p>
          <a:p>
            <a:r>
              <a:rPr lang="zh-TW" altLang="zh-TW" sz="1000" dirty="0">
                <a:latin typeface="微軟正黑體" panose="020B0604030504040204" pitchFamily="34" charset="-120"/>
                <a:ea typeface="微軟正黑體" panose="020B0604030504040204" pitchFamily="34" charset="-120"/>
              </a:rPr>
              <a:t>衛生福利部食品藥物管理署</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主題專區</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案件申辦平台</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藥品</a:t>
            </a:r>
            <a:r>
              <a:rPr lang="en-US" altLang="zh-TW" sz="1000" dirty="0">
                <a:latin typeface="微軟正黑體" panose="020B0604030504040204" pitchFamily="34" charset="-120"/>
                <a:ea typeface="微軟正黑體" panose="020B0604030504040204" pitchFamily="34" charset="-120"/>
              </a:rPr>
              <a:t>&gt;6.</a:t>
            </a:r>
            <a:r>
              <a:rPr lang="en-US" altLang="zh-TW" sz="1000" dirty="0">
                <a:latin typeface="微軟正黑體" panose="020B0604030504040204" pitchFamily="34" charset="-120"/>
                <a:ea typeface="微軟正黑體" panose="020B0604030504040204" pitchFamily="34" charset="-120"/>
                <a:hlinkClick r:id="rId3"/>
              </a:rPr>
              <a:t>非感染性人體器官、組織及細胞進出口申請(</a:t>
            </a:r>
            <a:r>
              <a:rPr lang="en-US" altLang="zh-TW" sz="1000" dirty="0" err="1">
                <a:latin typeface="微軟正黑體" panose="020B0604030504040204" pitchFamily="34" charset="-120"/>
                <a:ea typeface="微軟正黑體" panose="020B0604030504040204" pitchFamily="34" charset="-120"/>
                <a:hlinkClick r:id="rId3"/>
              </a:rPr>
              <a:t>非移植目的</a:t>
            </a:r>
            <a:r>
              <a:rPr lang="en-US" altLang="zh-TW" sz="1000" dirty="0">
                <a:latin typeface="微軟正黑體" panose="020B0604030504040204" pitchFamily="34" charset="-120"/>
                <a:ea typeface="微軟正黑體" panose="020B0604030504040204" pitchFamily="34" charset="-120"/>
                <a:hlinkClick r:id="rId3"/>
              </a:rPr>
              <a:t>)</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線上</a:t>
            </a:r>
            <a:r>
              <a:rPr lang="zh-TW" altLang="zh-TW" sz="1000" dirty="0" smtClean="0">
                <a:latin typeface="微軟正黑體" panose="020B0604030504040204" pitchFamily="34" charset="-120"/>
                <a:ea typeface="微軟正黑體" panose="020B0604030504040204" pitchFamily="34" charset="-120"/>
              </a:rPr>
              <a:t>申請</a:t>
            </a:r>
            <a:r>
              <a:rPr lang="en-US" altLang="zh-TW" sz="600" u="sng" dirty="0" smtClean="0">
                <a:latin typeface="微軟正黑體" panose="020B0604030504040204" pitchFamily="34" charset="-120"/>
                <a:ea typeface="微軟正黑體" panose="020B0604030504040204" pitchFamily="34" charset="-120"/>
                <a:hlinkClick r:id="rId3"/>
              </a:rPr>
              <a:t>http</a:t>
            </a:r>
            <a:r>
              <a:rPr lang="en-US" altLang="zh-TW" sz="600" u="sng" dirty="0">
                <a:latin typeface="微軟正黑體" panose="020B0604030504040204" pitchFamily="34" charset="-120"/>
                <a:ea typeface="微軟正黑體" panose="020B0604030504040204" pitchFamily="34" charset="-120"/>
                <a:hlinkClick r:id="rId3"/>
              </a:rPr>
              <a:t>://oaps.fda.gov.tw/TFDAWeb/wSite/ct?xItem=3309&amp;ctNode=253&amp;mp=2</a:t>
            </a:r>
            <a:endParaRPr lang="zh-TW" altLang="zh-TW" sz="600" dirty="0">
              <a:latin typeface="微軟正黑體" panose="020B0604030504040204" pitchFamily="34" charset="-120"/>
              <a:ea typeface="微軟正黑體" panose="020B0604030504040204" pitchFamily="34" charset="-120"/>
            </a:endParaRPr>
          </a:p>
          <a:p>
            <a:r>
              <a:rPr lang="zh-TW" altLang="zh-TW" sz="1000" dirty="0">
                <a:solidFill>
                  <a:srgbClr val="FF0000"/>
                </a:solidFill>
                <a:latin typeface="微軟正黑體" panose="020B0604030504040204" pitchFamily="34" charset="-120"/>
                <a:ea typeface="微軟正黑體" panose="020B0604030504040204" pitchFamily="34" charset="-120"/>
              </a:rPr>
              <a:t>申辦窗口：</a:t>
            </a:r>
            <a:r>
              <a:rPr lang="en-US" altLang="zh-TW" sz="1000" dirty="0">
                <a:solidFill>
                  <a:srgbClr val="FF0000"/>
                </a:solidFill>
                <a:latin typeface="微軟正黑體" panose="020B0604030504040204" pitchFamily="34" charset="-120"/>
                <a:ea typeface="微軟正黑體" panose="020B0604030504040204" pitchFamily="34" charset="-120"/>
              </a:rPr>
              <a:t>(02)2787-7671 </a:t>
            </a:r>
            <a:r>
              <a:rPr lang="zh-TW" altLang="zh-TW" sz="1000" dirty="0" smtClean="0">
                <a:solidFill>
                  <a:srgbClr val="FF0000"/>
                </a:solidFill>
                <a:latin typeface="微軟正黑體" panose="020B0604030504040204" pitchFamily="34" charset="-120"/>
                <a:ea typeface="微軟正黑體" panose="020B0604030504040204" pitchFamily="34" charset="-120"/>
              </a:rPr>
              <a:t>黃先生</a:t>
            </a:r>
            <a:r>
              <a:rPr lang="zh-TW" altLang="en-US" sz="1000" dirty="0" smtClean="0">
                <a:solidFill>
                  <a:srgbClr val="FF0000"/>
                </a:solidFill>
                <a:latin typeface="微軟正黑體" panose="020B0604030504040204" pitchFamily="34" charset="-120"/>
                <a:ea typeface="微軟正黑體" panose="020B0604030504040204" pitchFamily="34" charset="-120"/>
              </a:rPr>
              <a:t>                   </a:t>
            </a:r>
            <a:r>
              <a:rPr lang="zh-TW" altLang="zh-TW" sz="1000" dirty="0" smtClean="0">
                <a:solidFill>
                  <a:srgbClr val="FF0000"/>
                </a:solidFill>
                <a:latin typeface="微軟正黑體" panose="020B0604030504040204" pitchFamily="34" charset="-120"/>
                <a:ea typeface="微軟正黑體" panose="020B0604030504040204" pitchFamily="34" charset="-120"/>
              </a:rPr>
              <a:t>聯絡</a:t>
            </a:r>
            <a:r>
              <a:rPr lang="zh-TW" altLang="zh-TW" sz="1000" dirty="0">
                <a:solidFill>
                  <a:srgbClr val="FF0000"/>
                </a:solidFill>
                <a:latin typeface="微軟正黑體" panose="020B0604030504040204" pitchFamily="34" charset="-120"/>
                <a:ea typeface="微軟正黑體" panose="020B0604030504040204" pitchFamily="34" charset="-120"/>
              </a:rPr>
              <a:t>電子郵件：</a:t>
            </a:r>
            <a:r>
              <a:rPr lang="en-US" altLang="zh-TW" sz="1000" u="sng" dirty="0">
                <a:solidFill>
                  <a:srgbClr val="FF0000"/>
                </a:solidFill>
                <a:latin typeface="微軟正黑體" panose="020B0604030504040204" pitchFamily="34" charset="-120"/>
                <a:ea typeface="微軟正黑體" panose="020B0604030504040204" pitchFamily="34" charset="-120"/>
                <a:hlinkClick r:id="rId7"/>
              </a:rPr>
              <a:t>dhp123@fda.gov.tw</a:t>
            </a:r>
            <a:endParaRPr lang="zh-TW" altLang="zh-TW" sz="1000" dirty="0">
              <a:solidFill>
                <a:srgbClr val="FF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42303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矩形 228"/>
          <p:cNvSpPr/>
          <p:nvPr/>
        </p:nvSpPr>
        <p:spPr>
          <a:xfrm>
            <a:off x="4772722" y="856998"/>
            <a:ext cx="4258052" cy="5663089"/>
          </a:xfrm>
          <a:prstGeom prst="rect">
            <a:avLst/>
          </a:prstGeom>
          <a:solidFill>
            <a:schemeClr val="bg1"/>
          </a:solidFill>
          <a:ln>
            <a:noFill/>
          </a:ln>
        </p:spPr>
        <p:txBody>
          <a:bodyPr wrap="square">
            <a:spAutoFit/>
          </a:bodyPr>
          <a:lstStyle/>
          <a:p>
            <a:pPr marL="228600" indent="-228600" algn="just">
              <a:buAutoNum type="arabicPeriod"/>
            </a:pPr>
            <a:r>
              <a:rPr lang="zh-TW" altLang="en-US" sz="1000" b="1" u="sng" dirty="0" smtClean="0">
                <a:latin typeface="微軟正黑體" panose="020B0604030504040204" pitchFamily="34" charset="-120"/>
                <a:ea typeface="微軟正黑體" panose="020B0604030504040204" pitchFamily="34" charset="-120"/>
              </a:rPr>
              <a:t>生物</a:t>
            </a:r>
            <a:r>
              <a:rPr lang="zh-TW" altLang="en-US" sz="1000" b="1" u="sng" dirty="0">
                <a:latin typeface="微軟正黑體" panose="020B0604030504040204" pitchFamily="34" charset="-120"/>
                <a:ea typeface="微軟正黑體" panose="020B0604030504040204" pitchFamily="34" charset="-120"/>
              </a:rPr>
              <a:t>樣材</a:t>
            </a:r>
            <a:r>
              <a:rPr lang="zh-TW" altLang="en-US" sz="1000" dirty="0" smtClean="0">
                <a:latin typeface="微軟正黑體" panose="020B0604030504040204" pitchFamily="34" charset="-120"/>
                <a:ea typeface="微軟正黑體" panose="020B0604030504040204" pitchFamily="34" charset="-120"/>
              </a:rPr>
              <a:t>：輸入應符</a:t>
            </a:r>
            <a:r>
              <a:rPr lang="zh-TW" altLang="en-US" sz="1000" dirty="0" smtClean="0"/>
              <a:t>合</a:t>
            </a:r>
            <a:r>
              <a:rPr lang="zh-TW" altLang="zh-TW" sz="1000" dirty="0" smtClean="0"/>
              <a:t>「</a:t>
            </a:r>
            <a:r>
              <a:rPr lang="zh-TW" altLang="en-US" sz="1000" dirty="0" smtClean="0"/>
              <a:t>輸入供試驗研究用生物樣材之檢疫條件</a:t>
            </a:r>
            <a:r>
              <a:rPr lang="zh-TW" altLang="zh-TW" sz="1000" dirty="0" smtClean="0"/>
              <a:t>」</a:t>
            </a:r>
            <a:r>
              <a:rPr lang="zh-TW" altLang="en-US" sz="1000" dirty="0" smtClean="0">
                <a:latin typeface="微軟正黑體" panose="020B0604030504040204" pitchFamily="34" charset="-120"/>
                <a:ea typeface="微軟正黑體" panose="020B0604030504040204" pitchFamily="34" charset="-120"/>
              </a:rPr>
              <a:t> （以下簡稱本條件）</a:t>
            </a:r>
            <a:endParaRPr lang="en-US" altLang="zh-TW" sz="1000" dirty="0" smtClean="0">
              <a:latin typeface="微軟正黑體" panose="020B0604030504040204" pitchFamily="34" charset="-120"/>
              <a:ea typeface="微軟正黑體" panose="020B0604030504040204" pitchFamily="34" charset="-120"/>
            </a:endParaRPr>
          </a:p>
          <a:p>
            <a:pPr marL="355600" indent="-228600" algn="just">
              <a:buFont typeface="+mj-ea"/>
              <a:buAutoNum type="arabicParenR"/>
            </a:pPr>
            <a:r>
              <a:rPr lang="zh-TW" altLang="en-US" sz="900" dirty="0" smtClean="0">
                <a:solidFill>
                  <a:srgbClr val="FF0000"/>
                </a:solidFill>
                <a:latin typeface="微軟正黑體" panose="020B0604030504040204" pitchFamily="34" charset="-120"/>
                <a:ea typeface="微軟正黑體" panose="020B0604030504040204" pitchFamily="34" charset="-120"/>
              </a:rPr>
              <a:t>適用品項</a:t>
            </a:r>
            <a:r>
              <a:rPr lang="zh-TW" altLang="en-US" sz="900" dirty="0" smtClean="0">
                <a:latin typeface="微軟正黑體" panose="020B0604030504040204" pitchFamily="34" charset="-120"/>
                <a:ea typeface="微軟正黑體" panose="020B0604030504040204" pitchFamily="34" charset="-120"/>
              </a:rPr>
              <a:t>：供試驗研究用之</a:t>
            </a:r>
            <a:r>
              <a:rPr lang="en-US" altLang="zh-TW" sz="900" b="1" dirty="0" smtClean="0">
                <a:solidFill>
                  <a:srgbClr val="FF0000"/>
                </a:solidFill>
                <a:latin typeface="Batang"/>
                <a:ea typeface="Batang"/>
              </a:rPr>
              <a:t>①</a:t>
            </a:r>
            <a:r>
              <a:rPr lang="zh-TW" altLang="en-US" sz="900" dirty="0" smtClean="0">
                <a:latin typeface="微軟正黑體" panose="020B0604030504040204" pitchFamily="34" charset="-120"/>
                <a:ea typeface="微軟正黑體" panose="020B0604030504040204" pitchFamily="34" charset="-120"/>
              </a:rPr>
              <a:t>動物來源檢體（人類以外之哺乳綱陸生動物、鳥綱動物、活魚配子及受精卵之輸入檢疫條件附表所列水生動物或活甲殼類及軟體動物之輸入檢疫條件附表所列水生動物之組織、器官、體液、血液、排泄物、分泌物、呼吸或消化道內容物等）、</a:t>
            </a:r>
            <a:r>
              <a:rPr lang="en-US" altLang="zh-TW" sz="900" b="1" dirty="0" smtClean="0">
                <a:solidFill>
                  <a:srgbClr val="FF0000"/>
                </a:solidFill>
                <a:latin typeface="Batang"/>
                <a:ea typeface="Batang"/>
              </a:rPr>
              <a:t>②</a:t>
            </a:r>
            <a:r>
              <a:rPr lang="zh-TW" altLang="en-US" sz="900" dirty="0" smtClean="0">
                <a:latin typeface="微軟正黑體" panose="020B0604030504040204" pitchFamily="34" charset="-120"/>
                <a:ea typeface="微軟正黑體" panose="020B0604030504040204" pitchFamily="34" charset="-120"/>
              </a:rPr>
              <a:t>動物傳染病病原體（本條件附表</a:t>
            </a:r>
            <a:r>
              <a:rPr lang="en-US" altLang="zh-TW" sz="900" dirty="0" smtClean="0">
                <a:latin typeface="微軟正黑體" panose="020B0604030504040204" pitchFamily="34" charset="-120"/>
                <a:ea typeface="微軟正黑體" panose="020B0604030504040204" pitchFamily="34" charset="-120"/>
              </a:rPr>
              <a:t>1</a:t>
            </a:r>
            <a:r>
              <a:rPr lang="zh-TW" altLang="en-US" sz="900" dirty="0" smtClean="0">
                <a:latin typeface="微軟正黑體" panose="020B0604030504040204" pitchFamily="34" charset="-120"/>
                <a:ea typeface="微軟正黑體" panose="020B0604030504040204" pitchFamily="34" charset="-120"/>
              </a:rPr>
              <a:t>所列病原體或其核酸）、</a:t>
            </a:r>
            <a:r>
              <a:rPr lang="en-US" altLang="zh-TW" sz="900" b="1" dirty="0" smtClean="0">
                <a:solidFill>
                  <a:srgbClr val="FF0000"/>
                </a:solidFill>
                <a:latin typeface="Batang"/>
                <a:ea typeface="Batang"/>
              </a:rPr>
              <a:t>③</a:t>
            </a:r>
            <a:r>
              <a:rPr lang="zh-TW" altLang="en-US" sz="900" dirty="0" smtClean="0">
                <a:latin typeface="微軟正黑體" panose="020B0604030504040204" pitchFamily="34" charset="-120"/>
                <a:ea typeface="微軟正黑體" panose="020B0604030504040204" pitchFamily="34" charset="-120"/>
              </a:rPr>
              <a:t>含動物傳染病病原體之物品（不包括不具感染性之 生物製劑）</a:t>
            </a:r>
            <a:endParaRPr lang="en-US" altLang="zh-TW" sz="900" b="1" dirty="0" smtClean="0">
              <a:solidFill>
                <a:srgbClr val="FF0000"/>
              </a:solidFill>
              <a:latin typeface="微軟正黑體" panose="020B0604030504040204" pitchFamily="34" charset="-120"/>
              <a:ea typeface="微軟正黑體" panose="020B0604030504040204" pitchFamily="34" charset="-120"/>
            </a:endParaRPr>
          </a:p>
          <a:p>
            <a:pPr marL="355600" indent="-228600" algn="just">
              <a:buFont typeface="+mj-ea"/>
              <a:buAutoNum type="arabicParenR"/>
            </a:pPr>
            <a:r>
              <a:rPr lang="zh-TW" altLang="en-US" sz="900" dirty="0" smtClean="0">
                <a:solidFill>
                  <a:srgbClr val="FF0000"/>
                </a:solidFill>
                <a:latin typeface="微軟正黑體" panose="020B0604030504040204" pitchFamily="34" charset="-120"/>
                <a:ea typeface="微軟正黑體" panose="020B0604030504040204" pitchFamily="34" charset="-120"/>
              </a:rPr>
              <a:t>高風險</a:t>
            </a:r>
            <a:r>
              <a:rPr lang="zh-TW" altLang="en-US" sz="900" dirty="0" smtClean="0">
                <a:latin typeface="微軟正黑體" panose="020B0604030504040204" pitchFamily="34" charset="-120"/>
                <a:ea typeface="微軟正黑體" panose="020B0604030504040204" pitchFamily="34" charset="-120"/>
              </a:rPr>
              <a:t>：輸入生物樣材屬於</a:t>
            </a:r>
            <a:r>
              <a:rPr lang="en-US" altLang="zh-TW" sz="900" b="1" dirty="0" smtClean="0">
                <a:solidFill>
                  <a:srgbClr val="FF0000"/>
                </a:solidFill>
                <a:latin typeface="Batang"/>
                <a:ea typeface="Batang"/>
              </a:rPr>
              <a:t>①</a:t>
            </a:r>
            <a:r>
              <a:rPr lang="zh-TW" altLang="en-US" sz="900" dirty="0" smtClean="0">
                <a:latin typeface="微軟正黑體" panose="020B0604030504040204" pitchFamily="34" charset="-120"/>
                <a:ea typeface="微軟正黑體" panose="020B0604030504040204" pitchFamily="34" charset="-120"/>
              </a:rPr>
              <a:t>本條件附表</a:t>
            </a:r>
            <a:r>
              <a:rPr lang="en-US" altLang="zh-TW" sz="900" dirty="0" smtClean="0">
                <a:latin typeface="微軟正黑體" panose="020B0604030504040204" pitchFamily="34" charset="-120"/>
                <a:ea typeface="微軟正黑體" panose="020B0604030504040204" pitchFamily="34" charset="-120"/>
              </a:rPr>
              <a:t>1</a:t>
            </a:r>
            <a:r>
              <a:rPr lang="zh-TW" altLang="en-US" sz="900" dirty="0" smtClean="0">
                <a:latin typeface="微軟正黑體" panose="020B0604030504040204" pitchFamily="34" charset="-120"/>
                <a:ea typeface="微軟正黑體" panose="020B0604030504040204" pitchFamily="34" charset="-120"/>
              </a:rPr>
              <a:t>所列高風險病原體、</a:t>
            </a:r>
            <a:r>
              <a:rPr lang="en-US" altLang="zh-TW" sz="900" b="1" dirty="0" smtClean="0">
                <a:solidFill>
                  <a:srgbClr val="FF0000"/>
                </a:solidFill>
                <a:latin typeface="Batang"/>
                <a:ea typeface="Batang"/>
              </a:rPr>
              <a:t>②</a:t>
            </a:r>
            <a:r>
              <a:rPr lang="zh-TW" altLang="en-US" sz="900" dirty="0" smtClean="0">
                <a:latin typeface="微軟正黑體" panose="020B0604030504040204" pitchFamily="34" charset="-120"/>
                <a:ea typeface="微軟正黑體" panose="020B0604030504040204" pitchFamily="34" charset="-120"/>
              </a:rPr>
              <a:t>含有或疑似含有高風險病原體之檢體或其他生物樣材者（不具感染性者除外）者，</a:t>
            </a:r>
            <a:r>
              <a:rPr lang="zh-TW" altLang="zh-TW" sz="900" dirty="0" smtClean="0"/>
              <a:t>申請單位應為輸入後使用單位，</a:t>
            </a:r>
            <a:r>
              <a:rPr lang="zh-TW" altLang="en-US" sz="900" dirty="0" smtClean="0"/>
              <a:t>申請許可公文時應檢附申請書</a:t>
            </a:r>
            <a:r>
              <a:rPr lang="zh-TW" altLang="en-US" sz="900" dirty="0" smtClean="0">
                <a:latin typeface="微軟正黑體" panose="020B0604030504040204" pitchFamily="34" charset="-120"/>
                <a:ea typeface="微軟正黑體" panose="020B0604030504040204" pitchFamily="34" charset="-120"/>
              </a:rPr>
              <a:t>（本條件附表</a:t>
            </a:r>
            <a:r>
              <a:rPr lang="en-US" altLang="zh-TW" sz="900" dirty="0" smtClean="0">
                <a:latin typeface="微軟正黑體" panose="020B0604030504040204" pitchFamily="34" charset="-120"/>
                <a:ea typeface="微軟正黑體" panose="020B0604030504040204" pitchFamily="34" charset="-120"/>
              </a:rPr>
              <a:t>2</a:t>
            </a:r>
            <a:r>
              <a:rPr lang="zh-TW" altLang="en-US" sz="900" dirty="0" smtClean="0">
                <a:latin typeface="微軟正黑體" panose="020B0604030504040204" pitchFamily="34" charset="-120"/>
                <a:ea typeface="微軟正黑體" panose="020B0604030504040204" pitchFamily="34" charset="-120"/>
              </a:rPr>
              <a:t>）、申請單位為</a:t>
            </a:r>
            <a:r>
              <a:rPr lang="en-US" altLang="zh-TW" sz="900" dirty="0" smtClean="0">
                <a:latin typeface="微軟正黑體" panose="020B0604030504040204" pitchFamily="34" charset="-120"/>
                <a:ea typeface="微軟正黑體" panose="020B0604030504040204" pitchFamily="34" charset="-120"/>
              </a:rPr>
              <a:t>BS3</a:t>
            </a:r>
            <a:r>
              <a:rPr lang="zh-TW" altLang="en-US" sz="900" dirty="0" smtClean="0">
                <a:latin typeface="微軟正黑體" panose="020B0604030504040204" pitchFamily="34" charset="-120"/>
                <a:ea typeface="微軟正黑體" panose="020B0604030504040204" pitchFamily="34" charset="-120"/>
              </a:rPr>
              <a:t>級以上實驗室之證明（農委會畜衛所免附）及申請單位生物安全委員會同意文件。</a:t>
            </a:r>
            <a:endParaRPr lang="en-US" altLang="zh-TW" sz="900" dirty="0" smtClean="0">
              <a:latin typeface="微軟正黑體" panose="020B0604030504040204" pitchFamily="34" charset="-120"/>
              <a:ea typeface="微軟正黑體" panose="020B0604030504040204" pitchFamily="34" charset="-120"/>
            </a:endParaRPr>
          </a:p>
          <a:p>
            <a:pPr marL="355600" indent="-228600" algn="just">
              <a:buFont typeface="+mj-ea"/>
              <a:buAutoNum type="arabicParenR"/>
            </a:pPr>
            <a:r>
              <a:rPr lang="zh-TW" altLang="en-US" sz="900" dirty="0" smtClean="0">
                <a:solidFill>
                  <a:srgbClr val="FF0000"/>
                </a:solidFill>
                <a:latin typeface="微軟正黑體" panose="020B0604030504040204" pitchFamily="34" charset="-120"/>
                <a:ea typeface="微軟正黑體" panose="020B0604030504040204" pitchFamily="34" charset="-120"/>
              </a:rPr>
              <a:t>低風險</a:t>
            </a:r>
            <a:r>
              <a:rPr lang="zh-TW" altLang="en-US" sz="900" dirty="0" smtClean="0">
                <a:latin typeface="微軟正黑體" panose="020B0604030504040204" pitchFamily="34" charset="-120"/>
                <a:ea typeface="微軟正黑體" panose="020B0604030504040204" pitchFamily="34" charset="-120"/>
              </a:rPr>
              <a:t>： 輸入前述高風險以外之生物樣材者，</a:t>
            </a:r>
            <a:r>
              <a:rPr lang="zh-TW" altLang="en-US" sz="900" dirty="0" smtClean="0"/>
              <a:t>申請許可公文時只需檢附申請書</a:t>
            </a:r>
            <a:r>
              <a:rPr lang="zh-TW" altLang="en-US" sz="900" dirty="0" smtClean="0">
                <a:latin typeface="微軟正黑體" panose="020B0604030504040204" pitchFamily="34" charset="-120"/>
                <a:ea typeface="微軟正黑體" panose="020B0604030504040204" pitchFamily="34" charset="-120"/>
              </a:rPr>
              <a:t>（本條件附表</a:t>
            </a:r>
            <a:r>
              <a:rPr lang="en-US" altLang="zh-TW" sz="900" dirty="0" smtClean="0">
                <a:latin typeface="微軟正黑體" panose="020B0604030504040204" pitchFamily="34" charset="-120"/>
                <a:ea typeface="微軟正黑體" panose="020B0604030504040204" pitchFamily="34" charset="-120"/>
              </a:rPr>
              <a:t>2</a:t>
            </a:r>
            <a:r>
              <a:rPr lang="zh-TW" altLang="en-US" sz="900" dirty="0" smtClean="0">
                <a:latin typeface="微軟正黑體" panose="020B0604030504040204" pitchFamily="34" charset="-120"/>
                <a:ea typeface="微軟正黑體" panose="020B0604030504040204" pitchFamily="34" charset="-120"/>
              </a:rPr>
              <a:t>）即可。</a:t>
            </a:r>
            <a:endParaRPr lang="en-US" altLang="zh-TW" sz="900" dirty="0" smtClean="0">
              <a:latin typeface="微軟正黑體" panose="020B0604030504040204" pitchFamily="34" charset="-120"/>
              <a:ea typeface="微軟正黑體" panose="020B0604030504040204" pitchFamily="34" charset="-120"/>
            </a:endParaRPr>
          </a:p>
          <a:p>
            <a:pPr marL="228600" indent="-228600" algn="just">
              <a:buFont typeface="+mj-lt"/>
              <a:buAutoNum type="arabicPeriod" startAt="2"/>
            </a:pPr>
            <a:r>
              <a:rPr lang="zh-TW" altLang="en-US" sz="1000" b="1" u="sng" dirty="0" smtClean="0">
                <a:latin typeface="微軟正黑體" panose="020B0604030504040204" pitchFamily="34" charset="-120"/>
                <a:ea typeface="微軟正黑體" panose="020B0604030504040204" pitchFamily="34" charset="-120"/>
              </a:rPr>
              <a:t>血液血清</a:t>
            </a:r>
            <a:r>
              <a:rPr lang="zh-TW" altLang="en-US" sz="1000" dirty="0" smtClean="0">
                <a:latin typeface="微軟正黑體" panose="020B0604030504040204" pitchFamily="34" charset="-120"/>
                <a:ea typeface="微軟正黑體" panose="020B0604030504040204" pitchFamily="34" charset="-120"/>
              </a:rPr>
              <a:t>：輸入供試驗研究用之動物血液、血清（僅限來自人類以外之哺乳綱陸生動物、鳥綱動物、活魚配子及受精卵之輸入檢疫條件附表所列水生動物或活甲殼類及軟體動物之輸入檢疫條件附表所列水生動物）者，申請許可公文時應檢附血液、</a:t>
            </a:r>
            <a:r>
              <a:rPr lang="zh-TW" altLang="zh-TW" sz="1000" dirty="0" smtClean="0">
                <a:latin typeface="微軟正黑體" panose="020B0604030504040204" pitchFamily="34" charset="-120"/>
                <a:ea typeface="微軟正黑體" panose="020B0604030504040204" pitchFamily="34" charset="-120"/>
              </a:rPr>
              <a:t>血清輸入</a:t>
            </a:r>
            <a:r>
              <a:rPr lang="zh-TW" altLang="en-US" sz="1000" dirty="0" smtClean="0">
                <a:latin typeface="微軟正黑體" panose="020B0604030504040204" pitchFamily="34" charset="-120"/>
                <a:ea typeface="微軟正黑體" panose="020B0604030504040204" pitchFamily="34" charset="-120"/>
              </a:rPr>
              <a:t>申請</a:t>
            </a:r>
            <a:r>
              <a:rPr lang="zh-TW" altLang="zh-TW" sz="1000" dirty="0" smtClean="0">
                <a:latin typeface="微軟正黑體" panose="020B0604030504040204" pitchFamily="34" charset="-120"/>
                <a:ea typeface="微軟正黑體" panose="020B0604030504040204" pitchFamily="34" charset="-120"/>
              </a:rPr>
              <a:t>表</a:t>
            </a:r>
            <a:r>
              <a:rPr lang="zh-TW" altLang="en-US" sz="1000" dirty="0" smtClean="0">
                <a:latin typeface="微軟正黑體" panose="020B0604030504040204" pitchFamily="34" charset="-120"/>
                <a:ea typeface="微軟正黑體" panose="020B0604030504040204" pitchFamily="34" charset="-120"/>
              </a:rPr>
              <a:t>及聲明書。</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buAutoNum type="arabicPeriod" startAt="2"/>
            </a:pPr>
            <a:r>
              <a:rPr lang="zh-TW" altLang="en-US" sz="1000" b="1" u="sng" dirty="0" smtClean="0">
                <a:latin typeface="微軟正黑體" panose="020B0604030504040204" pitchFamily="34" charset="-120"/>
                <a:ea typeface="微軟正黑體" panose="020B0604030504040204" pitchFamily="34" charset="-120"/>
              </a:rPr>
              <a:t>免檢疫物</a:t>
            </a:r>
            <a:r>
              <a:rPr lang="zh-TW" altLang="en-US" sz="1000" dirty="0" smtClean="0">
                <a:latin typeface="微軟正黑體" panose="020B0604030504040204" pitchFamily="34" charset="-120"/>
                <a:ea typeface="微軟正黑體" panose="020B0604030504040204" pitchFamily="34" charset="-120"/>
              </a:rPr>
              <a:t>：輸入供試驗研究用之動物來源物品或微生物但非屬前述生物樣材或血清血液者，免向防檢局申請許可公文，亦免申報輸入檢疫。例如</a:t>
            </a:r>
            <a:r>
              <a:rPr lang="en-US" altLang="zh-TW" sz="1000" b="1" dirty="0" smtClean="0">
                <a:solidFill>
                  <a:srgbClr val="FF0000"/>
                </a:solidFill>
                <a:latin typeface="Batang"/>
                <a:ea typeface="Batang"/>
              </a:rPr>
              <a:t>①</a:t>
            </a:r>
            <a:r>
              <a:rPr lang="zh-TW" altLang="zh-TW" sz="1000" dirty="0" smtClean="0">
                <a:latin typeface="微軟正黑體" panose="020B0604030504040204" pitchFamily="34" charset="-120"/>
                <a:ea typeface="微軟正黑體" panose="020B0604030504040204" pitchFamily="34" charset="-120"/>
              </a:rPr>
              <a:t>動物檢體衍生物</a:t>
            </a:r>
            <a:r>
              <a:rPr lang="zh-TW" altLang="zh-TW" sz="1000" dirty="0" smtClean="0"/>
              <a:t>（</a:t>
            </a:r>
            <a:r>
              <a:rPr lang="zh-TW" altLang="zh-TW" sz="1000" dirty="0" smtClean="0">
                <a:latin typeface="微軟正黑體" panose="020B0604030504040204" pitchFamily="34" charset="-120"/>
                <a:ea typeface="微軟正黑體" panose="020B0604030504040204" pitchFamily="34" charset="-120"/>
              </a:rPr>
              <a:t>抗體、細胞株、白蛋白、酵素、補體、干擾素、生物素、膽鹽、膠原蛋白</a:t>
            </a:r>
            <a:r>
              <a:rPr lang="zh-TW" altLang="zh-TW" sz="1000" dirty="0" smtClean="0"/>
              <a:t>）</a:t>
            </a:r>
            <a:r>
              <a:rPr lang="zh-TW" altLang="en-US" sz="1000" dirty="0" smtClean="0"/>
              <a:t>、</a:t>
            </a:r>
            <a:r>
              <a:rPr lang="en-US" altLang="zh-TW" sz="1000" b="1" dirty="0" smtClean="0">
                <a:solidFill>
                  <a:srgbClr val="FF0000"/>
                </a:solidFill>
                <a:latin typeface="Batang"/>
                <a:ea typeface="Batang"/>
              </a:rPr>
              <a:t>②</a:t>
            </a:r>
            <a:r>
              <a:rPr lang="zh-TW" altLang="en-US" sz="1000" dirty="0" smtClean="0">
                <a:latin typeface="微軟正黑體" panose="020B0604030504040204" pitchFamily="34" charset="-120"/>
                <a:ea typeface="微軟正黑體" panose="020B0604030504040204" pitchFamily="34" charset="-120"/>
              </a:rPr>
              <a:t>動物檢體但</a:t>
            </a:r>
            <a:r>
              <a:rPr lang="zh-TW" altLang="zh-TW" sz="1000" dirty="0" smtClean="0">
                <a:latin typeface="微軟正黑體" panose="020B0604030504040204" pitchFamily="34" charset="-120"/>
                <a:ea typeface="微軟正黑體" panose="020B0604030504040204" pitchFamily="34" charset="-120"/>
              </a:rPr>
              <a:t>來源動物</a:t>
            </a:r>
            <a:r>
              <a:rPr lang="zh-TW" altLang="en-US" sz="1000" dirty="0" smtClean="0">
                <a:latin typeface="微軟正黑體" panose="020B0604030504040204" pitchFamily="34" charset="-120"/>
                <a:ea typeface="微軟正黑體" panose="020B0604030504040204" pitchFamily="34" charset="-120"/>
              </a:rPr>
              <a:t>為人類、</a:t>
            </a:r>
            <a:r>
              <a:rPr lang="zh-TW" altLang="zh-TW" sz="1000" dirty="0" smtClean="0">
                <a:latin typeface="微軟正黑體" panose="020B0604030504040204" pitchFamily="34" charset="-120"/>
                <a:ea typeface="微軟正黑體" panose="020B0604030504040204" pitchFamily="34" charset="-120"/>
              </a:rPr>
              <a:t>兩棲、爬蟲</a:t>
            </a:r>
            <a:r>
              <a:rPr lang="zh-TW" altLang="en-US" sz="1000" dirty="0" smtClean="0">
                <a:latin typeface="微軟正黑體" panose="020B0604030504040204" pitchFamily="34" charset="-120"/>
                <a:ea typeface="微軟正黑體" panose="020B0604030504040204" pitchFamily="34" charset="-120"/>
              </a:rPr>
              <a:t>、</a:t>
            </a:r>
            <a:r>
              <a:rPr lang="zh-TW" altLang="zh-TW" sz="1000" dirty="0" smtClean="0">
                <a:latin typeface="微軟正黑體" panose="020B0604030504040204" pitchFamily="34" charset="-120"/>
                <a:ea typeface="微軟正黑體" panose="020B0604030504040204" pitchFamily="34" charset="-120"/>
              </a:rPr>
              <a:t>昆蟲等非屬應施動物檢疫者</a:t>
            </a:r>
            <a:r>
              <a:rPr lang="zh-TW" altLang="en-US" sz="1000" dirty="0" smtClean="0"/>
              <a:t>、</a:t>
            </a:r>
            <a:r>
              <a:rPr lang="en-US" altLang="zh-TW" sz="1000" b="1" dirty="0" smtClean="0">
                <a:solidFill>
                  <a:srgbClr val="FF0000"/>
                </a:solidFill>
                <a:latin typeface="Batang"/>
                <a:ea typeface="Batang"/>
              </a:rPr>
              <a:t>③</a:t>
            </a:r>
            <a:r>
              <a:rPr lang="zh-TW" altLang="en-US" sz="1000" dirty="0" smtClean="0">
                <a:latin typeface="微軟正黑體" panose="020B0604030504040204" pitchFamily="34" charset="-120"/>
                <a:ea typeface="微軟正黑體" panose="020B0604030504040204" pitchFamily="34" charset="-120"/>
              </a:rPr>
              <a:t>微生物或病原體但</a:t>
            </a:r>
            <a:r>
              <a:rPr lang="zh-TW" altLang="zh-TW" sz="1000" dirty="0" smtClean="0">
                <a:latin typeface="微軟正黑體" panose="020B0604030504040204" pitchFamily="34" charset="-120"/>
                <a:ea typeface="微軟正黑體" panose="020B0604030504040204" pitchFamily="34" charset="-120"/>
              </a:rPr>
              <a:t>未被列入本檢疫條件附表</a:t>
            </a:r>
            <a:r>
              <a:rPr lang="en-US" altLang="zh-TW" sz="1000" dirty="0" smtClean="0">
                <a:latin typeface="微軟正黑體" panose="020B0604030504040204" pitchFamily="34" charset="-120"/>
                <a:ea typeface="微軟正黑體" panose="020B0604030504040204" pitchFamily="34" charset="-120"/>
              </a:rPr>
              <a:t>1</a:t>
            </a:r>
            <a:r>
              <a:rPr lang="zh-TW" altLang="zh-TW" sz="1000" dirty="0" smtClean="0"/>
              <a:t>（</a:t>
            </a:r>
            <a:r>
              <a:rPr lang="zh-TW" altLang="en-US" sz="1000" dirty="0" smtClean="0"/>
              <a:t>惟植物或土壤來源者應另申請植物檢疫</a:t>
            </a:r>
            <a:r>
              <a:rPr lang="zh-TW" altLang="zh-TW" sz="1000" dirty="0" smtClean="0"/>
              <a:t>）</a:t>
            </a:r>
            <a:r>
              <a:rPr lang="zh-TW" altLang="en-US" sz="1000" dirty="0" smtClean="0"/>
              <a:t>、</a:t>
            </a:r>
            <a:r>
              <a:rPr lang="en-US" altLang="zh-TW" sz="1000" b="1" dirty="0" smtClean="0">
                <a:solidFill>
                  <a:srgbClr val="FF0000"/>
                </a:solidFill>
                <a:latin typeface="Batang"/>
                <a:ea typeface="Batang"/>
              </a:rPr>
              <a:t>④</a:t>
            </a:r>
            <a:r>
              <a:rPr lang="zh-TW" altLang="en-US" sz="1000" dirty="0" smtClean="0"/>
              <a:t>含</a:t>
            </a:r>
            <a:r>
              <a:rPr lang="zh-TW" altLang="zh-TW" sz="1000" dirty="0" smtClean="0">
                <a:latin typeface="微軟正黑體" panose="020B0604030504040204" pitchFamily="34" charset="-120"/>
                <a:ea typeface="微軟正黑體" panose="020B0604030504040204" pitchFamily="34" charset="-120"/>
              </a:rPr>
              <a:t>本檢疫條件附表</a:t>
            </a:r>
            <a:r>
              <a:rPr lang="en-US" altLang="zh-TW" sz="1000" dirty="0" smtClean="0">
                <a:latin typeface="微軟正黑體" panose="020B0604030504040204" pitchFamily="34" charset="-120"/>
                <a:ea typeface="微軟正黑體" panose="020B0604030504040204" pitchFamily="34" charset="-120"/>
              </a:rPr>
              <a:t>1</a:t>
            </a:r>
            <a:r>
              <a:rPr lang="zh-TW" altLang="en-US" sz="1000" dirty="0" smtClean="0">
                <a:latin typeface="微軟正黑體" panose="020B0604030504040204" pitchFamily="34" charset="-120"/>
                <a:ea typeface="微軟正黑體" panose="020B0604030504040204" pitchFamily="34" charset="-120"/>
              </a:rPr>
              <a:t>所列病原體</a:t>
            </a:r>
            <a:r>
              <a:rPr lang="zh-TW" altLang="zh-TW" sz="1000" dirty="0" smtClean="0">
                <a:latin typeface="微軟正黑體" panose="020B0604030504040204" pitchFamily="34" charset="-120"/>
                <a:ea typeface="微軟正黑體" panose="020B0604030504040204" pitchFamily="34" charset="-120"/>
              </a:rPr>
              <a:t>或其核酸</a:t>
            </a:r>
            <a:r>
              <a:rPr lang="zh-TW" altLang="en-US" sz="1000" dirty="0" smtClean="0">
                <a:latin typeface="微軟正黑體" panose="020B0604030504040204" pitchFamily="34" charset="-120"/>
                <a:ea typeface="微軟正黑體" panose="020B0604030504040204" pitchFamily="34" charset="-120"/>
              </a:rPr>
              <a:t>之生物</a:t>
            </a:r>
            <a:r>
              <a:rPr lang="zh-TW" altLang="zh-TW" sz="1000" dirty="0" smtClean="0">
                <a:latin typeface="微軟正黑體" panose="020B0604030504040204" pitchFamily="34" charset="-120"/>
                <a:ea typeface="微軟正黑體" panose="020B0604030504040204" pitchFamily="34" charset="-120"/>
              </a:rPr>
              <a:t>製劑</a:t>
            </a:r>
            <a:r>
              <a:rPr lang="zh-TW" altLang="en-US" sz="1000" dirty="0" smtClean="0">
                <a:latin typeface="微軟正黑體" panose="020B0604030504040204" pitchFamily="34" charset="-120"/>
                <a:ea typeface="微軟正黑體" panose="020B0604030504040204" pitchFamily="34" charset="-120"/>
              </a:rPr>
              <a:t>但該</a:t>
            </a:r>
            <a:r>
              <a:rPr lang="zh-TW" altLang="zh-TW" sz="1000" dirty="0" smtClean="0">
                <a:latin typeface="微軟正黑體" panose="020B0604030504040204" pitchFamily="34" charset="-120"/>
                <a:ea typeface="微軟正黑體" panose="020B0604030504040204" pitchFamily="34" charset="-120"/>
              </a:rPr>
              <a:t>病原體或核酸已被不活化者</a:t>
            </a:r>
            <a:r>
              <a:rPr lang="zh-TW" altLang="en-US" sz="1000" dirty="0" smtClean="0"/>
              <a:t>、</a:t>
            </a:r>
            <a:r>
              <a:rPr lang="en-US" altLang="zh-TW" sz="1000" b="1" dirty="0" smtClean="0">
                <a:solidFill>
                  <a:srgbClr val="FF0000"/>
                </a:solidFill>
                <a:latin typeface="Batang"/>
                <a:ea typeface="Batang"/>
              </a:rPr>
              <a:t>⑤</a:t>
            </a:r>
            <a:r>
              <a:rPr lang="zh-TW" altLang="en-US" sz="1000" dirty="0" smtClean="0">
                <a:latin typeface="微軟正黑體" panose="020B0604030504040204" pitchFamily="34" charset="-120"/>
                <a:ea typeface="微軟正黑體" panose="020B0604030504040204" pitchFamily="34" charset="-120"/>
              </a:rPr>
              <a:t>含動物血液</a:t>
            </a:r>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血漿之商品化試劑</a:t>
            </a:r>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套組</a:t>
            </a:r>
            <a:r>
              <a:rPr lang="zh-TW" altLang="en-US" sz="1000" dirty="0" smtClean="0"/>
              <a:t>、</a:t>
            </a:r>
            <a:r>
              <a:rPr lang="en-US" altLang="zh-TW" sz="1000" b="1" dirty="0" smtClean="0">
                <a:solidFill>
                  <a:srgbClr val="FF0000"/>
                </a:solidFill>
                <a:latin typeface="Batang"/>
                <a:ea typeface="Batang"/>
              </a:rPr>
              <a:t>⑥</a:t>
            </a:r>
            <a:r>
              <a:rPr lang="zh-TW" altLang="en-US" sz="1000" dirty="0" smtClean="0">
                <a:latin typeface="微軟正黑體" panose="020B0604030504040204" pitchFamily="34" charset="-120"/>
                <a:ea typeface="微軟正黑體" panose="020B0604030504040204" pitchFamily="34" charset="-120"/>
              </a:rPr>
              <a:t>經不活化處理之血液</a:t>
            </a:r>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血漿等。</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buFontTx/>
              <a:buAutoNum type="arabicPeriod" startAt="2"/>
            </a:pPr>
            <a:r>
              <a:rPr lang="zh-TW" altLang="en-US" sz="1000" b="1" u="sng" dirty="0" smtClean="0">
                <a:latin typeface="微軟正黑體" panose="020B0604030504040204" pitchFamily="34" charset="-120"/>
                <a:ea typeface="微軟正黑體" panose="020B0604030504040204" pitchFamily="34" charset="-120"/>
              </a:rPr>
              <a:t>許可公文</a:t>
            </a:r>
            <a:r>
              <a:rPr lang="zh-TW" altLang="en-US" sz="1000" dirty="0" smtClean="0">
                <a:latin typeface="微軟正黑體" panose="020B0604030504040204" pitchFamily="34" charset="-120"/>
                <a:ea typeface="微軟正黑體" panose="020B0604030504040204" pitchFamily="34" charset="-120"/>
              </a:rPr>
              <a:t>：輸入前，檢附申請書及相關文件向防檢局總局申請，可申請分批</a:t>
            </a:r>
            <a:r>
              <a:rPr lang="zh-TW" altLang="zh-TW" sz="1000" dirty="0" smtClean="0"/>
              <a:t>（</a:t>
            </a:r>
            <a:r>
              <a:rPr lang="zh-TW" altLang="en-US" sz="1000" dirty="0" smtClean="0"/>
              <a:t>公文許可數量及有效期限內，重複以此公文申報輸入檢疫</a:t>
            </a:r>
            <a:r>
              <a:rPr lang="zh-TW" altLang="zh-TW" sz="1000" dirty="0" smtClean="0"/>
              <a:t>）</a:t>
            </a:r>
            <a:r>
              <a:rPr lang="zh-TW" altLang="en-US" sz="1000" dirty="0" smtClean="0"/>
              <a:t>。</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buAutoNum type="arabicPeriod" startAt="2"/>
            </a:pPr>
            <a:r>
              <a:rPr lang="zh-TW" altLang="en-US" sz="1000" b="1" u="sng" dirty="0" smtClean="0">
                <a:latin typeface="微軟正黑體" panose="020B0604030504040204" pitchFamily="34" charset="-120"/>
                <a:ea typeface="微軟正黑體" panose="020B0604030504040204" pitchFamily="34" charset="-120"/>
              </a:rPr>
              <a:t>輸入檢疫</a:t>
            </a:r>
            <a:r>
              <a:rPr lang="zh-TW" altLang="en-US" sz="1000" dirty="0" smtClean="0">
                <a:latin typeface="微軟正黑體" panose="020B0604030504040204" pitchFamily="34" charset="-120"/>
                <a:ea typeface="微軟正黑體" panose="020B0604030504040204" pitchFamily="34" charset="-120"/>
              </a:rPr>
              <a:t>：輸入時，逐批檢附許可公文及符合許可公文所列條件之來源證明書或輸出國動物檢疫證明書，向入境港站之防檢局轄區分局或檢疫站申請。</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r>
              <a:rPr lang="en-US" altLang="zh-TW" sz="900" b="1" u="sng" dirty="0" smtClean="0">
                <a:solidFill>
                  <a:srgbClr val="FF0000"/>
                </a:solidFill>
                <a:latin typeface="微軟正黑體" panose="020B0604030504040204" pitchFamily="34" charset="-120"/>
                <a:ea typeface="微軟正黑體" panose="020B0604030504040204" pitchFamily="34" charset="-120"/>
              </a:rPr>
              <a:t>※</a:t>
            </a:r>
            <a:r>
              <a:rPr lang="zh-TW" altLang="en-US" sz="900" b="1" u="sng" dirty="0" smtClean="0">
                <a:solidFill>
                  <a:srgbClr val="FF0000"/>
                </a:solidFill>
                <a:latin typeface="微軟正黑體" panose="020B0604030504040204" pitchFamily="34" charset="-120"/>
                <a:ea typeface="微軟正黑體" panose="020B0604030504040204" pitchFamily="34" charset="-120"/>
              </a:rPr>
              <a:t> </a:t>
            </a:r>
            <a:r>
              <a:rPr lang="zh-TW" altLang="en-US" sz="900" dirty="0" smtClean="0">
                <a:latin typeface="微軟正黑體" panose="020B0604030504040204" pitchFamily="34" charset="-120"/>
                <a:ea typeface="微軟正黑體" panose="020B0604030504040204" pitchFamily="34" charset="-120"/>
              </a:rPr>
              <a:t>動物檢疫詳細資訊、法規及申請書表請至農委會防檢局網站查閱下載</a:t>
            </a:r>
            <a:r>
              <a:rPr lang="en-US" altLang="zh-TW" sz="900" dirty="0" smtClean="0">
                <a:latin typeface="微軟正黑體" panose="020B0604030504040204" pitchFamily="34" charset="-120"/>
                <a:ea typeface="微軟正黑體" panose="020B0604030504040204" pitchFamily="34" charset="-120"/>
                <a:hlinkClick r:id="rId2"/>
              </a:rPr>
              <a:t>www.baphiq.gov.tw</a:t>
            </a:r>
            <a:r>
              <a:rPr lang="zh-TW" altLang="en-US" sz="900" dirty="0" smtClean="0">
                <a:latin typeface="微軟正黑體" panose="020B0604030504040204" pitchFamily="34" charset="-120"/>
                <a:ea typeface="微軟正黑體" panose="020B0604030504040204" pitchFamily="34" charset="-120"/>
              </a:rPr>
              <a:t>。</a:t>
            </a:r>
            <a:endParaRPr lang="en-US" altLang="zh-TW" sz="900" dirty="0" smtClean="0">
              <a:latin typeface="微軟正黑體" panose="020B0604030504040204" pitchFamily="34" charset="-120"/>
              <a:ea typeface="微軟正黑體" panose="020B0604030504040204" pitchFamily="34" charset="-120"/>
            </a:endParaRPr>
          </a:p>
          <a:p>
            <a:pPr marL="228600" indent="-228600" algn="just"/>
            <a:r>
              <a:rPr lang="en-US" altLang="zh-TW" sz="900" b="1" u="sng" dirty="0" smtClean="0">
                <a:solidFill>
                  <a:srgbClr val="FF0000"/>
                </a:solidFill>
                <a:latin typeface="微軟正黑體" panose="020B0604030504040204" pitchFamily="34" charset="-120"/>
                <a:ea typeface="微軟正黑體" panose="020B0604030504040204" pitchFamily="34" charset="-120"/>
              </a:rPr>
              <a:t>※</a:t>
            </a:r>
            <a:r>
              <a:rPr lang="zh-TW" altLang="en-US" sz="900" b="1" u="sng" dirty="0" smtClean="0">
                <a:solidFill>
                  <a:srgbClr val="FF0000"/>
                </a:solidFill>
                <a:latin typeface="微軟正黑體" panose="020B0604030504040204" pitchFamily="34" charset="-120"/>
                <a:ea typeface="微軟正黑體" panose="020B0604030504040204" pitchFamily="34" charset="-120"/>
              </a:rPr>
              <a:t> </a:t>
            </a:r>
            <a:r>
              <a:rPr lang="zh-TW" altLang="en-US" sz="900" dirty="0" smtClean="0">
                <a:latin typeface="微軟正黑體" panose="020B0604030504040204" pitchFamily="34" charset="-120"/>
                <a:ea typeface="微軟正黑體" panose="020B0604030504040204" pitchFamily="34" charset="-120"/>
              </a:rPr>
              <a:t>輸入野生動物保育法列管動物來源之動物樣材，除向防檢局申辦檢疫外，應另向申請人所在地縣市政府申請</a:t>
            </a:r>
            <a:r>
              <a:rPr lang="zh-TW" altLang="zh-TW" sz="900" dirty="0" smtClean="0"/>
              <a:t> 「野生動物及其產製品輸出入同意書」</a:t>
            </a:r>
            <a:r>
              <a:rPr lang="zh-TW" altLang="en-US" sz="900" dirty="0" smtClean="0"/>
              <a:t>，詳細資訊請洽</a:t>
            </a:r>
            <a:r>
              <a:rPr lang="zh-TW" altLang="en-US" sz="900" dirty="0" smtClean="0">
                <a:latin typeface="微軟正黑體" panose="020B0604030504040204" pitchFamily="34" charset="-120"/>
                <a:ea typeface="微軟正黑體" panose="020B0604030504040204" pitchFamily="34" charset="-120"/>
              </a:rPr>
              <a:t>農委會林務局</a:t>
            </a:r>
            <a:r>
              <a:rPr lang="en-US" altLang="zh-TW" sz="900" dirty="0" smtClean="0">
                <a:hlinkClick r:id="rId3"/>
              </a:rPr>
              <a:t>www.forest.gov.tw</a:t>
            </a:r>
            <a:r>
              <a:rPr lang="zh-TW" altLang="en-US" sz="900" dirty="0" smtClean="0"/>
              <a:t>。</a:t>
            </a:r>
            <a:endParaRPr lang="en-US" altLang="zh-TW" sz="900" dirty="0" smtClean="0">
              <a:latin typeface="微軟正黑體" panose="020B0604030504040204" pitchFamily="34" charset="-120"/>
              <a:ea typeface="微軟正黑體" panose="020B0604030504040204" pitchFamily="34" charset="-120"/>
            </a:endParaRPr>
          </a:p>
        </p:txBody>
      </p:sp>
      <p:grpSp>
        <p:nvGrpSpPr>
          <p:cNvPr id="3" name="群組 147"/>
          <p:cNvGrpSpPr/>
          <p:nvPr/>
        </p:nvGrpSpPr>
        <p:grpSpPr>
          <a:xfrm>
            <a:off x="3447940" y="1027335"/>
            <a:ext cx="607859" cy="470284"/>
            <a:chOff x="3538207" y="846517"/>
            <a:chExt cx="607859" cy="470284"/>
          </a:xfrm>
        </p:grpSpPr>
        <p:sp>
          <p:nvSpPr>
            <p:cNvPr id="149" name="矩形 148"/>
            <p:cNvSpPr/>
            <p:nvPr/>
          </p:nvSpPr>
          <p:spPr>
            <a:xfrm>
              <a:off x="3538207" y="846517"/>
              <a:ext cx="607859" cy="261610"/>
            </a:xfrm>
            <a:prstGeom prst="rect">
              <a:avLst/>
            </a:prstGeom>
          </p:spPr>
          <p:txBody>
            <a:bodyPr wrap="none">
              <a:spAutoFit/>
            </a:bodyPr>
            <a:lstStyle/>
            <a:p>
              <a:r>
                <a:rPr lang="zh-TW" altLang="en-US" sz="11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防檢局</a:t>
              </a:r>
              <a:endParaRPr lang="zh-TW" altLang="en-US" sz="1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51" name="圖片 150"/>
            <p:cNvPicPr>
              <a:picLocks noChangeAspect="1"/>
            </p:cNvPicPr>
            <p:nvPr/>
          </p:nvPicPr>
          <p:blipFill>
            <a:blip r:embed="rId4" cstate="print"/>
            <a:stretch>
              <a:fillRect/>
            </a:stretch>
          </p:blipFill>
          <p:spPr>
            <a:xfrm>
              <a:off x="3626136" y="1031016"/>
              <a:ext cx="432000" cy="285785"/>
            </a:xfrm>
            <a:prstGeom prst="rect">
              <a:avLst/>
            </a:prstGeom>
          </p:spPr>
        </p:pic>
      </p:grpSp>
      <p:pic>
        <p:nvPicPr>
          <p:cNvPr id="14" name="圖片 13"/>
          <p:cNvPicPr>
            <a:picLocks noChangeAspect="1"/>
          </p:cNvPicPr>
          <p:nvPr/>
        </p:nvPicPr>
        <p:blipFill rotWithShape="1">
          <a:blip r:embed="rId5" cstate="print"/>
          <a:srcRect l="3022"/>
          <a:stretch/>
        </p:blipFill>
        <p:spPr>
          <a:xfrm>
            <a:off x="390066" y="3903986"/>
            <a:ext cx="720000" cy="735807"/>
          </a:xfrm>
          <a:prstGeom prst="rect">
            <a:avLst/>
          </a:prstGeom>
        </p:spPr>
      </p:pic>
      <p:pic>
        <p:nvPicPr>
          <p:cNvPr id="40" name="Picture 4" descr="http://portal.sw.nat.gov.tw/PPL/images/firstIndex/Login_01-m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756"/>
          <a:stretch/>
        </p:blipFill>
        <p:spPr bwMode="auto">
          <a:xfrm>
            <a:off x="1677898" y="5845835"/>
            <a:ext cx="2051363" cy="49466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3487206" y="6174638"/>
            <a:ext cx="902811" cy="307777"/>
          </a:xfrm>
          <a:prstGeom prst="rect">
            <a:avLst/>
          </a:prstGeom>
          <a:solidFill>
            <a:srgbClr val="FFFF00"/>
          </a:solidFill>
        </p:spPr>
        <p:txBody>
          <a:bodyPr wrap="none" rtlCol="0">
            <a:spAutoFit/>
          </a:bodyPr>
          <a:lstStyle/>
          <a:p>
            <a:r>
              <a:rPr lang="zh-TW" altLang="en-US" sz="1400" b="1" dirty="0" smtClean="0">
                <a:solidFill>
                  <a:srgbClr val="FF0000"/>
                </a:solidFill>
                <a:latin typeface="微軟正黑體" panose="020B0604030504040204" pitchFamily="34" charset="-120"/>
                <a:ea typeface="微軟正黑體" panose="020B0604030504040204" pitchFamily="34" charset="-120"/>
              </a:rPr>
              <a:t>報關通過</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2155700" y="532493"/>
            <a:ext cx="2384550" cy="494842"/>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srgbClr val="0000FF"/>
                </a:solidFill>
              </a:rPr>
              <a:t>輸入供試驗研究用動物來源</a:t>
            </a:r>
            <a:endParaRPr lang="en-US" altLang="zh-TW" sz="1400" b="1" dirty="0" smtClean="0">
              <a:solidFill>
                <a:srgbClr val="0000FF"/>
              </a:solidFill>
            </a:endParaRPr>
          </a:p>
          <a:p>
            <a:r>
              <a:rPr lang="zh-TW" altLang="en-US" sz="1400" b="1" dirty="0" smtClean="0">
                <a:solidFill>
                  <a:srgbClr val="0000FF"/>
                </a:solidFill>
              </a:rPr>
              <a:t>樣材</a:t>
            </a:r>
            <a:r>
              <a:rPr lang="zh-TW" altLang="zh-TW" sz="1400" b="1" dirty="0" smtClean="0">
                <a:solidFill>
                  <a:srgbClr val="0000FF"/>
                </a:solidFill>
              </a:rPr>
              <a:t>（</a:t>
            </a:r>
            <a:r>
              <a:rPr lang="zh-TW" altLang="en-US" sz="1400" b="1" dirty="0" smtClean="0">
                <a:solidFill>
                  <a:srgbClr val="0000FF"/>
                </a:solidFill>
              </a:rPr>
              <a:t>含傳染病病原體</a:t>
            </a:r>
            <a:r>
              <a:rPr lang="zh-TW" altLang="zh-TW" sz="1400" b="1" dirty="0" smtClean="0">
                <a:solidFill>
                  <a:srgbClr val="0000FF"/>
                </a:solidFill>
              </a:rPr>
              <a:t>）</a:t>
            </a:r>
            <a:endParaRPr lang="zh-TW" altLang="en-US" sz="1400" b="1" dirty="0">
              <a:solidFill>
                <a:srgbClr val="0000FF"/>
              </a:solidFill>
            </a:endParaRPr>
          </a:p>
        </p:txBody>
      </p:sp>
      <p:sp>
        <p:nvSpPr>
          <p:cNvPr id="88" name="文字方塊 87"/>
          <p:cNvSpPr txBox="1"/>
          <p:nvPr/>
        </p:nvSpPr>
        <p:spPr>
          <a:xfrm>
            <a:off x="2328625" y="3432151"/>
            <a:ext cx="739472" cy="288000"/>
          </a:xfrm>
          <a:prstGeom prst="snip1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申請書</a:t>
            </a:r>
            <a:endParaRPr lang="zh-TW" altLang="en-US" dirty="0"/>
          </a:p>
        </p:txBody>
      </p:sp>
      <p:sp>
        <p:nvSpPr>
          <p:cNvPr id="98" name="剪去單一角落矩形 97"/>
          <p:cNvSpPr/>
          <p:nvPr/>
        </p:nvSpPr>
        <p:spPr>
          <a:xfrm>
            <a:off x="1094067" y="3124857"/>
            <a:ext cx="864000" cy="652013"/>
          </a:xfrm>
          <a:prstGeom prst="snip1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200" kern="1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申請書及</a:t>
            </a:r>
            <a:endPar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200" kern="1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特殊</a:t>
            </a:r>
            <a:r>
              <a:rPr lang="zh-TW" altLang="en-US" sz="1200" kern="1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申請</a:t>
            </a:r>
            <a:r>
              <a:rPr lang="zh-TW" altLang="en-US" sz="1200" kern="1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文件</a:t>
            </a:r>
            <a:endParaRPr lang="zh-TW" altLang="en-US" sz="1200" kern="1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14" name="肘形接點 113"/>
          <p:cNvCxnSpPr>
            <a:stCxn id="408" idx="2"/>
            <a:endCxn id="40" idx="0"/>
          </p:cNvCxnSpPr>
          <p:nvPr/>
        </p:nvCxnSpPr>
        <p:spPr>
          <a:xfrm rot="16200000" flipH="1">
            <a:off x="2467281" y="5609536"/>
            <a:ext cx="464070" cy="85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文字方塊 80"/>
          <p:cNvSpPr txBox="1"/>
          <p:nvPr/>
        </p:nvSpPr>
        <p:spPr>
          <a:xfrm>
            <a:off x="2615500" y="3954055"/>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3" name="文字方塊 92"/>
          <p:cNvSpPr txBox="1"/>
          <p:nvPr/>
        </p:nvSpPr>
        <p:spPr>
          <a:xfrm>
            <a:off x="2590727" y="5530689"/>
            <a:ext cx="80944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Batang"/>
                <a:ea typeface="Batang"/>
              </a:rPr>
              <a:t>0.5</a:t>
            </a:r>
            <a:r>
              <a:rPr lang="zh-TW" altLang="en-US" sz="900" b="1" dirty="0" smtClean="0">
                <a:solidFill>
                  <a:srgbClr val="FF0000"/>
                </a:solidFill>
                <a:latin typeface="Batang"/>
                <a:ea typeface="Batang"/>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314" name="文字方塊 313"/>
          <p:cNvSpPr txBox="1"/>
          <p:nvPr/>
        </p:nvSpPr>
        <p:spPr>
          <a:xfrm>
            <a:off x="2886759" y="2002308"/>
            <a:ext cx="93828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血液血清</a:t>
            </a:r>
            <a:r>
              <a:rPr lang="en-US" altLang="zh-TW" sz="1400" b="1" baseline="30000" dirty="0" smtClean="0"/>
              <a:t>2</a:t>
            </a:r>
            <a:endParaRPr lang="zh-TW" altLang="en-US" sz="1400" b="1" baseline="30000" dirty="0"/>
          </a:p>
        </p:txBody>
      </p:sp>
      <p:sp>
        <p:nvSpPr>
          <p:cNvPr id="315" name="文字方塊 314"/>
          <p:cNvSpPr txBox="1"/>
          <p:nvPr/>
        </p:nvSpPr>
        <p:spPr>
          <a:xfrm>
            <a:off x="1293542" y="1925443"/>
            <a:ext cx="1509131" cy="42669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生物樣材</a:t>
            </a:r>
            <a:r>
              <a:rPr lang="zh-TW" altLang="zh-TW" sz="1400" b="1" dirty="0" smtClean="0"/>
              <a:t>（</a:t>
            </a:r>
            <a:r>
              <a:rPr lang="zh-TW" altLang="en-US" sz="1400" b="1" dirty="0" smtClean="0"/>
              <a:t>檢體及傳染病病原體</a:t>
            </a:r>
            <a:r>
              <a:rPr lang="zh-TW" altLang="zh-TW" sz="1400" b="1" dirty="0" smtClean="0"/>
              <a:t>）</a:t>
            </a:r>
            <a:r>
              <a:rPr lang="en-US" altLang="zh-TW" sz="1400" b="1" baseline="30000" dirty="0" smtClean="0"/>
              <a:t> 1</a:t>
            </a:r>
            <a:endParaRPr lang="zh-TW" altLang="en-US" sz="1400" b="1" baseline="30000" dirty="0"/>
          </a:p>
        </p:txBody>
      </p:sp>
      <p:sp>
        <p:nvSpPr>
          <p:cNvPr id="316" name="文字方塊 315"/>
          <p:cNvSpPr txBox="1"/>
          <p:nvPr/>
        </p:nvSpPr>
        <p:spPr>
          <a:xfrm>
            <a:off x="4039191" y="1995694"/>
            <a:ext cx="874166" cy="270428"/>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免檢疫物</a:t>
            </a:r>
            <a:r>
              <a:rPr lang="en-US" altLang="zh-TW" sz="1400" b="1" baseline="30000" dirty="0" smtClean="0"/>
              <a:t>3</a:t>
            </a:r>
            <a:endParaRPr lang="zh-TW" altLang="en-US" sz="1400" b="1" baseline="30000" dirty="0"/>
          </a:p>
        </p:txBody>
      </p:sp>
      <p:cxnSp>
        <p:nvCxnSpPr>
          <p:cNvPr id="389" name="肘形接點 113"/>
          <p:cNvCxnSpPr>
            <a:stCxn id="316" idx="2"/>
            <a:endCxn id="40" idx="3"/>
          </p:cNvCxnSpPr>
          <p:nvPr/>
        </p:nvCxnSpPr>
        <p:spPr>
          <a:xfrm rot="5400000">
            <a:off x="2189246" y="3806138"/>
            <a:ext cx="3827045" cy="7470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9" name="文字方塊 398"/>
          <p:cNvSpPr txBox="1"/>
          <p:nvPr/>
        </p:nvSpPr>
        <p:spPr>
          <a:xfrm>
            <a:off x="2996543" y="2550872"/>
            <a:ext cx="747409" cy="438817"/>
          </a:xfrm>
          <a:prstGeom prst="snip1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申請表及聲明書</a:t>
            </a:r>
            <a:endParaRPr lang="zh-TW" altLang="en-US" dirty="0"/>
          </a:p>
        </p:txBody>
      </p:sp>
      <p:sp>
        <p:nvSpPr>
          <p:cNvPr id="406" name="文字方塊 405"/>
          <p:cNvSpPr txBox="1"/>
          <p:nvPr/>
        </p:nvSpPr>
        <p:spPr>
          <a:xfrm>
            <a:off x="2158629" y="4388982"/>
            <a:ext cx="1076451" cy="288000"/>
          </a:xfrm>
          <a:prstGeom prst="snip1Rect">
            <a:avLst/>
          </a:prstGeom>
          <a:solidFill>
            <a:schemeClr val="accent2">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a:t>核發</a:t>
            </a:r>
            <a:r>
              <a:rPr lang="zh-TW" altLang="en-US" dirty="0" smtClean="0"/>
              <a:t>許可公文</a:t>
            </a:r>
            <a:r>
              <a:rPr lang="en-US" altLang="zh-TW" baseline="30000" dirty="0" smtClean="0"/>
              <a:t>4</a:t>
            </a:r>
            <a:endParaRPr lang="zh-TW" altLang="en-US" baseline="30000" dirty="0"/>
          </a:p>
        </p:txBody>
      </p:sp>
      <p:sp>
        <p:nvSpPr>
          <p:cNvPr id="408" name="矩形 407"/>
          <p:cNvSpPr/>
          <p:nvPr/>
        </p:nvSpPr>
        <p:spPr>
          <a:xfrm>
            <a:off x="1924437" y="5112688"/>
            <a:ext cx="1541230" cy="269077"/>
          </a:xfrm>
          <a:prstGeom prst="rect">
            <a:avLst/>
          </a:prstGeom>
          <a:solidFill>
            <a:schemeClr val="accent2">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輸入時申報輸入檢疫</a:t>
            </a:r>
            <a:r>
              <a:rPr lang="en-US" altLang="zh-TW" sz="1100" kern="100" baseline="30000" dirty="0" smtClean="0">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100" kern="100" baseline="30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3" name="文字方塊 412"/>
          <p:cNvSpPr txBox="1"/>
          <p:nvPr/>
        </p:nvSpPr>
        <p:spPr>
          <a:xfrm>
            <a:off x="1608677" y="2580132"/>
            <a:ext cx="874670" cy="431347"/>
          </a:xfrm>
          <a:prstGeom prst="flowChartDecision">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表列</a:t>
            </a:r>
            <a:endParaRPr lang="en-US" altLang="zh-TW" dirty="0" smtClean="0"/>
          </a:p>
          <a:p>
            <a:r>
              <a:rPr lang="zh-TW" altLang="en-US" dirty="0" smtClean="0"/>
              <a:t>風險</a:t>
            </a:r>
            <a:endParaRPr lang="zh-TW" altLang="en-US" baseline="30000" dirty="0"/>
          </a:p>
        </p:txBody>
      </p:sp>
      <p:cxnSp>
        <p:nvCxnSpPr>
          <p:cNvPr id="436" name="直線單箭頭接點 435"/>
          <p:cNvCxnSpPr>
            <a:stCxn id="314" idx="2"/>
            <a:endCxn id="399" idx="3"/>
          </p:cNvCxnSpPr>
          <p:nvPr/>
        </p:nvCxnSpPr>
        <p:spPr>
          <a:xfrm>
            <a:off x="3355899" y="2290308"/>
            <a:ext cx="14349" cy="260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0" name="直線單箭頭接點 439"/>
          <p:cNvCxnSpPr>
            <a:stCxn id="315" idx="2"/>
            <a:endCxn id="413" idx="0"/>
          </p:cNvCxnSpPr>
          <p:nvPr/>
        </p:nvCxnSpPr>
        <p:spPr>
          <a:xfrm flipH="1">
            <a:off x="2046012" y="2352139"/>
            <a:ext cx="2096" cy="227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8" name="肘形接點 447"/>
          <p:cNvCxnSpPr>
            <a:stCxn id="413" idx="1"/>
            <a:endCxn id="98" idx="3"/>
          </p:cNvCxnSpPr>
          <p:nvPr/>
        </p:nvCxnSpPr>
        <p:spPr>
          <a:xfrm rot="10800000" flipV="1">
            <a:off x="1526067" y="2795805"/>
            <a:ext cx="82610" cy="32905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2" name="肘形接點 447"/>
          <p:cNvCxnSpPr>
            <a:stCxn id="413" idx="3"/>
            <a:endCxn id="88" idx="3"/>
          </p:cNvCxnSpPr>
          <p:nvPr/>
        </p:nvCxnSpPr>
        <p:spPr>
          <a:xfrm>
            <a:off x="2483347" y="2795806"/>
            <a:ext cx="215014" cy="6363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1" name="肘形接點 447"/>
          <p:cNvCxnSpPr>
            <a:stCxn id="399" idx="1"/>
            <a:endCxn id="406" idx="0"/>
          </p:cNvCxnSpPr>
          <p:nvPr/>
        </p:nvCxnSpPr>
        <p:spPr>
          <a:xfrm rot="5400000">
            <a:off x="2531018" y="3693751"/>
            <a:ext cx="1543293" cy="1351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7" name="肘形接點 447"/>
          <p:cNvCxnSpPr>
            <a:stCxn id="88" idx="1"/>
            <a:endCxn id="406" idx="3"/>
          </p:cNvCxnSpPr>
          <p:nvPr/>
        </p:nvCxnSpPr>
        <p:spPr>
          <a:xfrm rot="5400000">
            <a:off x="2363193" y="4053813"/>
            <a:ext cx="668831" cy="15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3" name="肘形接點 447"/>
          <p:cNvCxnSpPr>
            <a:stCxn id="98" idx="1"/>
            <a:endCxn id="406" idx="2"/>
          </p:cNvCxnSpPr>
          <p:nvPr/>
        </p:nvCxnSpPr>
        <p:spPr>
          <a:xfrm rot="16200000" flipH="1">
            <a:off x="1464292" y="3838645"/>
            <a:ext cx="756112" cy="63256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7" name="直線單箭頭接點 506"/>
          <p:cNvCxnSpPr>
            <a:stCxn id="406" idx="1"/>
            <a:endCxn id="408" idx="0"/>
          </p:cNvCxnSpPr>
          <p:nvPr/>
        </p:nvCxnSpPr>
        <p:spPr>
          <a:xfrm flipH="1">
            <a:off x="2695052" y="4676982"/>
            <a:ext cx="1803" cy="435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9" name="肘形接點 518"/>
          <p:cNvCxnSpPr>
            <a:stCxn id="55" idx="2"/>
            <a:endCxn id="315" idx="0"/>
          </p:cNvCxnSpPr>
          <p:nvPr/>
        </p:nvCxnSpPr>
        <p:spPr>
          <a:xfrm rot="5400000">
            <a:off x="2248988" y="826456"/>
            <a:ext cx="898108" cy="12998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2" name="肘形接點 521"/>
          <p:cNvCxnSpPr>
            <a:stCxn id="55" idx="2"/>
            <a:endCxn id="314" idx="0"/>
          </p:cNvCxnSpPr>
          <p:nvPr/>
        </p:nvCxnSpPr>
        <p:spPr>
          <a:xfrm rot="16200000" flipH="1">
            <a:off x="2864451" y="1510859"/>
            <a:ext cx="974973" cy="792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3" name="肘形接點 522"/>
          <p:cNvCxnSpPr>
            <a:endCxn id="316" idx="0"/>
          </p:cNvCxnSpPr>
          <p:nvPr/>
        </p:nvCxnSpPr>
        <p:spPr>
          <a:xfrm>
            <a:off x="3347975" y="1497619"/>
            <a:ext cx="1128299" cy="4980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41" name="文字方塊 540"/>
          <p:cNvSpPr txBox="1"/>
          <p:nvPr/>
        </p:nvSpPr>
        <p:spPr>
          <a:xfrm>
            <a:off x="1095432" y="2792148"/>
            <a:ext cx="492443" cy="215444"/>
          </a:xfrm>
          <a:prstGeom prst="rect">
            <a:avLst/>
          </a:prstGeom>
          <a:noFill/>
        </p:spPr>
        <p:txBody>
          <a:bodyPr wrap="none" rtlCol="0">
            <a:spAutoFit/>
          </a:bodyPr>
          <a:lstStyle/>
          <a:p>
            <a:r>
              <a:rPr lang="zh-TW" altLang="en-US" sz="800" dirty="0" smtClean="0">
                <a:latin typeface="微軟正黑體" panose="020B0604030504040204" pitchFamily="34" charset="-120"/>
                <a:ea typeface="微軟正黑體" panose="020B0604030504040204" pitchFamily="34" charset="-120"/>
              </a:rPr>
              <a:t>高風險</a:t>
            </a:r>
            <a:endParaRPr lang="zh-TW" altLang="en-US" sz="800" baseline="30000" dirty="0">
              <a:latin typeface="微軟正黑體" panose="020B0604030504040204" pitchFamily="34" charset="-120"/>
              <a:ea typeface="微軟正黑體" panose="020B0604030504040204" pitchFamily="34" charset="-120"/>
            </a:endParaRPr>
          </a:p>
        </p:txBody>
      </p:sp>
      <p:sp>
        <p:nvSpPr>
          <p:cNvPr id="542" name="文字方塊 541"/>
          <p:cNvSpPr txBox="1"/>
          <p:nvPr/>
        </p:nvSpPr>
        <p:spPr>
          <a:xfrm>
            <a:off x="2597935" y="2796035"/>
            <a:ext cx="492443" cy="215444"/>
          </a:xfrm>
          <a:prstGeom prst="rect">
            <a:avLst/>
          </a:prstGeom>
          <a:noFill/>
        </p:spPr>
        <p:txBody>
          <a:bodyPr wrap="none" rtlCol="0">
            <a:spAutoFit/>
          </a:bodyPr>
          <a:lstStyle/>
          <a:p>
            <a:r>
              <a:rPr lang="zh-TW" altLang="en-US" sz="800" dirty="0" smtClean="0">
                <a:latin typeface="微軟正黑體" panose="020B0604030504040204" pitchFamily="34" charset="-120"/>
                <a:ea typeface="微軟正黑體" panose="020B0604030504040204" pitchFamily="34" charset="-120"/>
              </a:rPr>
              <a:t>低風險</a:t>
            </a:r>
            <a:endParaRPr lang="zh-TW" altLang="en-US" sz="800" baseline="30000" dirty="0">
              <a:latin typeface="微軟正黑體" panose="020B0604030504040204" pitchFamily="34" charset="-120"/>
              <a:ea typeface="微軟正黑體" panose="020B0604030504040204" pitchFamily="34" charset="-120"/>
            </a:endParaRPr>
          </a:p>
        </p:txBody>
      </p:sp>
      <p:sp>
        <p:nvSpPr>
          <p:cNvPr id="109" name="文字方塊 108"/>
          <p:cNvSpPr txBox="1"/>
          <p:nvPr/>
        </p:nvSpPr>
        <p:spPr>
          <a:xfrm>
            <a:off x="1142058" y="543055"/>
            <a:ext cx="882117" cy="485029"/>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srgbClr val="0000FF"/>
                </a:solidFill>
              </a:rPr>
              <a:t>人畜共通病病原體</a:t>
            </a:r>
            <a:endParaRPr lang="zh-TW" altLang="en-US" sz="1400" b="1" dirty="0">
              <a:solidFill>
                <a:srgbClr val="0000FF"/>
              </a:solidFill>
            </a:endParaRPr>
          </a:p>
        </p:txBody>
      </p:sp>
      <p:cxnSp>
        <p:nvCxnSpPr>
          <p:cNvPr id="120" name="肘形接點 119"/>
          <p:cNvCxnSpPr/>
          <p:nvPr/>
        </p:nvCxnSpPr>
        <p:spPr>
          <a:xfrm>
            <a:off x="1587875" y="1315844"/>
            <a:ext cx="1760100"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肘形接點 122"/>
          <p:cNvCxnSpPr/>
          <p:nvPr/>
        </p:nvCxnSpPr>
        <p:spPr>
          <a:xfrm rot="5400000">
            <a:off x="-280305" y="2084667"/>
            <a:ext cx="2875902" cy="833051"/>
          </a:xfrm>
          <a:prstGeom prst="bentConnector3">
            <a:avLst>
              <a:gd name="adj1" fmla="val 8714"/>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 name="圖片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840" y="0"/>
            <a:ext cx="2538160" cy="504000"/>
          </a:xfrm>
          <a:prstGeom prst="rect">
            <a:avLst/>
          </a:prstGeom>
          <a:ln w="28575">
            <a:solidFill>
              <a:srgbClr val="FF0000"/>
            </a:solidFill>
          </a:ln>
        </p:spPr>
      </p:pic>
      <p:cxnSp>
        <p:nvCxnSpPr>
          <p:cNvPr id="157" name="肘形接點 156"/>
          <p:cNvCxnSpPr>
            <a:endCxn id="40" idx="1"/>
          </p:cNvCxnSpPr>
          <p:nvPr/>
        </p:nvCxnSpPr>
        <p:spPr>
          <a:xfrm rot="16200000" flipH="1">
            <a:off x="517287" y="4932555"/>
            <a:ext cx="1376887" cy="9443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文字方塊 173"/>
          <p:cNvSpPr txBox="1"/>
          <p:nvPr/>
        </p:nvSpPr>
        <p:spPr>
          <a:xfrm>
            <a:off x="360326" y="4645557"/>
            <a:ext cx="809447" cy="276999"/>
          </a:xfrm>
          <a:prstGeom prst="rect">
            <a:avLst/>
          </a:prstGeom>
          <a:noFill/>
        </p:spPr>
        <p:txBody>
          <a:bodyPr wrap="square" lIns="0" tIns="0" rIns="0" bIns="0" rtlCol="0">
            <a:spAutoFit/>
          </a:bodyPr>
          <a:lstStyle/>
          <a:p>
            <a:pPr algn="ctr"/>
            <a:r>
              <a:rPr lang="zh-TW" altLang="en-US" sz="900" b="1" dirty="0" smtClean="0">
                <a:solidFill>
                  <a:srgbClr val="FF0000"/>
                </a:solidFill>
                <a:latin typeface="Batang"/>
                <a:ea typeface="Batang"/>
              </a:rPr>
              <a:t>程序與流程請參閱疾管署資訊</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201" name="文字方塊 200"/>
          <p:cNvSpPr txBox="1"/>
          <p:nvPr/>
        </p:nvSpPr>
        <p:spPr>
          <a:xfrm>
            <a:off x="260297" y="173723"/>
            <a:ext cx="1305165" cy="369332"/>
          </a:xfrm>
          <a:prstGeom prst="rect">
            <a:avLst/>
          </a:prstGeom>
          <a:noFill/>
        </p:spPr>
        <p:txBody>
          <a:bodyPr wrap="none" rtlCol="0">
            <a:spAutoFit/>
          </a:bodyPr>
          <a:lstStyle>
            <a:defPPr>
              <a:defRPr lang="zh-TW"/>
            </a:defPPr>
            <a:lvl1pPr>
              <a:defRPr sz="1400" b="1" u="sng">
                <a:solidFill>
                  <a:srgbClr val="FF0000"/>
                </a:solidFill>
                <a:latin typeface="微軟正黑體" panose="020B0604030504040204" pitchFamily="34" charset="-120"/>
                <a:ea typeface="微軟正黑體" panose="020B0604030504040204" pitchFamily="34" charset="-120"/>
              </a:defRPr>
            </a:lvl1pPr>
          </a:lstStyle>
          <a:p>
            <a:r>
              <a:rPr lang="en-US" altLang="zh-TW" sz="1800" u="none" dirty="0">
                <a:solidFill>
                  <a:schemeClr val="tx1"/>
                </a:solidFill>
              </a:rPr>
              <a:t>2</a:t>
            </a:r>
            <a:r>
              <a:rPr lang="en-US" altLang="zh-TW" sz="1800" u="none" dirty="0" smtClean="0">
                <a:solidFill>
                  <a:schemeClr val="tx1"/>
                </a:solidFill>
              </a:rPr>
              <a:t>.</a:t>
            </a:r>
            <a:r>
              <a:rPr lang="zh-TW" altLang="en-US" sz="1800" u="none" dirty="0" smtClean="0">
                <a:solidFill>
                  <a:schemeClr val="tx1"/>
                </a:solidFill>
              </a:rPr>
              <a:t>動物</a:t>
            </a:r>
            <a:r>
              <a:rPr lang="zh-TW" altLang="en-US" sz="1800" u="none" dirty="0">
                <a:solidFill>
                  <a:schemeClr val="tx1"/>
                </a:solidFill>
              </a:rPr>
              <a:t>檢疫</a:t>
            </a:r>
          </a:p>
        </p:txBody>
      </p:sp>
      <p:sp>
        <p:nvSpPr>
          <p:cNvPr id="49" name="文字方塊 48"/>
          <p:cNvSpPr txBox="1"/>
          <p:nvPr/>
        </p:nvSpPr>
        <p:spPr>
          <a:xfrm>
            <a:off x="360326" y="6547040"/>
            <a:ext cx="3740126" cy="246221"/>
          </a:xfrm>
          <a:prstGeom prst="rect">
            <a:avLst/>
          </a:prstGeom>
          <a:noFill/>
        </p:spPr>
        <p:txBody>
          <a:bodyPr wrap="none" rtlCol="0">
            <a:spAutoFit/>
          </a:bodyPr>
          <a:lstStyle/>
          <a:p>
            <a:pPr marL="177800" indent="-177800"/>
            <a:r>
              <a:rPr lang="zh-TW" altLang="zh-TW" sz="1000" dirty="0">
                <a:solidFill>
                  <a:srgbClr val="FF0000"/>
                </a:solidFill>
              </a:rPr>
              <a:t>聯繫窗口</a:t>
            </a:r>
            <a:r>
              <a:rPr lang="zh-TW" altLang="zh-TW" sz="1000" dirty="0">
                <a:solidFill>
                  <a:srgbClr val="FF0000"/>
                </a:solidFill>
              </a:rPr>
              <a:t>：</a:t>
            </a:r>
            <a:r>
              <a:rPr lang="zh-TW" altLang="en-US" sz="1000" dirty="0">
                <a:solidFill>
                  <a:srgbClr val="FF0000"/>
                </a:solidFill>
              </a:rPr>
              <a:t>防檢局動物檢疫組吳佩宜技正</a:t>
            </a:r>
            <a:r>
              <a:rPr lang="zh-TW" altLang="zh-TW" sz="1000" dirty="0">
                <a:solidFill>
                  <a:srgbClr val="FF0000"/>
                </a:solidFill>
              </a:rPr>
              <a:t>（</a:t>
            </a:r>
            <a:r>
              <a:rPr lang="zh-TW" altLang="en-US" sz="1000" dirty="0">
                <a:solidFill>
                  <a:srgbClr val="FF0000"/>
                </a:solidFill>
              </a:rPr>
              <a:t>電話</a:t>
            </a:r>
            <a:r>
              <a:rPr lang="en-US" altLang="zh-TW" sz="1000" dirty="0">
                <a:solidFill>
                  <a:srgbClr val="FF0000"/>
                </a:solidFill>
              </a:rPr>
              <a:t>02-2343-1418</a:t>
            </a:r>
            <a:r>
              <a:rPr lang="zh-TW" altLang="zh-TW" sz="1000" dirty="0">
                <a:solidFill>
                  <a:srgbClr val="FF0000"/>
                </a:solidFill>
              </a:rPr>
              <a:t>）</a:t>
            </a:r>
            <a:endParaRPr lang="zh-TW" altLang="zh-TW" sz="1000" dirty="0">
              <a:solidFill>
                <a:srgbClr val="FF0000"/>
              </a:solidFill>
            </a:endParaRPr>
          </a:p>
        </p:txBody>
      </p:sp>
      <p:sp>
        <p:nvSpPr>
          <p:cNvPr id="70" name="文字方塊 69"/>
          <p:cNvSpPr txBox="1"/>
          <p:nvPr/>
        </p:nvSpPr>
        <p:spPr>
          <a:xfrm>
            <a:off x="1439352" y="3985316"/>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71" name="文字方塊 70"/>
          <p:cNvSpPr txBox="1"/>
          <p:nvPr/>
        </p:nvSpPr>
        <p:spPr>
          <a:xfrm>
            <a:off x="3291185" y="3948624"/>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72" name="文字方塊 71"/>
          <p:cNvSpPr txBox="1"/>
          <p:nvPr/>
        </p:nvSpPr>
        <p:spPr>
          <a:xfrm>
            <a:off x="3969834" y="4577779"/>
            <a:ext cx="892098" cy="276999"/>
          </a:xfrm>
          <a:prstGeom prst="rect">
            <a:avLst/>
          </a:prstGeom>
          <a:noFill/>
        </p:spPr>
        <p:txBody>
          <a:bodyPr wrap="square" lIns="0" tIns="0" rIns="0" bIns="0" rtlCol="0">
            <a:spAutoFit/>
          </a:bodyPr>
          <a:lstStyle/>
          <a:p>
            <a:pPr algn="ctr"/>
            <a:r>
              <a:rPr lang="zh-TW" altLang="en-US" sz="900" b="1" dirty="0" smtClean="0">
                <a:solidFill>
                  <a:srgbClr val="FF0000"/>
                </a:solidFill>
                <a:latin typeface="微軟正黑體" panose="020B0604030504040204" pitchFamily="34" charset="-120"/>
                <a:ea typeface="微軟正黑體" panose="020B0604030504040204" pitchFamily="34" charset="-120"/>
              </a:rPr>
              <a:t>免申請許可公文</a:t>
            </a:r>
            <a:endParaRPr lang="en-US" altLang="zh-TW" sz="9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900" b="1" dirty="0" smtClean="0">
                <a:solidFill>
                  <a:srgbClr val="FF0000"/>
                </a:solidFill>
                <a:latin typeface="微軟正黑體" panose="020B0604030504040204" pitchFamily="34" charset="-120"/>
                <a:ea typeface="微軟正黑體" panose="020B0604030504040204" pitchFamily="34" charset="-120"/>
              </a:rPr>
              <a:t>免申報輸入檢疫</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755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51"/>
          <p:cNvGrpSpPr/>
          <p:nvPr/>
        </p:nvGrpSpPr>
        <p:grpSpPr>
          <a:xfrm>
            <a:off x="7051287" y="608691"/>
            <a:ext cx="607859" cy="554462"/>
            <a:chOff x="3538206" y="521467"/>
            <a:chExt cx="607859" cy="509548"/>
          </a:xfrm>
        </p:grpSpPr>
        <p:sp>
          <p:nvSpPr>
            <p:cNvPr id="154" name="矩形 153"/>
            <p:cNvSpPr/>
            <p:nvPr/>
          </p:nvSpPr>
          <p:spPr>
            <a:xfrm>
              <a:off x="3538206" y="521467"/>
              <a:ext cx="607859" cy="261610"/>
            </a:xfrm>
            <a:prstGeom prst="rect">
              <a:avLst/>
            </a:prstGeom>
          </p:spPr>
          <p:txBody>
            <a:bodyPr wrap="none">
              <a:spAutoFit/>
            </a:bodyPr>
            <a:lstStyle/>
            <a:p>
              <a:r>
                <a:rPr lang="zh-TW" altLang="en-US" sz="11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防檢局</a:t>
              </a:r>
              <a:endParaRPr lang="zh-TW" altLang="en-US" sz="1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55" name="圖片 154"/>
            <p:cNvPicPr>
              <a:picLocks noChangeAspect="1"/>
            </p:cNvPicPr>
            <p:nvPr/>
          </p:nvPicPr>
          <p:blipFill>
            <a:blip r:embed="rId2" cstate="print"/>
            <a:stretch>
              <a:fillRect/>
            </a:stretch>
          </p:blipFill>
          <p:spPr>
            <a:xfrm>
              <a:off x="3598682" y="745230"/>
              <a:ext cx="432000" cy="285785"/>
            </a:xfrm>
            <a:prstGeom prst="rect">
              <a:avLst/>
            </a:prstGeom>
          </p:spPr>
        </p:pic>
      </p:grpSp>
      <p:sp>
        <p:nvSpPr>
          <p:cNvPr id="4" name="矩形 3"/>
          <p:cNvSpPr/>
          <p:nvPr/>
        </p:nvSpPr>
        <p:spPr>
          <a:xfrm>
            <a:off x="6029985" y="374639"/>
            <a:ext cx="1005403" cy="338554"/>
          </a:xfrm>
          <a:prstGeom prst="rect">
            <a:avLst/>
          </a:prstGeom>
          <a:solidFill>
            <a:schemeClr val="accent6">
              <a:lumMod val="60000"/>
              <a:lumOff val="40000"/>
            </a:schemeClr>
          </a:solidFill>
          <a:ln>
            <a:solidFill>
              <a:schemeClr val="tx1"/>
            </a:solidFill>
          </a:ln>
        </p:spPr>
        <p:txBody>
          <a:bodyPr wrap="none" anchor="ctr">
            <a:spAutoFit/>
          </a:bodyPr>
          <a:lstStyle/>
          <a:p>
            <a:pPr>
              <a:spcAft>
                <a:spcPts val="0"/>
              </a:spcAft>
            </a:pPr>
            <a:r>
              <a:rPr lang="zh-TW" altLang="en-US" sz="1600" b="1" kern="12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植物樣材</a:t>
            </a:r>
            <a:endParaRPr lang="zh-TW" sz="120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40" name="Picture 4" descr="http://portal.sw.nat.gov.tw/PPL/images/firstIndex/Login_01-m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56"/>
          <a:stretch/>
        </p:blipFill>
        <p:spPr bwMode="auto">
          <a:xfrm>
            <a:off x="5992688" y="5727038"/>
            <a:ext cx="2051363" cy="49466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6621282" y="6260974"/>
            <a:ext cx="902811" cy="307777"/>
          </a:xfrm>
          <a:prstGeom prst="rect">
            <a:avLst/>
          </a:prstGeom>
          <a:solidFill>
            <a:srgbClr val="FFFF00"/>
          </a:solidFill>
        </p:spPr>
        <p:txBody>
          <a:bodyPr wrap="none" rtlCol="0">
            <a:spAutoFit/>
          </a:bodyPr>
          <a:lstStyle/>
          <a:p>
            <a:r>
              <a:rPr lang="zh-TW" altLang="en-US" sz="1400" b="1" dirty="0" smtClean="0">
                <a:solidFill>
                  <a:srgbClr val="FF0000"/>
                </a:solidFill>
                <a:latin typeface="微軟正黑體" panose="020B0604030504040204" pitchFamily="34" charset="-120"/>
                <a:ea typeface="微軟正黑體" panose="020B0604030504040204" pitchFamily="34" charset="-120"/>
              </a:rPr>
              <a:t>報關通過</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56" name="文字方塊 55"/>
          <p:cNvSpPr txBox="1"/>
          <p:nvPr/>
        </p:nvSpPr>
        <p:spPr>
          <a:xfrm>
            <a:off x="5992688" y="969546"/>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植物檢疫物</a:t>
            </a:r>
            <a:endParaRPr lang="zh-TW" altLang="en-US" sz="1400" b="1" dirty="0"/>
          </a:p>
        </p:txBody>
      </p:sp>
      <p:cxnSp>
        <p:nvCxnSpPr>
          <p:cNvPr id="61" name="肘形接點 60"/>
          <p:cNvCxnSpPr>
            <a:stCxn id="4" idx="2"/>
            <a:endCxn id="56" idx="0"/>
          </p:cNvCxnSpPr>
          <p:nvPr/>
        </p:nvCxnSpPr>
        <p:spPr>
          <a:xfrm rot="16200000" flipH="1">
            <a:off x="6404511" y="841368"/>
            <a:ext cx="25635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4175989" y="3316215"/>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30</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24" name="文字方塊 123"/>
          <p:cNvSpPr txBox="1"/>
          <p:nvPr/>
        </p:nvSpPr>
        <p:spPr>
          <a:xfrm>
            <a:off x="7773998" y="2048262"/>
            <a:ext cx="698810" cy="46066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smtClean="0">
                <a:solidFill>
                  <a:schemeClr val="tx1"/>
                </a:solidFill>
              </a:rPr>
              <a:t>一般植物檢疫物</a:t>
            </a:r>
            <a:endParaRPr lang="zh-TW" altLang="en-US" b="1" dirty="0">
              <a:solidFill>
                <a:schemeClr val="tx1"/>
              </a:solidFill>
            </a:endParaRPr>
          </a:p>
        </p:txBody>
      </p:sp>
      <p:sp>
        <p:nvSpPr>
          <p:cNvPr id="128" name="文字方塊 127"/>
          <p:cNvSpPr txBox="1"/>
          <p:nvPr/>
        </p:nvSpPr>
        <p:spPr>
          <a:xfrm>
            <a:off x="4400242" y="2048262"/>
            <a:ext cx="1680166" cy="404657"/>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smtClean="0">
                <a:solidFill>
                  <a:schemeClr val="tx1"/>
                </a:solidFill>
              </a:rPr>
              <a:t>需事先申請輸入許可證</a:t>
            </a:r>
            <a:r>
              <a:rPr lang="en-US" altLang="zh-TW" b="1" dirty="0" smtClean="0">
                <a:solidFill>
                  <a:schemeClr val="tx1"/>
                </a:solidFill>
              </a:rPr>
              <a:t/>
            </a:r>
            <a:br>
              <a:rPr lang="en-US" altLang="zh-TW" b="1" dirty="0" smtClean="0">
                <a:solidFill>
                  <a:schemeClr val="tx1"/>
                </a:solidFill>
              </a:rPr>
            </a:br>
            <a:r>
              <a:rPr lang="zh-TW" altLang="en-US" b="1" dirty="0" smtClean="0">
                <a:solidFill>
                  <a:schemeClr val="tx1"/>
                </a:solidFill>
              </a:rPr>
              <a:t>之植物檢疫物</a:t>
            </a:r>
            <a:endParaRPr lang="zh-TW" altLang="en-US" b="1" dirty="0">
              <a:solidFill>
                <a:schemeClr val="tx1"/>
              </a:solidFill>
            </a:endParaRPr>
          </a:p>
        </p:txBody>
      </p:sp>
      <p:sp>
        <p:nvSpPr>
          <p:cNvPr id="130" name="矩形 129"/>
          <p:cNvSpPr/>
          <p:nvPr/>
        </p:nvSpPr>
        <p:spPr>
          <a:xfrm>
            <a:off x="6267761" y="5103367"/>
            <a:ext cx="1502540" cy="309279"/>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輸入時申報輸入檢疫</a:t>
            </a:r>
            <a:endPar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3" name="肘形接點 15"/>
          <p:cNvCxnSpPr>
            <a:stCxn id="124" idx="2"/>
            <a:endCxn id="130" idx="0"/>
          </p:cNvCxnSpPr>
          <p:nvPr/>
        </p:nvCxnSpPr>
        <p:spPr>
          <a:xfrm rot="5400000">
            <a:off x="6273998" y="3253961"/>
            <a:ext cx="2594439" cy="1104372"/>
          </a:xfrm>
          <a:prstGeom prst="bentConnector3">
            <a:avLst>
              <a:gd name="adj1" fmla="val 9028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肘形接點 135"/>
          <p:cNvCxnSpPr>
            <a:stCxn id="56" idx="2"/>
            <a:endCxn id="124" idx="0"/>
          </p:cNvCxnSpPr>
          <p:nvPr/>
        </p:nvCxnSpPr>
        <p:spPr>
          <a:xfrm rot="16200000" flipH="1">
            <a:off x="6932687" y="857546"/>
            <a:ext cx="790716" cy="15907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肘形接點 138"/>
          <p:cNvCxnSpPr>
            <a:stCxn id="56" idx="2"/>
            <a:endCxn id="128" idx="0"/>
          </p:cNvCxnSpPr>
          <p:nvPr/>
        </p:nvCxnSpPr>
        <p:spPr>
          <a:xfrm rot="5400000">
            <a:off x="5491149" y="1006723"/>
            <a:ext cx="790716" cy="1292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文字方塊 140"/>
          <p:cNvSpPr txBox="1"/>
          <p:nvPr/>
        </p:nvSpPr>
        <p:spPr>
          <a:xfrm>
            <a:off x="7694063" y="5163841"/>
            <a:ext cx="399525"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2</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25" name="文字方塊 124"/>
          <p:cNvSpPr txBox="1"/>
          <p:nvPr/>
        </p:nvSpPr>
        <p:spPr>
          <a:xfrm>
            <a:off x="143933" y="438667"/>
            <a:ext cx="3900809" cy="130525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lgn="l">
              <a:buFont typeface="+mj-lt"/>
              <a:buAutoNum type="arabicPeriod"/>
            </a:pPr>
            <a:r>
              <a:rPr lang="zh-TW" altLang="en-US" dirty="0" smtClean="0"/>
              <a:t>生鮮植物或其產品</a:t>
            </a:r>
            <a:r>
              <a:rPr lang="en-US" altLang="zh-TW" dirty="0" smtClean="0"/>
              <a:t>(</a:t>
            </a:r>
            <a:r>
              <a:rPr lang="zh-TW" altLang="en-US" dirty="0" smtClean="0"/>
              <a:t>如植株、種球、種子、枝條、切花、切枝、果實、組織培養苗、蔬菜等</a:t>
            </a:r>
            <a:r>
              <a:rPr lang="en-US" altLang="zh-TW" dirty="0" smtClean="0"/>
              <a:t>)</a:t>
            </a:r>
          </a:p>
          <a:p>
            <a:pPr marL="342900" indent="-342900" algn="l">
              <a:buFont typeface="+mj-lt"/>
              <a:buAutoNum type="arabicPeriod"/>
            </a:pPr>
            <a:r>
              <a:rPr lang="zh-TW" altLang="en-US" dirty="0" smtClean="0"/>
              <a:t>菇類菌種。</a:t>
            </a:r>
            <a:endParaRPr lang="en-US" altLang="zh-TW" dirty="0" smtClean="0"/>
          </a:p>
          <a:p>
            <a:pPr marL="342900" indent="-342900" algn="l">
              <a:buFont typeface="+mj-lt"/>
              <a:buAutoNum type="arabicPeriod"/>
            </a:pPr>
            <a:r>
              <a:rPr lang="zh-TW" altLang="en-US" dirty="0" smtClean="0"/>
              <a:t>植物栽培介質</a:t>
            </a:r>
            <a:r>
              <a:rPr lang="en-US" altLang="zh-TW" dirty="0" smtClean="0"/>
              <a:t>(</a:t>
            </a:r>
            <a:r>
              <a:rPr lang="zh-TW" altLang="en-US" dirty="0" smtClean="0"/>
              <a:t>如泥炭苔、泥媒、水苔等</a:t>
            </a:r>
            <a:r>
              <a:rPr lang="en-US" altLang="zh-TW" dirty="0" smtClean="0"/>
              <a:t>)</a:t>
            </a:r>
            <a:r>
              <a:rPr lang="zh-TW" altLang="en-US" dirty="0" smtClean="0"/>
              <a:t>、木材</a:t>
            </a:r>
            <a:endParaRPr lang="en-US" altLang="zh-TW" dirty="0" smtClean="0"/>
          </a:p>
          <a:p>
            <a:pPr marL="342900" indent="-342900" algn="l">
              <a:buFont typeface="+mj-lt"/>
              <a:buAutoNum type="arabicPeriod"/>
            </a:pPr>
            <a:r>
              <a:rPr lang="zh-TW" altLang="en-US" dirty="0" smtClean="0"/>
              <a:t>植物有害生物</a:t>
            </a:r>
            <a:r>
              <a:rPr lang="en-US" altLang="zh-TW" dirty="0" smtClean="0"/>
              <a:t>(</a:t>
            </a:r>
            <a:r>
              <a:rPr lang="zh-TW" altLang="en-US" dirty="0" smtClean="0"/>
              <a:t>含微生物菌株</a:t>
            </a:r>
            <a:r>
              <a:rPr lang="en-US" altLang="zh-TW" dirty="0" smtClean="0"/>
              <a:t>)</a:t>
            </a:r>
            <a:r>
              <a:rPr lang="zh-TW" altLang="en-US" dirty="0" smtClean="0"/>
              <a:t>或活昆蟲</a:t>
            </a:r>
            <a:endParaRPr lang="en-US" altLang="zh-TW" dirty="0" smtClean="0"/>
          </a:p>
          <a:p>
            <a:pPr marL="342900" indent="-342900" algn="l">
              <a:buFont typeface="+mj-lt"/>
              <a:buAutoNum type="arabicPeriod"/>
            </a:pPr>
            <a:r>
              <a:rPr lang="zh-TW" altLang="en-US" dirty="0"/>
              <a:t>其它</a:t>
            </a:r>
            <a:r>
              <a:rPr lang="zh-TW" altLang="en-US" dirty="0" smtClean="0"/>
              <a:t>列為「</a:t>
            </a:r>
            <a:r>
              <a:rPr lang="zh-TW" altLang="en-US" dirty="0" smtClean="0">
                <a:hlinkClick r:id="rId4"/>
              </a:rPr>
              <a:t>應實施輸入植物檢疫品目</a:t>
            </a:r>
            <a:r>
              <a:rPr lang="zh-TW" altLang="en-US" dirty="0" smtClean="0"/>
              <a:t>」者</a:t>
            </a:r>
            <a:endParaRPr lang="zh-TW" altLang="en-US" dirty="0"/>
          </a:p>
        </p:txBody>
      </p:sp>
      <p:sp>
        <p:nvSpPr>
          <p:cNvPr id="126" name="文字方塊 125"/>
          <p:cNvSpPr txBox="1"/>
          <p:nvPr/>
        </p:nvSpPr>
        <p:spPr>
          <a:xfrm>
            <a:off x="143933" y="1924545"/>
            <a:ext cx="3900809" cy="1924237"/>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TW" altLang="en-US" b="1" dirty="0" smtClean="0">
                <a:solidFill>
                  <a:schemeClr val="tx1"/>
                </a:solidFill>
              </a:rPr>
              <a:t>一般植物檢疫物</a:t>
            </a:r>
            <a:r>
              <a:rPr lang="en-US" altLang="zh-TW" b="1" dirty="0" smtClean="0">
                <a:solidFill>
                  <a:schemeClr val="tx1"/>
                </a:solidFill>
              </a:rPr>
              <a:t>(</a:t>
            </a:r>
            <a:r>
              <a:rPr lang="zh-TW" altLang="en-US" b="1" dirty="0" smtClean="0">
                <a:solidFill>
                  <a:schemeClr val="tx1"/>
                </a:solidFill>
              </a:rPr>
              <a:t>可依現行檢疫條件辦理輸入，毋需事先取得防檢局之輸入許可證。</a:t>
            </a:r>
            <a:r>
              <a:rPr lang="en-US" altLang="zh-TW" b="1" dirty="0" smtClean="0">
                <a:solidFill>
                  <a:schemeClr val="tx1"/>
                </a:solidFill>
              </a:rPr>
              <a:t>)</a:t>
            </a:r>
            <a:endParaRPr lang="en-US" altLang="zh-TW" b="1" dirty="0">
              <a:solidFill>
                <a:schemeClr val="tx1"/>
              </a:solidFill>
            </a:endParaRPr>
          </a:p>
          <a:p>
            <a:pPr marL="228600" indent="-228600" algn="l">
              <a:buFont typeface="+mj-lt"/>
              <a:buAutoNum type="arabicPeriod"/>
            </a:pPr>
            <a:r>
              <a:rPr lang="zh-TW" altLang="en-US" dirty="0" smtClean="0">
                <a:solidFill>
                  <a:schemeClr val="tx1"/>
                </a:solidFill>
              </a:rPr>
              <a:t>已核准輸入之植物或植物產品</a:t>
            </a:r>
            <a:r>
              <a:rPr lang="en-US" altLang="zh-TW" dirty="0" smtClean="0">
                <a:solidFill>
                  <a:schemeClr val="tx1"/>
                </a:solidFill>
              </a:rPr>
              <a:t>(</a:t>
            </a:r>
            <a:r>
              <a:rPr lang="zh-TW" altLang="en-US" dirty="0" smtClean="0">
                <a:solidFill>
                  <a:schemeClr val="tx1"/>
                </a:solidFill>
              </a:rPr>
              <a:t>可至行政院農業委員會動植物防疫檢疫局查詢</a:t>
            </a:r>
            <a:r>
              <a:rPr lang="zh-TW" altLang="en-US" dirty="0" smtClean="0">
                <a:solidFill>
                  <a:schemeClr val="tx1"/>
                </a:solidFill>
                <a:hlinkClick r:id="rId5"/>
              </a:rPr>
              <a:t>核准輸入植物清單</a:t>
            </a:r>
            <a:r>
              <a:rPr lang="en-US" altLang="zh-TW" dirty="0" smtClean="0">
                <a:solidFill>
                  <a:schemeClr val="tx1"/>
                </a:solidFill>
              </a:rPr>
              <a:t>)</a:t>
            </a:r>
            <a:r>
              <a:rPr lang="zh-TW" altLang="en-US" dirty="0" smtClean="0">
                <a:solidFill>
                  <a:schemeClr val="tx1"/>
                </a:solidFill>
              </a:rPr>
              <a:t>。</a:t>
            </a:r>
            <a:endParaRPr lang="en-US" altLang="zh-TW" dirty="0" smtClean="0">
              <a:solidFill>
                <a:schemeClr val="tx1"/>
              </a:solidFill>
            </a:endParaRPr>
          </a:p>
          <a:p>
            <a:pPr marL="228600" indent="-228600" algn="l">
              <a:buFont typeface="+mj-lt"/>
              <a:buAutoNum type="arabicPeriod"/>
            </a:pPr>
            <a:r>
              <a:rPr lang="zh-TW" altLang="en-US" dirty="0"/>
              <a:t>植物栽培介質</a:t>
            </a:r>
            <a:r>
              <a:rPr lang="en-US" altLang="zh-TW" dirty="0"/>
              <a:t>(</a:t>
            </a:r>
            <a:r>
              <a:rPr lang="zh-TW" altLang="en-US" dirty="0"/>
              <a:t>如泥炭苔、泥媒、水苔等</a:t>
            </a:r>
            <a:r>
              <a:rPr lang="en-US" altLang="zh-TW" dirty="0" smtClean="0"/>
              <a:t>)</a:t>
            </a:r>
            <a:r>
              <a:rPr lang="zh-TW" altLang="en-US" dirty="0" smtClean="0"/>
              <a:t>、木材。</a:t>
            </a:r>
            <a:endParaRPr lang="en-US" altLang="zh-TW" dirty="0"/>
          </a:p>
          <a:p>
            <a:pPr marL="228600" indent="-228600" algn="l">
              <a:buFont typeface="+mj-lt"/>
              <a:buAutoNum type="arabicPeriod"/>
            </a:pPr>
            <a:r>
              <a:rPr lang="zh-TW" altLang="en-US" dirty="0" smtClean="0">
                <a:solidFill>
                  <a:schemeClr val="tx1"/>
                </a:solidFill>
              </a:rPr>
              <a:t>加工乾燥、乾燥磨粉或調製完全之植物產品。</a:t>
            </a:r>
            <a:endParaRPr lang="en-US" altLang="zh-TW" dirty="0" smtClean="0">
              <a:solidFill>
                <a:schemeClr val="tx1"/>
              </a:solidFill>
            </a:endParaRPr>
          </a:p>
          <a:p>
            <a:pPr marL="228600" indent="-228600" algn="l">
              <a:buFont typeface="+mj-lt"/>
              <a:buAutoNum type="arabicPeriod"/>
            </a:pPr>
            <a:r>
              <a:rPr lang="zh-TW" altLang="en-US" dirty="0" smtClean="0">
                <a:solidFill>
                  <a:schemeClr val="tx1"/>
                </a:solidFill>
              </a:rPr>
              <a:t>非屬植物有害生物與非用於防治植物有害生物之微生物菌株</a:t>
            </a:r>
            <a:endParaRPr lang="en-US" altLang="zh-TW" dirty="0" smtClean="0">
              <a:solidFill>
                <a:schemeClr val="tx1"/>
              </a:solidFill>
            </a:endParaRPr>
          </a:p>
          <a:p>
            <a:pPr marL="228600" indent="-228600" algn="l">
              <a:buFont typeface="+mj-lt"/>
              <a:buAutoNum type="arabicPeriod"/>
            </a:pPr>
            <a:r>
              <a:rPr lang="zh-TW" altLang="en-US" dirty="0" smtClean="0">
                <a:solidFill>
                  <a:schemeClr val="tx1"/>
                </a:solidFill>
              </a:rPr>
              <a:t>食用菇類。</a:t>
            </a:r>
            <a:endParaRPr lang="en-US" altLang="zh-TW" dirty="0" smtClean="0">
              <a:solidFill>
                <a:schemeClr val="tx1"/>
              </a:solidFill>
            </a:endParaRPr>
          </a:p>
        </p:txBody>
      </p:sp>
      <p:sp>
        <p:nvSpPr>
          <p:cNvPr id="127" name="文字方塊 126"/>
          <p:cNvSpPr txBox="1"/>
          <p:nvPr/>
        </p:nvSpPr>
        <p:spPr>
          <a:xfrm>
            <a:off x="143933" y="3890613"/>
            <a:ext cx="3917010" cy="282345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TW" altLang="en-US" b="1" dirty="0" smtClean="0">
                <a:solidFill>
                  <a:schemeClr val="tx1"/>
                </a:solidFill>
              </a:rPr>
              <a:t>需事先申請</a:t>
            </a:r>
            <a:r>
              <a:rPr lang="zh-TW" altLang="en-US" b="1" dirty="0">
                <a:solidFill>
                  <a:schemeClr val="tx1"/>
                </a:solidFill>
              </a:rPr>
              <a:t>輸入許可證之植物檢疫物</a:t>
            </a:r>
          </a:p>
          <a:p>
            <a:pPr marL="228600" indent="-228600" algn="l">
              <a:buFont typeface="+mj-lt"/>
              <a:buAutoNum type="arabicPeriod"/>
            </a:pPr>
            <a:r>
              <a:rPr lang="zh-TW" altLang="en-US" dirty="0" smtClean="0">
                <a:solidFill>
                  <a:schemeClr val="tx1"/>
                </a:solidFill>
              </a:rPr>
              <a:t>來自</a:t>
            </a:r>
            <a:r>
              <a:rPr lang="zh-TW" altLang="en-US" dirty="0">
                <a:solidFill>
                  <a:schemeClr val="tx1"/>
                </a:solidFill>
              </a:rPr>
              <a:t>「</a:t>
            </a:r>
            <a:r>
              <a:rPr lang="zh-TW" altLang="en-US" dirty="0">
                <a:solidFill>
                  <a:schemeClr val="tx1"/>
                </a:solidFill>
                <a:hlinkClick r:id="rId6"/>
              </a:rPr>
              <a:t>中華民國輸入植物或植物產品檢疫規定</a:t>
            </a:r>
            <a:r>
              <a:rPr lang="zh-TW" altLang="en-US" dirty="0">
                <a:solidFill>
                  <a:schemeClr val="tx1"/>
                </a:solidFill>
              </a:rPr>
              <a:t>」所列甲類有害生物發生地區之寄主植物或植物</a:t>
            </a:r>
            <a:r>
              <a:rPr lang="zh-TW" altLang="en-US" dirty="0" smtClean="0">
                <a:solidFill>
                  <a:schemeClr val="tx1"/>
                </a:solidFill>
              </a:rPr>
              <a:t>產品</a:t>
            </a:r>
            <a:r>
              <a:rPr lang="zh-TW" altLang="en-US" dirty="0">
                <a:solidFill>
                  <a:schemeClr val="tx1"/>
                </a:solidFill>
              </a:rPr>
              <a:t>。</a:t>
            </a:r>
            <a:endParaRPr lang="en-US" altLang="zh-TW" dirty="0" smtClean="0">
              <a:solidFill>
                <a:schemeClr val="tx1"/>
              </a:solidFill>
            </a:endParaRPr>
          </a:p>
          <a:p>
            <a:pPr marL="228600" indent="-228600" algn="l">
              <a:buFont typeface="+mj-lt"/>
              <a:buAutoNum type="arabicPeriod"/>
            </a:pPr>
            <a:r>
              <a:rPr lang="zh-TW" altLang="en-US" dirty="0" smtClean="0">
                <a:solidFill>
                  <a:schemeClr val="tx1"/>
                </a:solidFill>
              </a:rPr>
              <a:t>具</a:t>
            </a:r>
            <a:r>
              <a:rPr lang="zh-TW" altLang="en-US" dirty="0">
                <a:solidFill>
                  <a:schemeClr val="tx1"/>
                </a:solidFill>
              </a:rPr>
              <a:t>繁殖力之檢疫物未有自該輸出國家、地區輸入紀錄者。 </a:t>
            </a:r>
            <a:endParaRPr lang="en-US" altLang="zh-TW" dirty="0" smtClean="0">
              <a:solidFill>
                <a:schemeClr val="tx1"/>
              </a:solidFill>
            </a:endParaRPr>
          </a:p>
          <a:p>
            <a:pPr marL="228600" indent="-228600" algn="l">
              <a:buFont typeface="+mj-lt"/>
              <a:buAutoNum type="arabicPeriod"/>
            </a:pPr>
            <a:r>
              <a:rPr lang="zh-TW" altLang="en-US" dirty="0">
                <a:solidFill>
                  <a:schemeClr val="tx1"/>
                </a:solidFill>
                <a:hlinkClick r:id="rId7"/>
              </a:rPr>
              <a:t>應實施隔離栽植檢疫之植物種類</a:t>
            </a:r>
            <a:endParaRPr lang="zh-TW" altLang="en-US" dirty="0">
              <a:solidFill>
                <a:schemeClr val="tx1"/>
              </a:solidFill>
            </a:endParaRPr>
          </a:p>
          <a:p>
            <a:pPr marL="228600" indent="-228600" algn="l">
              <a:buFont typeface="+mj-lt"/>
              <a:buAutoNum type="arabicPeriod"/>
            </a:pPr>
            <a:r>
              <a:rPr lang="zh-TW" altLang="en-US" dirty="0" smtClean="0">
                <a:solidFill>
                  <a:schemeClr val="tx1"/>
                </a:solidFill>
                <a:hlinkClick r:id="rId8"/>
              </a:rPr>
              <a:t>植物</a:t>
            </a:r>
            <a:r>
              <a:rPr lang="zh-TW" altLang="en-US" dirty="0">
                <a:solidFill>
                  <a:schemeClr val="tx1"/>
                </a:solidFill>
                <a:hlinkClick r:id="rId8"/>
              </a:rPr>
              <a:t>有害生物 </a:t>
            </a:r>
            <a:r>
              <a:rPr lang="en-US" altLang="zh-TW" dirty="0">
                <a:solidFill>
                  <a:schemeClr val="tx1"/>
                </a:solidFill>
              </a:rPr>
              <a:t>(</a:t>
            </a:r>
            <a:r>
              <a:rPr lang="zh-TW" altLang="en-US" dirty="0">
                <a:solidFill>
                  <a:schemeClr val="tx1"/>
                </a:solidFill>
              </a:rPr>
              <a:t>含供實驗、</a:t>
            </a:r>
            <a:r>
              <a:rPr lang="zh-TW" altLang="en-US" dirty="0">
                <a:solidFill>
                  <a:schemeClr val="tx1"/>
                </a:solidFill>
                <a:hlinkClick r:id="rId9"/>
              </a:rPr>
              <a:t>研究用黃果蠅</a:t>
            </a:r>
            <a:r>
              <a:rPr lang="en-US" altLang="zh-TW" dirty="0">
                <a:solidFill>
                  <a:schemeClr val="tx1"/>
                </a:solidFill>
              </a:rPr>
              <a:t>) </a:t>
            </a:r>
            <a:r>
              <a:rPr lang="zh-TW" altLang="en-US" dirty="0">
                <a:solidFill>
                  <a:schemeClr val="tx1"/>
                </a:solidFill>
              </a:rPr>
              <a:t>。</a:t>
            </a:r>
          </a:p>
          <a:p>
            <a:pPr marL="228600" indent="-228600" algn="l">
              <a:buFont typeface="+mj-lt"/>
              <a:buAutoNum type="arabicPeriod"/>
            </a:pPr>
            <a:r>
              <a:rPr lang="zh-TW" altLang="en-US" dirty="0">
                <a:solidFill>
                  <a:schemeClr val="tx1"/>
                </a:solidFill>
                <a:hlinkClick r:id="rId8"/>
              </a:rPr>
              <a:t>生物防治體</a:t>
            </a:r>
            <a:r>
              <a:rPr lang="zh-TW" altLang="en-US" dirty="0">
                <a:solidFill>
                  <a:schemeClr val="tx1"/>
                </a:solidFill>
              </a:rPr>
              <a:t>（用於防治有害生物之天敵、拮抗生物或競爭性生物及其他生物體）。</a:t>
            </a:r>
          </a:p>
          <a:p>
            <a:pPr marL="228600" indent="-228600" algn="l">
              <a:buFont typeface="+mj-lt"/>
              <a:buAutoNum type="arabicPeriod"/>
            </a:pPr>
            <a:r>
              <a:rPr lang="zh-TW" altLang="en-US" dirty="0">
                <a:solidFill>
                  <a:schemeClr val="tx1"/>
                </a:solidFill>
                <a:hlinkClick r:id="rId8"/>
              </a:rPr>
              <a:t>土壤及附著土壤之植物或植物產品</a:t>
            </a:r>
            <a:r>
              <a:rPr lang="zh-TW" altLang="en-US" dirty="0" smtClean="0">
                <a:solidFill>
                  <a:schemeClr val="tx1"/>
                </a:solidFill>
              </a:rPr>
              <a:t>。</a:t>
            </a:r>
            <a:endParaRPr lang="en-US" altLang="zh-TW" dirty="0" smtClean="0">
              <a:solidFill>
                <a:schemeClr val="tx1"/>
              </a:solidFill>
            </a:endParaRPr>
          </a:p>
          <a:p>
            <a:pPr algn="l"/>
            <a:endParaRPr lang="en-US" altLang="zh-TW" dirty="0" smtClean="0">
              <a:solidFill>
                <a:schemeClr val="tx1"/>
              </a:solidFill>
            </a:endParaRPr>
          </a:p>
          <a:p>
            <a:pPr algn="just"/>
            <a:r>
              <a:rPr lang="zh-TW" altLang="en-US" sz="900" dirty="0">
                <a:solidFill>
                  <a:srgbClr val="0000FF"/>
                </a:solidFill>
              </a:rPr>
              <a:t>註</a:t>
            </a:r>
            <a:r>
              <a:rPr lang="en-US" altLang="zh-TW" sz="900" dirty="0">
                <a:solidFill>
                  <a:srgbClr val="0000FF"/>
                </a:solidFill>
              </a:rPr>
              <a:t>1.</a:t>
            </a:r>
            <a:r>
              <a:rPr lang="zh-TW" altLang="en-US" sz="900" dirty="0">
                <a:solidFill>
                  <a:srgbClr val="0000FF"/>
                </a:solidFill>
              </a:rPr>
              <a:t>輸入實驗、研究用黃果蠅應依</a:t>
            </a:r>
            <a:r>
              <a:rPr lang="zh-TW" altLang="en-US" sz="900" dirty="0">
                <a:solidFill>
                  <a:srgbClr val="0000FF"/>
                </a:solidFill>
                <a:latin typeface="新細明體" panose="02020500000000000000" pitchFamily="18" charset="-120"/>
                <a:ea typeface="新細明體" panose="02020500000000000000" pitchFamily="18" charset="-120"/>
              </a:rPr>
              <a:t>「</a:t>
            </a:r>
            <a:r>
              <a:rPr lang="zh-TW" altLang="en-US" sz="900" dirty="0">
                <a:solidFill>
                  <a:srgbClr val="0000FF"/>
                </a:solidFill>
              </a:rPr>
              <a:t>輸入學術研究用果蠅作業要點辦理</a:t>
            </a:r>
            <a:r>
              <a:rPr lang="zh-TW" altLang="en-US" sz="900" dirty="0">
                <a:solidFill>
                  <a:srgbClr val="0000FF"/>
                </a:solidFill>
                <a:latin typeface="新細明體" panose="02020500000000000000" pitchFamily="18" charset="-120"/>
              </a:rPr>
              <a:t>」</a:t>
            </a:r>
            <a:r>
              <a:rPr lang="zh-TW" altLang="en-US" sz="900" dirty="0">
                <a:solidFill>
                  <a:srgbClr val="0000FF"/>
                </a:solidFill>
              </a:rPr>
              <a:t>。</a:t>
            </a:r>
            <a:endParaRPr lang="en-US" altLang="zh-TW" sz="900" dirty="0">
              <a:solidFill>
                <a:srgbClr val="0000FF"/>
              </a:solidFill>
            </a:endParaRPr>
          </a:p>
          <a:p>
            <a:pPr algn="just"/>
            <a:r>
              <a:rPr lang="zh-TW" altLang="en-US" sz="900" dirty="0">
                <a:solidFill>
                  <a:srgbClr val="0000FF"/>
                </a:solidFill>
              </a:rPr>
              <a:t>註</a:t>
            </a:r>
            <a:r>
              <a:rPr lang="en-US" altLang="zh-TW" sz="900" dirty="0">
                <a:solidFill>
                  <a:srgbClr val="0000FF"/>
                </a:solidFill>
              </a:rPr>
              <a:t>2.</a:t>
            </a:r>
            <a:r>
              <a:rPr lang="zh-TW" altLang="en-US" sz="900" dirty="0">
                <a:solidFill>
                  <a:srgbClr val="0000FF"/>
                </a:solidFill>
              </a:rPr>
              <a:t>輸入許可證自核發日起算</a:t>
            </a:r>
            <a:r>
              <a:rPr lang="en-US" altLang="zh-TW" sz="900" dirty="0">
                <a:solidFill>
                  <a:srgbClr val="0000FF"/>
                </a:solidFill>
              </a:rPr>
              <a:t>3</a:t>
            </a:r>
            <a:r>
              <a:rPr lang="zh-TW" altLang="en-US" sz="900" dirty="0">
                <a:solidFill>
                  <a:srgbClr val="0000FF"/>
                </a:solidFill>
              </a:rPr>
              <a:t>個月內有效；輸入供實驗、研究用之黃果蠅，期輸入許可證之有效期限，自核發日起至當年</a:t>
            </a:r>
            <a:r>
              <a:rPr lang="en-US" altLang="zh-TW" sz="900" dirty="0">
                <a:solidFill>
                  <a:srgbClr val="0000FF"/>
                </a:solidFill>
              </a:rPr>
              <a:t>12</a:t>
            </a:r>
            <a:r>
              <a:rPr lang="zh-TW" altLang="en-US" sz="900" dirty="0">
                <a:solidFill>
                  <a:srgbClr val="0000FF"/>
                </a:solidFill>
              </a:rPr>
              <a:t>月</a:t>
            </a:r>
            <a:r>
              <a:rPr lang="en-US" altLang="zh-TW" sz="900" dirty="0">
                <a:solidFill>
                  <a:srgbClr val="0000FF"/>
                </a:solidFill>
              </a:rPr>
              <a:t>31</a:t>
            </a:r>
            <a:r>
              <a:rPr lang="zh-TW" altLang="en-US" sz="900" dirty="0">
                <a:solidFill>
                  <a:srgbClr val="0000FF"/>
                </a:solidFill>
              </a:rPr>
              <a:t>日止</a:t>
            </a:r>
            <a:r>
              <a:rPr lang="zh-TW" altLang="en-US" sz="900" dirty="0" smtClean="0">
                <a:solidFill>
                  <a:srgbClr val="0000FF"/>
                </a:solidFill>
              </a:rPr>
              <a:t>。</a:t>
            </a:r>
            <a:endParaRPr lang="en-US" altLang="zh-TW" sz="900" dirty="0">
              <a:solidFill>
                <a:srgbClr val="0000FF"/>
              </a:solidFill>
            </a:endParaRPr>
          </a:p>
        </p:txBody>
      </p:sp>
      <p:sp>
        <p:nvSpPr>
          <p:cNvPr id="28" name="文字方塊 27"/>
          <p:cNvSpPr txBox="1"/>
          <p:nvPr/>
        </p:nvSpPr>
        <p:spPr>
          <a:xfrm>
            <a:off x="4690728" y="4708485"/>
            <a:ext cx="1301960" cy="288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100" dirty="0" smtClean="0"/>
              <a:t>核發輸入許可證</a:t>
            </a:r>
            <a:r>
              <a:rPr lang="zh-TW" altLang="en-US" sz="800" baseline="30000" dirty="0" smtClean="0"/>
              <a:t>註</a:t>
            </a:r>
            <a:r>
              <a:rPr lang="en-US" altLang="zh-TW" sz="800" baseline="30000" dirty="0" smtClean="0"/>
              <a:t>1.2</a:t>
            </a:r>
            <a:endParaRPr lang="zh-TW" altLang="en-US" sz="800" dirty="0"/>
          </a:p>
        </p:txBody>
      </p:sp>
      <p:sp>
        <p:nvSpPr>
          <p:cNvPr id="29" name="文字方塊 28"/>
          <p:cNvSpPr txBox="1"/>
          <p:nvPr/>
        </p:nvSpPr>
        <p:spPr>
          <a:xfrm>
            <a:off x="4210279" y="3716322"/>
            <a:ext cx="748923" cy="261610"/>
          </a:xfrm>
          <a:prstGeom prst="rect">
            <a:avLst/>
          </a:prstGeom>
          <a:solidFill>
            <a:schemeClr val="accent6">
              <a:lumMod val="60000"/>
              <a:lumOff val="40000"/>
            </a:schemeClr>
          </a:solidFill>
          <a:ln>
            <a:solidFill>
              <a:schemeClr val="tx1"/>
            </a:solidFill>
          </a:ln>
        </p:spPr>
        <p:txBody>
          <a:bodyPr wrap="none" rtlCol="0">
            <a:spAutoFit/>
          </a:bodyPr>
          <a:lstStyle/>
          <a:p>
            <a:pPr algn="just"/>
            <a:r>
              <a:rPr lang="zh-TW" altLang="en-US" sz="1100" dirty="0" smtClean="0">
                <a:latin typeface="微軟正黑體" panose="020B0604030504040204" pitchFamily="34" charset="-120"/>
                <a:ea typeface="微軟正黑體" panose="020B0604030504040204" pitchFamily="34" charset="-120"/>
              </a:rPr>
              <a:t>審核同意</a:t>
            </a:r>
            <a:endParaRPr lang="en-US" altLang="zh-TW" sz="1100" dirty="0" smtClean="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4150450" y="2772800"/>
            <a:ext cx="2169773" cy="432870"/>
          </a:xfrm>
          <a:prstGeom prst="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100" dirty="0" smtClean="0"/>
              <a:t>勘查隔離場所 </a:t>
            </a:r>
            <a:r>
              <a:rPr lang="en-US" altLang="zh-TW" sz="800" dirty="0" smtClean="0"/>
              <a:t>(</a:t>
            </a:r>
            <a:r>
              <a:rPr lang="zh-TW" altLang="en-US" sz="800" dirty="0"/>
              <a:t>供實驗、研究用黃</a:t>
            </a:r>
            <a:r>
              <a:rPr lang="zh-TW" altLang="en-US" sz="800" dirty="0" smtClean="0"/>
              <a:t>果蠅毋須逐案申請每年</a:t>
            </a:r>
            <a:r>
              <a:rPr lang="en-US" altLang="zh-TW" sz="800" dirty="0"/>
              <a:t>10-12</a:t>
            </a:r>
            <a:r>
              <a:rPr lang="zh-TW" altLang="en-US" sz="800" dirty="0" smtClean="0"/>
              <a:t>月執行</a:t>
            </a:r>
            <a:r>
              <a:rPr lang="zh-TW" altLang="en-US" sz="800" dirty="0"/>
              <a:t>年度審查</a:t>
            </a:r>
            <a:r>
              <a:rPr lang="zh-TW" altLang="en-US" sz="800" baseline="30000" dirty="0"/>
              <a:t>註</a:t>
            </a:r>
            <a:r>
              <a:rPr lang="en-US" altLang="zh-TW" sz="800" baseline="30000" dirty="0"/>
              <a:t>1</a:t>
            </a:r>
            <a:r>
              <a:rPr lang="en-US" altLang="zh-TW" sz="800" dirty="0" smtClean="0"/>
              <a:t>)</a:t>
            </a:r>
            <a:endParaRPr lang="en-US" altLang="zh-TW" sz="800" dirty="0"/>
          </a:p>
        </p:txBody>
      </p:sp>
      <p:sp>
        <p:nvSpPr>
          <p:cNvPr id="31" name="文字方塊 30"/>
          <p:cNvSpPr txBox="1"/>
          <p:nvPr/>
        </p:nvSpPr>
        <p:spPr>
          <a:xfrm>
            <a:off x="5783763" y="3716322"/>
            <a:ext cx="748923" cy="261610"/>
          </a:xfrm>
          <a:prstGeom prst="rect">
            <a:avLst/>
          </a:prstGeom>
          <a:solidFill>
            <a:schemeClr val="accent6">
              <a:lumMod val="60000"/>
              <a:lumOff val="40000"/>
            </a:schemeClr>
          </a:solidFill>
          <a:ln>
            <a:solidFill>
              <a:schemeClr val="tx1"/>
            </a:solidFill>
          </a:ln>
        </p:spPr>
        <p:txBody>
          <a:bodyPr wrap="none" rtlCol="0">
            <a:spAutoFit/>
          </a:bodyPr>
          <a:lstStyle>
            <a:defPPr>
              <a:defRPr lang="zh-TW"/>
            </a:defPPr>
            <a:lvl1pPr algn="ctr">
              <a:defRPr sz="800">
                <a:latin typeface="微軟正黑體" panose="020B0604030504040204" pitchFamily="34" charset="-120"/>
                <a:ea typeface="微軟正黑體" panose="020B0604030504040204" pitchFamily="34" charset="-120"/>
              </a:defRPr>
            </a:lvl1pPr>
          </a:lstStyle>
          <a:p>
            <a:pPr algn="just"/>
            <a:r>
              <a:rPr lang="zh-TW" altLang="en-US" sz="1100" dirty="0" smtClean="0"/>
              <a:t>應予改善</a:t>
            </a:r>
            <a:endParaRPr lang="zh-TW" altLang="en-US" sz="1100" dirty="0"/>
          </a:p>
        </p:txBody>
      </p:sp>
      <p:sp>
        <p:nvSpPr>
          <p:cNvPr id="33" name="文字方塊 32"/>
          <p:cNvSpPr txBox="1"/>
          <p:nvPr/>
        </p:nvSpPr>
        <p:spPr>
          <a:xfrm>
            <a:off x="6382617" y="3262353"/>
            <a:ext cx="980797" cy="246221"/>
          </a:xfrm>
          <a:prstGeom prst="rect">
            <a:avLst/>
          </a:prstGeom>
          <a:noFill/>
        </p:spPr>
        <p:txBody>
          <a:bodyPr wrap="square" lIns="0" tIns="0" rIns="0" bIns="0" rtlCol="0">
            <a:spAutoFit/>
          </a:bodyPr>
          <a:lstStyle/>
          <a:p>
            <a:pPr algn="ctr"/>
            <a:r>
              <a:rPr lang="zh-TW" altLang="en-US" sz="800" b="1" u="sng" dirty="0" smtClean="0">
                <a:solidFill>
                  <a:srgbClr val="FF0000"/>
                </a:solidFill>
                <a:latin typeface="微軟正黑體" panose="020B0604030504040204" pitchFamily="34" charset="-120"/>
                <a:ea typeface="微軟正黑體" panose="020B0604030504040204" pitchFamily="34" charset="-120"/>
              </a:rPr>
              <a:t>依輸入人申請複查時間</a:t>
            </a:r>
            <a:r>
              <a:rPr lang="en-US" altLang="zh-TW" sz="800" b="1" u="sng" dirty="0" smtClean="0">
                <a:solidFill>
                  <a:srgbClr val="FF0000"/>
                </a:solidFill>
                <a:latin typeface="微軟正黑體" panose="020B0604030504040204" pitchFamily="34" charset="-120"/>
                <a:ea typeface="微軟正黑體" panose="020B0604030504040204" pitchFamily="34" charset="-120"/>
              </a:rPr>
              <a:t>(</a:t>
            </a:r>
            <a:r>
              <a:rPr lang="zh-TW" altLang="en-US" sz="800" b="1" u="sng" dirty="0" smtClean="0">
                <a:solidFill>
                  <a:srgbClr val="FF0000"/>
                </a:solidFill>
                <a:latin typeface="微軟正黑體" panose="020B0604030504040204" pitchFamily="34" charset="-120"/>
                <a:ea typeface="微軟正黑體" panose="020B0604030504040204" pitchFamily="34" charset="-120"/>
              </a:rPr>
              <a:t>最長</a:t>
            </a:r>
            <a:r>
              <a:rPr lang="en-US" altLang="zh-TW" sz="800" b="1" u="sng" dirty="0" smtClean="0">
                <a:solidFill>
                  <a:srgbClr val="FF0000"/>
                </a:solidFill>
                <a:latin typeface="微軟正黑體" panose="020B0604030504040204" pitchFamily="34" charset="-120"/>
                <a:ea typeface="微軟正黑體" panose="020B0604030504040204" pitchFamily="34" charset="-120"/>
              </a:rPr>
              <a:t>60</a:t>
            </a:r>
            <a:r>
              <a:rPr lang="zh-TW" altLang="en-US" sz="800" b="1" u="sng" dirty="0" smtClean="0">
                <a:solidFill>
                  <a:srgbClr val="FF0000"/>
                </a:solidFill>
                <a:latin typeface="微軟正黑體" panose="020B0604030504040204" pitchFamily="34" charset="-120"/>
                <a:ea typeface="微軟正黑體" panose="020B0604030504040204" pitchFamily="34" charset="-120"/>
              </a:rPr>
              <a:t>天</a:t>
            </a:r>
            <a:r>
              <a:rPr lang="en-US" altLang="zh-TW" sz="800" b="1" u="sng" dirty="0" smtClean="0">
                <a:solidFill>
                  <a:srgbClr val="FF0000"/>
                </a:solidFill>
                <a:latin typeface="微軟正黑體" panose="020B0604030504040204" pitchFamily="34" charset="-120"/>
                <a:ea typeface="微軟正黑體" panose="020B0604030504040204" pitchFamily="34" charset="-120"/>
              </a:rPr>
              <a:t>)</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35" name="肘形接點 34"/>
          <p:cNvCxnSpPr>
            <a:stCxn id="30" idx="2"/>
            <a:endCxn id="31" idx="0"/>
          </p:cNvCxnSpPr>
          <p:nvPr/>
        </p:nvCxnSpPr>
        <p:spPr>
          <a:xfrm rot="16200000" flipH="1">
            <a:off x="5441455" y="2999552"/>
            <a:ext cx="510652" cy="9228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30" idx="2"/>
            <a:endCxn id="29" idx="0"/>
          </p:cNvCxnSpPr>
          <p:nvPr/>
        </p:nvCxnSpPr>
        <p:spPr>
          <a:xfrm rot="5400000">
            <a:off x="4654713" y="3135698"/>
            <a:ext cx="510652" cy="6505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肘形接點 36"/>
          <p:cNvCxnSpPr>
            <a:stCxn id="29" idx="2"/>
            <a:endCxn id="28" idx="0"/>
          </p:cNvCxnSpPr>
          <p:nvPr/>
        </p:nvCxnSpPr>
        <p:spPr>
          <a:xfrm rot="16200000" flipH="1">
            <a:off x="4597948" y="3964724"/>
            <a:ext cx="730553" cy="7569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31" idx="3"/>
            <a:endCxn id="30" idx="3"/>
          </p:cNvCxnSpPr>
          <p:nvPr/>
        </p:nvCxnSpPr>
        <p:spPr>
          <a:xfrm flipH="1" flipV="1">
            <a:off x="6320223" y="2989235"/>
            <a:ext cx="212463" cy="857892"/>
          </a:xfrm>
          <a:prstGeom prst="bentConnector3">
            <a:avLst>
              <a:gd name="adj1" fmla="val -1075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28" idx="2"/>
            <a:endCxn id="30" idx="0"/>
          </p:cNvCxnSpPr>
          <p:nvPr/>
        </p:nvCxnSpPr>
        <p:spPr>
          <a:xfrm flipH="1">
            <a:off x="5235337" y="2452919"/>
            <a:ext cx="4988" cy="319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28" idx="3"/>
            <a:endCxn id="130" idx="0"/>
          </p:cNvCxnSpPr>
          <p:nvPr/>
        </p:nvCxnSpPr>
        <p:spPr>
          <a:xfrm>
            <a:off x="5992688" y="4852485"/>
            <a:ext cx="1026343" cy="2508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130" idx="2"/>
            <a:endCxn id="40" idx="0"/>
          </p:cNvCxnSpPr>
          <p:nvPr/>
        </p:nvCxnSpPr>
        <p:spPr>
          <a:xfrm flipH="1">
            <a:off x="7018370" y="5412646"/>
            <a:ext cx="661" cy="314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圖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3414" y="0"/>
            <a:ext cx="1780586" cy="374639"/>
          </a:xfrm>
          <a:prstGeom prst="rect">
            <a:avLst/>
          </a:prstGeom>
          <a:ln w="28575">
            <a:solidFill>
              <a:srgbClr val="FF0000"/>
            </a:solidFill>
          </a:ln>
        </p:spPr>
      </p:pic>
      <p:sp>
        <p:nvSpPr>
          <p:cNvPr id="3" name="矩形 2"/>
          <p:cNvSpPr/>
          <p:nvPr/>
        </p:nvSpPr>
        <p:spPr>
          <a:xfrm>
            <a:off x="143933" y="69335"/>
            <a:ext cx="1516762" cy="369332"/>
          </a:xfrm>
          <a:prstGeom prst="rect">
            <a:avLst/>
          </a:prstGeom>
        </p:spPr>
        <p:txBody>
          <a:bodyPr wrap="none">
            <a:spAutoFit/>
          </a:bodyPr>
          <a:lstStyle/>
          <a:p>
            <a:pPr lvl="0"/>
            <a:r>
              <a:rPr lang="en-US" altLang="zh-TW" b="1" dirty="0" smtClean="0">
                <a:solidFill>
                  <a:prstClr val="black"/>
                </a:solidFill>
              </a:rPr>
              <a:t>3.</a:t>
            </a:r>
            <a:r>
              <a:rPr lang="zh-TW" altLang="en-US" b="1" dirty="0">
                <a:solidFill>
                  <a:prstClr val="black"/>
                </a:solidFill>
              </a:rPr>
              <a:t>植物檢疫物</a:t>
            </a:r>
            <a:endParaRPr lang="en-US" altLang="zh-TW" b="1" dirty="0">
              <a:solidFill>
                <a:prstClr val="black"/>
              </a:solidFill>
            </a:endParaRPr>
          </a:p>
        </p:txBody>
      </p:sp>
    </p:spTree>
    <p:extLst>
      <p:ext uri="{BB962C8B-B14F-4D97-AF65-F5344CB8AC3E}">
        <p14:creationId xmlns:p14="http://schemas.microsoft.com/office/powerpoint/2010/main" val="3735162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3713" y="0"/>
            <a:ext cx="2300287" cy="5032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0" name="矩形 49"/>
          <p:cNvSpPr/>
          <p:nvPr/>
        </p:nvSpPr>
        <p:spPr>
          <a:xfrm>
            <a:off x="561975" y="2012950"/>
            <a:ext cx="3170238" cy="2786063"/>
          </a:xfrm>
          <a:prstGeom prst="rect">
            <a:avLst/>
          </a:prstGeom>
          <a:noFill/>
          <a:ln w="3175">
            <a:solidFill>
              <a:schemeClr val="accent6">
                <a:lumMod val="75000"/>
              </a:schemeClr>
            </a:solidFill>
            <a:prstDash val="dash"/>
          </a:ln>
        </p:spPr>
        <p:txBody>
          <a:bodyPr>
            <a:spAutoFit/>
          </a:bodyPr>
          <a:lstStyle/>
          <a:p>
            <a:pPr algn="just">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各類許可文件申請時應至少檢附以下文件</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marL="180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一、工廠登記證明文件（非工廠者免附）、公司登記證明文件（非公司者免附）及商業登記文件或其他證明文件影本。</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二、負責人之身分證明文件影本。</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三、貯存場所相關文件。</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四、安全資料表。</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五、毒性化學物質防災基本資料表。</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六、其他主管機關指定之有關文件或資料。</a:t>
            </a:r>
            <a:endParaRPr lang="en-US" altLang="zh-TW" sz="1000" dirty="0">
              <a:solidFill>
                <a:srgbClr val="70AD47">
                  <a:lumMod val="75000"/>
                </a:srgbClr>
              </a:solidFill>
              <a:latin typeface="微軟正黑體" panose="020B0604030504040204" pitchFamily="34" charset="-120"/>
              <a:ea typeface="微軟正黑體" panose="020B0604030504040204" pitchFamily="34" charset="-120"/>
            </a:endParaRPr>
          </a:p>
          <a:p>
            <a:pPr algn="just">
              <a:defRPr/>
            </a:pP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細項檢附之資料</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許可證</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毒性化學物質許可登記核可管理辦法附件一</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登記文件</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毒性化學物質許可登記核可管理辦法附件二</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核可文件</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毒性化學物質許可登記核可管理辦法附件三</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第四類核可文件</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第四類毒性化學物質核可管理辦法附件一</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5189538" y="3008313"/>
            <a:ext cx="936625" cy="265112"/>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defRPr/>
            </a:pPr>
            <a:r>
              <a:rPr lang="zh-TW" altLang="en-US" dirty="0" smtClean="0">
                <a:solidFill>
                  <a:prstClr val="black"/>
                </a:solidFill>
              </a:rPr>
              <a:t>取得許可文件</a:t>
            </a:r>
            <a:endParaRPr lang="zh-TW" altLang="en-US" dirty="0">
              <a:solidFill>
                <a:prstClr val="black"/>
              </a:solidFill>
            </a:endParaRPr>
          </a:p>
        </p:txBody>
      </p:sp>
      <p:sp>
        <p:nvSpPr>
          <p:cNvPr id="41" name="文字方塊 40"/>
          <p:cNvSpPr txBox="1"/>
          <p:nvPr/>
        </p:nvSpPr>
        <p:spPr>
          <a:xfrm>
            <a:off x="4416425" y="4506913"/>
            <a:ext cx="1160463" cy="608012"/>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defRPr/>
            </a:pPr>
            <a:r>
              <a:rPr lang="zh-TW" altLang="en-US" dirty="0" smtClean="0">
                <a:solidFill>
                  <a:prstClr val="black"/>
                </a:solidFill>
              </a:rPr>
              <a:t>輸出入前需申請運送聯單</a:t>
            </a:r>
            <a:r>
              <a:rPr lang="en-US" altLang="zh-TW" dirty="0" smtClean="0">
                <a:solidFill>
                  <a:prstClr val="black"/>
                </a:solidFill>
              </a:rPr>
              <a:t>(</a:t>
            </a:r>
            <a:r>
              <a:rPr lang="zh-TW" altLang="en-US" dirty="0" smtClean="0">
                <a:solidFill>
                  <a:prstClr val="black"/>
                </a:solidFill>
              </a:rPr>
              <a:t>含簽審編號</a:t>
            </a:r>
            <a:r>
              <a:rPr lang="en-US" altLang="zh-TW" dirty="0" smtClean="0">
                <a:solidFill>
                  <a:prstClr val="black"/>
                </a:solidFill>
              </a:rPr>
              <a:t>)</a:t>
            </a:r>
            <a:endParaRPr lang="zh-TW" altLang="en-US" dirty="0">
              <a:solidFill>
                <a:prstClr val="black"/>
              </a:solidFill>
            </a:endParaRPr>
          </a:p>
        </p:txBody>
      </p:sp>
      <p:sp>
        <p:nvSpPr>
          <p:cNvPr id="44" name="矩形 43"/>
          <p:cNvSpPr/>
          <p:nvPr/>
        </p:nvSpPr>
        <p:spPr>
          <a:xfrm>
            <a:off x="4808538" y="414338"/>
            <a:ext cx="1620837" cy="307975"/>
          </a:xfrm>
          <a:prstGeom prst="rect">
            <a:avLst/>
          </a:prstGeom>
          <a:solidFill>
            <a:schemeClr val="accent6">
              <a:lumMod val="40000"/>
              <a:lumOff val="6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ctr">
              <a:defRPr/>
            </a:pPr>
            <a:r>
              <a:rPr lang="zh-TW" altLang="en-US" sz="1400"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輸入含</a:t>
            </a:r>
            <a:r>
              <a:rPr lang="zh-TW" altLang="en-US" sz="1400" b="1" u="sng"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毒化物</a:t>
            </a:r>
            <a:r>
              <a:rPr lang="zh-TW" altLang="en-US" sz="1400"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項目</a:t>
            </a:r>
          </a:p>
        </p:txBody>
      </p:sp>
      <p:sp>
        <p:nvSpPr>
          <p:cNvPr id="45" name="文字方塊 44"/>
          <p:cNvSpPr txBox="1"/>
          <p:nvPr/>
        </p:nvSpPr>
        <p:spPr>
          <a:xfrm>
            <a:off x="4994275" y="1049338"/>
            <a:ext cx="1260475" cy="431800"/>
          </a:xfrm>
          <a:prstGeom prst="snip1Rect">
            <a:avLst/>
          </a:prstGeom>
          <a:solidFill>
            <a:schemeClr val="accent6">
              <a:lumMod val="40000"/>
              <a:lumOff val="6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defRPr/>
            </a:pPr>
            <a:r>
              <a:rPr lang="zh-TW" altLang="en-US" sz="1100" dirty="0" smtClean="0">
                <a:solidFill>
                  <a:prstClr val="black"/>
                </a:solidFill>
              </a:rPr>
              <a:t>輸出入前，需申請許可文件</a:t>
            </a:r>
            <a:endParaRPr lang="zh-TW" altLang="en-US" sz="1100" dirty="0">
              <a:solidFill>
                <a:prstClr val="black"/>
              </a:solidFill>
            </a:endParaRPr>
          </a:p>
        </p:txBody>
      </p:sp>
      <p:sp>
        <p:nvSpPr>
          <p:cNvPr id="47" name="矩形 46"/>
          <p:cNvSpPr/>
          <p:nvPr/>
        </p:nvSpPr>
        <p:spPr>
          <a:xfrm>
            <a:off x="5049838" y="1692322"/>
            <a:ext cx="1204912" cy="426991"/>
          </a:xfrm>
          <a:prstGeom prst="rect">
            <a:avLst/>
          </a:prstGeom>
          <a:solidFill>
            <a:schemeClr val="accent6">
              <a:lumMod val="40000"/>
              <a:lumOff val="6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just">
              <a:defRPr/>
            </a:pPr>
            <a:r>
              <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主管機關</a:t>
            </a:r>
            <a:endParaRPr lang="en-US" altLang="zh-TW" sz="14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defRPr/>
            </a:pPr>
            <a:r>
              <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環境保護局</a:t>
            </a:r>
            <a:endPar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流程圖: 決策 51"/>
          <p:cNvSpPr/>
          <p:nvPr/>
        </p:nvSpPr>
        <p:spPr>
          <a:xfrm>
            <a:off x="5362575" y="2065338"/>
            <a:ext cx="574675" cy="504825"/>
          </a:xfrm>
          <a:prstGeom prst="flowChartDecision">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100" b="1" dirty="0">
                <a:solidFill>
                  <a:srgbClr val="FF0000"/>
                </a:solidFill>
                <a:latin typeface="微軟正黑體" panose="020B0604030504040204" pitchFamily="34" charset="-120"/>
                <a:ea typeface="微軟正黑體" panose="020B0604030504040204" pitchFamily="34" charset="-120"/>
              </a:rPr>
              <a:t>審核</a:t>
            </a:r>
          </a:p>
        </p:txBody>
      </p:sp>
      <p:sp>
        <p:nvSpPr>
          <p:cNvPr id="53" name="文字方塊 52"/>
          <p:cNvSpPr txBox="1"/>
          <p:nvPr/>
        </p:nvSpPr>
        <p:spPr>
          <a:xfrm>
            <a:off x="4418013" y="3721100"/>
            <a:ext cx="1158875" cy="428625"/>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zh-TW" altLang="en-US" u="sng" dirty="0" smtClean="0">
                <a:solidFill>
                  <a:srgbClr val="0000FF"/>
                </a:solidFill>
              </a:rPr>
              <a:t>第</a:t>
            </a:r>
            <a:r>
              <a:rPr lang="en-US" altLang="zh-TW" u="sng" dirty="0" smtClean="0">
                <a:solidFill>
                  <a:srgbClr val="0000FF"/>
                </a:solidFill>
              </a:rPr>
              <a:t>1</a:t>
            </a:r>
            <a:r>
              <a:rPr lang="zh-TW" altLang="en-US" u="sng" dirty="0" smtClean="0">
                <a:solidFill>
                  <a:srgbClr val="0000FF"/>
                </a:solidFill>
              </a:rPr>
              <a:t>至</a:t>
            </a:r>
            <a:r>
              <a:rPr lang="en-US" altLang="zh-TW" u="sng" dirty="0" smtClean="0">
                <a:solidFill>
                  <a:srgbClr val="0000FF"/>
                </a:solidFill>
              </a:rPr>
              <a:t>3</a:t>
            </a:r>
            <a:r>
              <a:rPr lang="zh-TW" altLang="en-US" u="sng" dirty="0" smtClean="0">
                <a:solidFill>
                  <a:srgbClr val="0000FF"/>
                </a:solidFill>
              </a:rPr>
              <a:t>類</a:t>
            </a:r>
            <a:endParaRPr lang="en-US" altLang="zh-TW" u="sng" dirty="0" smtClean="0">
              <a:solidFill>
                <a:srgbClr val="0000FF"/>
              </a:solidFill>
            </a:endParaRPr>
          </a:p>
          <a:p>
            <a:pPr>
              <a:defRPr/>
            </a:pPr>
            <a:r>
              <a:rPr lang="zh-TW" altLang="en-US" u="sng" dirty="0">
                <a:solidFill>
                  <a:srgbClr val="0000FF"/>
                </a:solidFill>
              </a:rPr>
              <a:t>毒性化學物質</a:t>
            </a:r>
          </a:p>
        </p:txBody>
      </p:sp>
      <p:sp>
        <p:nvSpPr>
          <p:cNvPr id="54" name="文字方塊 53"/>
          <p:cNvSpPr txBox="1"/>
          <p:nvPr/>
        </p:nvSpPr>
        <p:spPr>
          <a:xfrm>
            <a:off x="5891213" y="3719513"/>
            <a:ext cx="1139825" cy="428625"/>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zh-TW" altLang="en-US" u="sng" dirty="0" smtClean="0">
                <a:solidFill>
                  <a:srgbClr val="0000FF"/>
                </a:solidFill>
              </a:rPr>
              <a:t>第</a:t>
            </a:r>
            <a:r>
              <a:rPr lang="en-US" altLang="zh-TW" u="sng" dirty="0" smtClean="0">
                <a:solidFill>
                  <a:srgbClr val="0000FF"/>
                </a:solidFill>
              </a:rPr>
              <a:t>4</a:t>
            </a:r>
            <a:r>
              <a:rPr lang="zh-TW" altLang="en-US" u="sng" dirty="0" smtClean="0">
                <a:solidFill>
                  <a:srgbClr val="0000FF"/>
                </a:solidFill>
              </a:rPr>
              <a:t>類</a:t>
            </a:r>
            <a:endParaRPr lang="en-US" altLang="zh-TW" u="sng" dirty="0" smtClean="0">
              <a:solidFill>
                <a:srgbClr val="0000FF"/>
              </a:solidFill>
            </a:endParaRPr>
          </a:p>
          <a:p>
            <a:pPr>
              <a:defRPr/>
            </a:pPr>
            <a:r>
              <a:rPr lang="zh-TW" altLang="en-US" u="sng" dirty="0">
                <a:solidFill>
                  <a:srgbClr val="0000FF"/>
                </a:solidFill>
              </a:rPr>
              <a:t>毒性化學物質</a:t>
            </a:r>
          </a:p>
        </p:txBody>
      </p:sp>
      <p:pic>
        <p:nvPicPr>
          <p:cNvPr id="3084" name="Picture 4" descr="http://portal.sw.nat.gov.tw/PPL/images/firstIndex/Login_01-min.jpg"/>
          <p:cNvPicPr>
            <a:picLocks noChangeAspect="1" noChangeArrowheads="1"/>
          </p:cNvPicPr>
          <p:nvPr/>
        </p:nvPicPr>
        <p:blipFill>
          <a:blip r:embed="rId3">
            <a:extLst>
              <a:ext uri="{28A0092B-C50C-407E-A947-70E740481C1C}">
                <a14:useLocalDpi xmlns:a14="http://schemas.microsoft.com/office/drawing/2010/main" val="0"/>
              </a:ext>
            </a:extLst>
          </a:blip>
          <a:srcRect r="14755"/>
          <a:stretch>
            <a:fillRect/>
          </a:stretch>
        </p:blipFill>
        <p:spPr bwMode="auto">
          <a:xfrm>
            <a:off x="4841875" y="5870575"/>
            <a:ext cx="2051050" cy="495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60" name="直線單箭頭接點 59"/>
          <p:cNvCxnSpPr>
            <a:stCxn id="44" idx="2"/>
            <a:endCxn id="45" idx="3"/>
          </p:cNvCxnSpPr>
          <p:nvPr/>
        </p:nvCxnSpPr>
        <p:spPr>
          <a:xfrm>
            <a:off x="5619750" y="722313"/>
            <a:ext cx="4763" cy="32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52" idx="2"/>
            <a:endCxn id="40" idx="0"/>
          </p:cNvCxnSpPr>
          <p:nvPr/>
        </p:nvCxnSpPr>
        <p:spPr>
          <a:xfrm>
            <a:off x="5649913" y="2570163"/>
            <a:ext cx="7937"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8" name="矩形 72"/>
          <p:cNvSpPr>
            <a:spLocks noChangeArrowheads="1"/>
          </p:cNvSpPr>
          <p:nvPr/>
        </p:nvSpPr>
        <p:spPr bwMode="auto">
          <a:xfrm>
            <a:off x="5589588" y="2682875"/>
            <a:ext cx="388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fontAlgn="base" hangingPunct="1">
              <a:lnSpc>
                <a:spcPct val="100000"/>
              </a:lnSpc>
              <a:spcBef>
                <a:spcPct val="0"/>
              </a:spcBef>
              <a:spcAft>
                <a:spcPct val="0"/>
              </a:spcAft>
              <a:buFontTx/>
              <a:buNone/>
            </a:pPr>
            <a:r>
              <a:rPr lang="zh-TW" altLang="en-US" sz="800" smtClean="0">
                <a:solidFill>
                  <a:prstClr val="black"/>
                </a:solidFill>
                <a:latin typeface="微軟正黑體" panose="020B0604030504040204" pitchFamily="34" charset="-120"/>
                <a:ea typeface="微軟正黑體" panose="020B0604030504040204" pitchFamily="34" charset="-120"/>
              </a:rPr>
              <a:t>通過</a:t>
            </a:r>
          </a:p>
        </p:txBody>
      </p:sp>
      <p:sp>
        <p:nvSpPr>
          <p:cNvPr id="3089" name="文字方塊 73"/>
          <p:cNvSpPr txBox="1">
            <a:spLocks noChangeArrowheads="1"/>
          </p:cNvSpPr>
          <p:nvPr/>
        </p:nvSpPr>
        <p:spPr bwMode="auto">
          <a:xfrm>
            <a:off x="4292600" y="2154238"/>
            <a:ext cx="11191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fontAlgn="base" hangingPunct="1">
              <a:lnSpc>
                <a:spcPct val="100000"/>
              </a:lnSpc>
              <a:spcBef>
                <a:spcPct val="0"/>
              </a:spcBef>
              <a:spcAft>
                <a:spcPct val="0"/>
              </a:spcAft>
              <a:buFont typeface="Arial" panose="020B0604020202020204" pitchFamily="34" charset="0"/>
              <a:buNone/>
            </a:pPr>
            <a:r>
              <a:rPr lang="zh-TW" altLang="en-US" sz="900" b="1" u="sng" dirty="0" smtClean="0">
                <a:solidFill>
                  <a:srgbClr val="FF0000"/>
                </a:solidFill>
                <a:latin typeface="微軟正黑體" panose="020B0604030504040204" pitchFamily="34" charset="-120"/>
                <a:ea typeface="微軟正黑體" panose="020B0604030504040204" pitchFamily="34" charset="-120"/>
              </a:rPr>
              <a:t>審核天數：許可證為</a:t>
            </a:r>
            <a:r>
              <a:rPr lang="en-US" altLang="zh-TW" sz="900" b="1" u="sng" dirty="0" smtClean="0">
                <a:solidFill>
                  <a:srgbClr val="FF0000"/>
                </a:solidFill>
                <a:latin typeface="微軟正黑體" panose="020B0604030504040204" pitchFamily="34" charset="-120"/>
                <a:ea typeface="微軟正黑體" panose="020B0604030504040204" pitchFamily="34" charset="-120"/>
              </a:rPr>
              <a:t>30</a:t>
            </a:r>
            <a:r>
              <a:rPr lang="zh-TW" altLang="en-US" sz="900" b="1" u="sng" dirty="0" smtClean="0">
                <a:solidFill>
                  <a:srgbClr val="FF0000"/>
                </a:solidFill>
                <a:latin typeface="微軟正黑體" panose="020B0604030504040204" pitchFamily="34" charset="-120"/>
                <a:ea typeface="微軟正黑體" panose="020B0604030504040204" pitchFamily="34" charset="-120"/>
              </a:rPr>
              <a:t>個工作日，其餘均為</a:t>
            </a:r>
            <a:r>
              <a:rPr lang="en-US" altLang="zh-TW" sz="900" b="1" u="sng" dirty="0" smtClean="0">
                <a:solidFill>
                  <a:srgbClr val="FF0000"/>
                </a:solidFill>
                <a:latin typeface="微軟正黑體" panose="020B0604030504040204" pitchFamily="34" charset="-120"/>
                <a:ea typeface="微軟正黑體" panose="020B0604030504040204" pitchFamily="34" charset="-120"/>
              </a:rPr>
              <a:t>20</a:t>
            </a:r>
            <a:r>
              <a:rPr lang="zh-TW" altLang="en-US" sz="900" b="1" u="sng" dirty="0" smtClean="0">
                <a:solidFill>
                  <a:srgbClr val="FF0000"/>
                </a:solidFill>
                <a:latin typeface="微軟正黑體" panose="020B0604030504040204" pitchFamily="34" charset="-120"/>
                <a:ea typeface="微軟正黑體" panose="020B0604030504040204" pitchFamily="34" charset="-120"/>
              </a:rPr>
              <a:t>個工作日</a:t>
            </a:r>
            <a:r>
              <a:rPr lang="zh-TW" altLang="en-US" sz="800" b="1" u="sng" dirty="0" smtClean="0">
                <a:solidFill>
                  <a:srgbClr val="FF0000"/>
                </a:solidFill>
                <a:latin typeface="微軟正黑體" panose="020B0604030504040204" pitchFamily="34" charset="-120"/>
                <a:ea typeface="微軟正黑體" panose="020B0604030504040204" pitchFamily="34" charset="-120"/>
              </a:rPr>
              <a:t>，必要時得延長一倍。</a:t>
            </a:r>
          </a:p>
          <a:p>
            <a:pPr algn="ctr" eaLnBrk="1" fontAlgn="base" hangingPunct="1">
              <a:lnSpc>
                <a:spcPct val="100000"/>
              </a:lnSpc>
              <a:spcBef>
                <a:spcPct val="0"/>
              </a:spcBef>
              <a:spcAft>
                <a:spcPct val="0"/>
              </a:spcAft>
              <a:buFont typeface="Arial" panose="020B0604020202020204" pitchFamily="34" charset="0"/>
              <a:buNone/>
            </a:pPr>
            <a:endParaRPr lang="zh-TW" altLang="en-US" sz="800" b="1" u="sng" dirty="0" smtClean="0">
              <a:solidFill>
                <a:srgbClr val="FF0000"/>
              </a:solidFill>
              <a:latin typeface="微軟正黑體" panose="020B0604030504040204" pitchFamily="34" charset="-120"/>
              <a:ea typeface="微軟正黑體" panose="020B0604030504040204" pitchFamily="34" charset="-120"/>
            </a:endParaRPr>
          </a:p>
          <a:p>
            <a:pPr algn="ctr" eaLnBrk="1" fontAlgn="base" hangingPunct="1">
              <a:lnSpc>
                <a:spcPct val="100000"/>
              </a:lnSpc>
              <a:spcBef>
                <a:spcPct val="0"/>
              </a:spcBef>
              <a:spcAft>
                <a:spcPct val="0"/>
              </a:spcAft>
              <a:buFontTx/>
              <a:buNone/>
            </a:pPr>
            <a:endParaRPr lang="zh-TW" altLang="en-US" sz="900" b="1" u="sng" dirty="0" smtClean="0">
              <a:solidFill>
                <a:srgbClr val="FF0000"/>
              </a:solidFill>
              <a:latin typeface="微軟正黑體" panose="020B0604030504040204" pitchFamily="34" charset="-120"/>
              <a:ea typeface="微軟正黑體" panose="020B0604030504040204" pitchFamily="34" charset="-120"/>
            </a:endParaRPr>
          </a:p>
        </p:txBody>
      </p:sp>
      <p:cxnSp>
        <p:nvCxnSpPr>
          <p:cNvPr id="79" name="肘形接點 78"/>
          <p:cNvCxnSpPr>
            <a:stCxn id="52" idx="3"/>
            <a:endCxn id="45" idx="0"/>
          </p:cNvCxnSpPr>
          <p:nvPr/>
        </p:nvCxnSpPr>
        <p:spPr>
          <a:xfrm flipV="1">
            <a:off x="5937250" y="1265238"/>
            <a:ext cx="317500" cy="1052512"/>
          </a:xfrm>
          <a:prstGeom prst="bentConnector3">
            <a:avLst>
              <a:gd name="adj1" fmla="val 281021"/>
            </a:avLst>
          </a:prstGeom>
          <a:ln>
            <a:tailEnd type="triangle"/>
          </a:ln>
        </p:spPr>
        <p:style>
          <a:lnRef idx="1">
            <a:schemeClr val="accent1"/>
          </a:lnRef>
          <a:fillRef idx="0">
            <a:schemeClr val="accent1"/>
          </a:fillRef>
          <a:effectRef idx="0">
            <a:schemeClr val="accent1"/>
          </a:effectRef>
          <a:fontRef idx="minor">
            <a:schemeClr val="tx1"/>
          </a:fontRef>
        </p:style>
      </p:cxnSp>
      <p:sp>
        <p:nvSpPr>
          <p:cNvPr id="3091" name="矩形 80"/>
          <p:cNvSpPr>
            <a:spLocks noChangeArrowheads="1"/>
          </p:cNvSpPr>
          <p:nvPr/>
        </p:nvSpPr>
        <p:spPr bwMode="auto">
          <a:xfrm>
            <a:off x="6784975" y="1778000"/>
            <a:ext cx="492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fontAlgn="base" hangingPunct="1">
              <a:lnSpc>
                <a:spcPct val="100000"/>
              </a:lnSpc>
              <a:spcBef>
                <a:spcPct val="0"/>
              </a:spcBef>
              <a:spcAft>
                <a:spcPct val="0"/>
              </a:spcAft>
              <a:buFontTx/>
              <a:buNone/>
            </a:pPr>
            <a:r>
              <a:rPr lang="zh-TW" altLang="en-US" sz="800" smtClean="0">
                <a:solidFill>
                  <a:prstClr val="black"/>
                </a:solidFill>
                <a:latin typeface="微軟正黑體" panose="020B0604030504040204" pitchFamily="34" charset="-120"/>
                <a:ea typeface="微軟正黑體" panose="020B0604030504040204" pitchFamily="34" charset="-120"/>
              </a:rPr>
              <a:t>不通過</a:t>
            </a:r>
          </a:p>
        </p:txBody>
      </p:sp>
      <p:cxnSp>
        <p:nvCxnSpPr>
          <p:cNvPr id="84" name="肘形接點 83"/>
          <p:cNvCxnSpPr>
            <a:stCxn id="40" idx="2"/>
            <a:endCxn id="53" idx="0"/>
          </p:cNvCxnSpPr>
          <p:nvPr/>
        </p:nvCxnSpPr>
        <p:spPr>
          <a:xfrm rot="5400000">
            <a:off x="5103812" y="3167063"/>
            <a:ext cx="447675" cy="6604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肘形接點 85"/>
          <p:cNvCxnSpPr>
            <a:stCxn id="40" idx="2"/>
            <a:endCxn id="54" idx="0"/>
          </p:cNvCxnSpPr>
          <p:nvPr/>
        </p:nvCxnSpPr>
        <p:spPr>
          <a:xfrm rot="16200000" flipH="1">
            <a:off x="5836444" y="3094831"/>
            <a:ext cx="446088" cy="8032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肘形接點 88"/>
          <p:cNvCxnSpPr>
            <a:stCxn id="41" idx="2"/>
          </p:cNvCxnSpPr>
          <p:nvPr/>
        </p:nvCxnSpPr>
        <p:spPr>
          <a:xfrm rot="16200000" flipH="1">
            <a:off x="5054600" y="5057775"/>
            <a:ext cx="755650" cy="8699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a:stCxn id="53" idx="2"/>
            <a:endCxn id="41" idx="0"/>
          </p:cNvCxnSpPr>
          <p:nvPr/>
        </p:nvCxnSpPr>
        <p:spPr>
          <a:xfrm flipH="1">
            <a:off x="4997450" y="4149725"/>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肘形接點 92"/>
          <p:cNvCxnSpPr>
            <a:stCxn id="54" idx="2"/>
          </p:cNvCxnSpPr>
          <p:nvPr/>
        </p:nvCxnSpPr>
        <p:spPr>
          <a:xfrm rot="5400000">
            <a:off x="5303044" y="4712494"/>
            <a:ext cx="1722437" cy="593725"/>
          </a:xfrm>
          <a:prstGeom prst="bentConnector3">
            <a:avLst>
              <a:gd name="adj1" fmla="val 78046"/>
            </a:avLst>
          </a:prstGeom>
          <a:ln>
            <a:tailEnd type="arrow"/>
          </a:ln>
        </p:spPr>
        <p:style>
          <a:lnRef idx="1">
            <a:schemeClr val="accent1"/>
          </a:lnRef>
          <a:fillRef idx="0">
            <a:schemeClr val="accent1"/>
          </a:fillRef>
          <a:effectRef idx="0">
            <a:schemeClr val="accent1"/>
          </a:effectRef>
          <a:fontRef idx="minor">
            <a:schemeClr val="tx1"/>
          </a:fontRef>
        </p:style>
      </p:cxnSp>
      <p:sp>
        <p:nvSpPr>
          <p:cNvPr id="3097" name="文字方塊 118"/>
          <p:cNvSpPr txBox="1">
            <a:spLocks noChangeArrowheads="1"/>
          </p:cNvSpPr>
          <p:nvPr/>
        </p:nvSpPr>
        <p:spPr bwMode="auto">
          <a:xfrm>
            <a:off x="5472113" y="6418263"/>
            <a:ext cx="90170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fontAlgn="base" hangingPunct="1">
              <a:lnSpc>
                <a:spcPct val="100000"/>
              </a:lnSpc>
              <a:spcBef>
                <a:spcPct val="0"/>
              </a:spcBef>
              <a:spcAft>
                <a:spcPct val="0"/>
              </a:spcAft>
              <a:buFontTx/>
              <a:buNone/>
            </a:pPr>
            <a:r>
              <a:rPr lang="zh-TW" altLang="en-US" sz="1400" b="1" smtClean="0">
                <a:solidFill>
                  <a:srgbClr val="FF0000"/>
                </a:solidFill>
                <a:latin typeface="微軟正黑體" panose="020B0604030504040204" pitchFamily="34" charset="-120"/>
                <a:ea typeface="微軟正黑體" panose="020B0604030504040204" pitchFamily="34" charset="-120"/>
              </a:rPr>
              <a:t>報關通過</a:t>
            </a:r>
          </a:p>
        </p:txBody>
      </p:sp>
      <p:sp>
        <p:nvSpPr>
          <p:cNvPr id="120" name="矩形 119"/>
          <p:cNvSpPr/>
          <p:nvPr/>
        </p:nvSpPr>
        <p:spPr>
          <a:xfrm>
            <a:off x="4762500" y="866775"/>
            <a:ext cx="1801813" cy="731838"/>
          </a:xfrm>
          <a:prstGeom prst="rect">
            <a:avLst/>
          </a:prstGeom>
          <a:noFill/>
          <a:ln w="31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22" name="矩形 121"/>
          <p:cNvSpPr/>
          <p:nvPr/>
        </p:nvSpPr>
        <p:spPr>
          <a:xfrm>
            <a:off x="565150" y="4994275"/>
            <a:ext cx="3163888" cy="860425"/>
          </a:xfrm>
          <a:prstGeom prst="rect">
            <a:avLst/>
          </a:prstGeom>
          <a:noFill/>
          <a:ln>
            <a:solidFill>
              <a:schemeClr val="tx1">
                <a:lumMod val="50000"/>
                <a:lumOff val="50000"/>
              </a:schemeClr>
            </a:solidFill>
          </a:ln>
        </p:spPr>
        <p:txBody>
          <a:bodyPr>
            <a:spAutoFit/>
          </a:bodyPr>
          <a:lstStyle/>
          <a:p>
            <a:pPr>
              <a:defRPr/>
            </a:pPr>
            <a:r>
              <a:rPr lang="zh-TW" altLang="zh-TW" sz="1000" dirty="0">
                <a:solidFill>
                  <a:prstClr val="black"/>
                </a:solidFill>
                <a:latin typeface="Times New Roman" pitchFamily="18" charset="0"/>
                <a:ea typeface="微軟正黑體" panose="020B0604030504040204" pitchFamily="34" charset="-120"/>
                <a:cs typeface="Times New Roman" pitchFamily="18" charset="0"/>
              </a:rPr>
              <a:t>目前本署列管之毒性化學物質，已公告於「列管毒性化學物質及其運作管理事項」附表一之</a:t>
            </a:r>
            <a:r>
              <a:rPr lang="en-US" altLang="zh-TW" sz="1000" dirty="0">
                <a:solidFill>
                  <a:prstClr val="black"/>
                </a:solidFill>
                <a:latin typeface="Times New Roman" pitchFamily="18" charset="0"/>
                <a:ea typeface="微軟正黑體" panose="020B0604030504040204" pitchFamily="34" charset="-120"/>
                <a:cs typeface="Times New Roman" pitchFamily="18" charset="0"/>
              </a:rPr>
              <a:t>310</a:t>
            </a:r>
            <a:r>
              <a:rPr lang="zh-TW" altLang="zh-TW" sz="1000" dirty="0">
                <a:solidFill>
                  <a:prstClr val="black"/>
                </a:solidFill>
                <a:latin typeface="Times New Roman" pitchFamily="18" charset="0"/>
                <a:ea typeface="微軟正黑體" panose="020B0604030504040204" pitchFamily="34" charset="-120"/>
                <a:cs typeface="Times New Roman" pitchFamily="18" charset="0"/>
              </a:rPr>
              <a:t>種毒性化學物質</a:t>
            </a:r>
            <a:r>
              <a:rPr lang="en-US" altLang="zh-TW" sz="1000" dirty="0">
                <a:solidFill>
                  <a:prstClr val="black"/>
                </a:solidFill>
                <a:latin typeface="Times New Roman" pitchFamily="18" charset="0"/>
                <a:ea typeface="微軟正黑體" panose="020B0604030504040204" pitchFamily="34" charset="-120"/>
                <a:cs typeface="Times New Roman" pitchFamily="18" charset="0"/>
              </a:rPr>
              <a:t>(</a:t>
            </a:r>
            <a:r>
              <a:rPr lang="zh-TW" altLang="zh-TW" sz="1000" dirty="0">
                <a:solidFill>
                  <a:prstClr val="black"/>
                </a:solidFill>
                <a:latin typeface="Times New Roman" pitchFamily="18" charset="0"/>
                <a:ea typeface="微軟正黑體" panose="020B0604030504040204" pitchFamily="34" charset="-120"/>
                <a:cs typeface="Times New Roman" pitchFamily="18" charset="0"/>
              </a:rPr>
              <a:t>網址</a:t>
            </a:r>
            <a:r>
              <a:rPr lang="zh-TW" altLang="en-US" sz="1000" dirty="0">
                <a:solidFill>
                  <a:prstClr val="black"/>
                </a:solidFill>
                <a:latin typeface="Times New Roman" pitchFamily="18" charset="0"/>
                <a:ea typeface="微軟正黑體" panose="020B0604030504040204" pitchFamily="34" charset="-120"/>
                <a:cs typeface="Times New Roman" pitchFamily="18" charset="0"/>
              </a:rPr>
              <a:t>：</a:t>
            </a:r>
            <a:r>
              <a:rPr lang="en-US" altLang="zh-TW" sz="1000" u="sng" kern="100" dirty="0">
                <a:solidFill>
                  <a:srgbClr val="0563C1"/>
                </a:solidFill>
                <a:latin typeface="微軟正黑體" panose="020B0604030504040204" pitchFamily="34" charset="-120"/>
                <a:ea typeface="微軟正黑體" panose="020B0604030504040204" pitchFamily="34" charset="-120"/>
                <a:cs typeface="Times New Roman" panose="02020603050405020304" pitchFamily="18" charset="0"/>
                <a:hlinkClick r:id="rId4"/>
              </a:rPr>
              <a:t>http://a0-oaout.epa.gov.tw/law/LawContent.aspx?id=GL006016)</a:t>
            </a:r>
            <a:r>
              <a:rPr lang="zh-TW" altLang="zh-TW" sz="1000" dirty="0">
                <a:solidFill>
                  <a:prstClr val="black"/>
                </a:solidFill>
                <a:latin typeface="Times New Roman" pitchFamily="18" charset="0"/>
                <a:ea typeface="微軟正黑體" panose="020B0604030504040204" pitchFamily="34" charset="-120"/>
                <a:cs typeface="Times New Roman" pitchFamily="18" charset="0"/>
                <a:hlinkClick r:id="rId4"/>
              </a:rPr>
              <a:t>。</a:t>
            </a:r>
          </a:p>
        </p:txBody>
      </p:sp>
      <p:sp>
        <p:nvSpPr>
          <p:cNvPr id="125" name="矩形 124"/>
          <p:cNvSpPr/>
          <p:nvPr/>
        </p:nvSpPr>
        <p:spPr>
          <a:xfrm>
            <a:off x="460057" y="485201"/>
            <a:ext cx="3395951" cy="1379537"/>
          </a:xfrm>
          <a:prstGeom prst="rect">
            <a:avLst/>
          </a:prstGeom>
          <a:noFill/>
          <a:ln>
            <a:solidFill>
              <a:schemeClr val="tx1">
                <a:lumMod val="50000"/>
                <a:lumOff val="50000"/>
              </a:schemeClr>
            </a:solidFill>
          </a:ln>
        </p:spPr>
        <p:txBody>
          <a:bodyPr anchor="ctr"/>
          <a:lstStyle/>
          <a:p>
            <a:pPr marL="171450" indent="-171450" algn="just">
              <a:defRPr/>
            </a:pPr>
            <a:r>
              <a:rPr lang="zh-TW" altLang="en-US" sz="1000" b="1" u="sng" dirty="0">
                <a:solidFill>
                  <a:srgbClr val="ED7D31">
                    <a:lumMod val="50000"/>
                  </a:srgbClr>
                </a:solidFill>
                <a:latin typeface="微軟正黑體" panose="020B0604030504040204" pitchFamily="34" charset="-120"/>
                <a:ea typeface="微軟正黑體" panose="020B0604030504040204" pitchFamily="34" charset="-120"/>
              </a:rPr>
              <a:t>毒性化學物質運作前，應依「毒性化學物質管理法」以下規定辦理。</a:t>
            </a:r>
            <a:endParaRPr lang="en-US" altLang="zh-TW" sz="1000" b="1" u="sng" dirty="0">
              <a:solidFill>
                <a:srgbClr val="ED7D31">
                  <a:lumMod val="50000"/>
                </a:srgbClr>
              </a:solidFill>
              <a:latin typeface="微軟正黑體" panose="020B0604030504040204" pitchFamily="34" charset="-120"/>
              <a:ea typeface="微軟正黑體" panose="020B0604030504040204" pitchFamily="34" charset="-120"/>
            </a:endParaRPr>
          </a:p>
          <a:p>
            <a:pPr marL="171450" indent="-171450" algn="just">
              <a:defRPr/>
            </a:pPr>
            <a:r>
              <a:rPr lang="zh-TW" altLang="en-US" sz="1000" b="1" u="sng" dirty="0">
                <a:solidFill>
                  <a:prstClr val="black"/>
                </a:solidFill>
                <a:latin typeface="微軟正黑體" panose="020B0604030504040204" pitchFamily="34" charset="-120"/>
                <a:ea typeface="微軟正黑體" panose="020B0604030504040204" pitchFamily="34" charset="-120"/>
              </a:rPr>
              <a:t>第</a:t>
            </a:r>
            <a:r>
              <a:rPr lang="en-US" altLang="zh-TW" sz="1000" b="1" u="sng" dirty="0">
                <a:solidFill>
                  <a:prstClr val="black"/>
                </a:solidFill>
                <a:latin typeface="微軟正黑體" panose="020B0604030504040204" pitchFamily="34" charset="-120"/>
                <a:ea typeface="微軟正黑體" panose="020B0604030504040204" pitchFamily="34" charset="-120"/>
              </a:rPr>
              <a:t>7</a:t>
            </a:r>
            <a:r>
              <a:rPr lang="zh-TW" altLang="en-US" sz="1000" b="1" u="sng" dirty="0">
                <a:solidFill>
                  <a:prstClr val="black"/>
                </a:solidFill>
                <a:latin typeface="微軟正黑體" panose="020B0604030504040204" pitchFamily="34" charset="-120"/>
                <a:ea typeface="微軟正黑體" panose="020B0604030504040204" pitchFamily="34" charset="-120"/>
              </a:rPr>
              <a:t>條第</a:t>
            </a:r>
            <a:r>
              <a:rPr lang="en-US" altLang="zh-TW" sz="1000" b="1" u="sng" dirty="0">
                <a:solidFill>
                  <a:prstClr val="black"/>
                </a:solidFill>
                <a:latin typeface="微軟正黑體" panose="020B0604030504040204" pitchFamily="34" charset="-120"/>
                <a:ea typeface="微軟正黑體" panose="020B0604030504040204" pitchFamily="34" charset="-120"/>
              </a:rPr>
              <a:t>4</a:t>
            </a:r>
            <a:r>
              <a:rPr lang="zh-TW" altLang="en-US" sz="1000" b="1" u="sng" dirty="0">
                <a:solidFill>
                  <a:prstClr val="black"/>
                </a:solidFill>
                <a:latin typeface="微軟正黑體" panose="020B0604030504040204" pitchFamily="34" charset="-120"/>
                <a:ea typeface="微軟正黑體" panose="020B0604030504040204" pitchFamily="34" charset="-120"/>
              </a:rPr>
              <a:t>項</a:t>
            </a:r>
            <a:endParaRPr lang="en-US" altLang="zh-TW" sz="1000" b="1" u="sng" dirty="0">
              <a:solidFill>
                <a:prstClr val="black"/>
              </a:solidFill>
              <a:latin typeface="微軟正黑體" panose="020B0604030504040204" pitchFamily="34" charset="-120"/>
              <a:ea typeface="微軟正黑體" panose="020B0604030504040204" pitchFamily="34" charset="-120"/>
            </a:endParaRPr>
          </a:p>
          <a:p>
            <a:pPr algn="just">
              <a:defRPr/>
            </a:pPr>
            <a:r>
              <a:rPr lang="zh-TW" altLang="en-US" sz="1000" dirty="0">
                <a:solidFill>
                  <a:prstClr val="black"/>
                </a:solidFill>
                <a:latin typeface="微軟正黑體" panose="020B0604030504040204" pitchFamily="34" charset="-120"/>
                <a:ea typeface="微軟正黑體" panose="020B0604030504040204" pitchFamily="34" charset="-120"/>
              </a:rPr>
              <a:t>第四類毒性化學物質之運作，應於運作前向直轄市、縣</a:t>
            </a:r>
            <a:r>
              <a:rPr lang="en-US" altLang="zh-TW" sz="1000" dirty="0">
                <a:solidFill>
                  <a:prstClr val="black"/>
                </a:solidFill>
                <a:latin typeface="微軟正黑體" panose="020B0604030504040204" pitchFamily="34" charset="-120"/>
                <a:ea typeface="微軟正黑體" panose="020B0604030504040204" pitchFamily="34" charset="-120"/>
              </a:rPr>
              <a:t>(</a:t>
            </a:r>
            <a:r>
              <a:rPr lang="zh-TW" altLang="en-US" sz="1000" dirty="0">
                <a:solidFill>
                  <a:prstClr val="black"/>
                </a:solidFill>
                <a:latin typeface="微軟正黑體" panose="020B0604030504040204" pitchFamily="34" charset="-120"/>
                <a:ea typeface="微軟正黑體" panose="020B0604030504040204" pitchFamily="34" charset="-120"/>
              </a:rPr>
              <a:t>市</a:t>
            </a:r>
            <a:r>
              <a:rPr lang="en-US" altLang="zh-TW" sz="1000" dirty="0">
                <a:solidFill>
                  <a:prstClr val="black"/>
                </a:solidFill>
                <a:latin typeface="微軟正黑體" panose="020B0604030504040204" pitchFamily="34" charset="-120"/>
                <a:ea typeface="微軟正黑體" panose="020B0604030504040204" pitchFamily="34" charset="-120"/>
              </a:rPr>
              <a:t>)</a:t>
            </a:r>
            <a:r>
              <a:rPr lang="zh-TW" altLang="en-US" sz="1000" dirty="0">
                <a:solidFill>
                  <a:prstClr val="black"/>
                </a:solidFill>
                <a:latin typeface="微軟正黑體" panose="020B0604030504040204" pitchFamily="34" charset="-120"/>
                <a:ea typeface="微軟正黑體" panose="020B0604030504040204" pitchFamily="34" charset="-120"/>
              </a:rPr>
              <a:t>主管機關申報該毒性化學物質之毒理相關資料，並經該主管機關核可，並依核可內容運作。</a:t>
            </a:r>
            <a:endParaRPr lang="en-US" altLang="zh-TW" sz="1000" dirty="0">
              <a:solidFill>
                <a:prstClr val="black"/>
              </a:solidFill>
              <a:latin typeface="微軟正黑體" panose="020B0604030504040204" pitchFamily="34" charset="-120"/>
              <a:ea typeface="微軟正黑體" panose="020B0604030504040204" pitchFamily="34" charset="-120"/>
            </a:endParaRPr>
          </a:p>
          <a:p>
            <a:pPr marL="171450" indent="-171450" algn="just">
              <a:defRPr/>
            </a:pPr>
            <a:r>
              <a:rPr lang="zh-TW" altLang="en-US" sz="1000" b="1" u="sng" dirty="0">
                <a:solidFill>
                  <a:prstClr val="black"/>
                </a:solidFill>
                <a:latin typeface="微軟正黑體" panose="020B0604030504040204" pitchFamily="34" charset="-120"/>
                <a:ea typeface="微軟正黑體" panose="020B0604030504040204" pitchFamily="34" charset="-120"/>
              </a:rPr>
              <a:t>第</a:t>
            </a:r>
            <a:r>
              <a:rPr lang="en-US" altLang="zh-TW" sz="1000" b="1" u="sng" dirty="0">
                <a:solidFill>
                  <a:prstClr val="black"/>
                </a:solidFill>
                <a:latin typeface="微軟正黑體" panose="020B0604030504040204" pitchFamily="34" charset="-120"/>
                <a:ea typeface="微軟正黑體" panose="020B0604030504040204" pitchFamily="34" charset="-120"/>
              </a:rPr>
              <a:t>13</a:t>
            </a:r>
            <a:r>
              <a:rPr lang="zh-TW" altLang="en-US" sz="1000" b="1" u="sng" dirty="0">
                <a:solidFill>
                  <a:prstClr val="black"/>
                </a:solidFill>
                <a:latin typeface="微軟正黑體" panose="020B0604030504040204" pitchFamily="34" charset="-120"/>
                <a:ea typeface="微軟正黑體" panose="020B0604030504040204" pitchFamily="34" charset="-120"/>
              </a:rPr>
              <a:t>條第</a:t>
            </a:r>
            <a:r>
              <a:rPr lang="en-US" altLang="zh-TW" sz="1000" b="1" u="sng" dirty="0">
                <a:solidFill>
                  <a:prstClr val="black"/>
                </a:solidFill>
                <a:latin typeface="微軟正黑體" panose="020B0604030504040204" pitchFamily="34" charset="-120"/>
                <a:ea typeface="微軟正黑體" panose="020B0604030504040204" pitchFamily="34" charset="-120"/>
              </a:rPr>
              <a:t>1</a:t>
            </a:r>
            <a:r>
              <a:rPr lang="zh-TW" altLang="en-US" sz="1000" b="1" u="sng" dirty="0">
                <a:solidFill>
                  <a:prstClr val="black"/>
                </a:solidFill>
                <a:latin typeface="微軟正黑體" panose="020B0604030504040204" pitchFamily="34" charset="-120"/>
                <a:ea typeface="微軟正黑體" panose="020B0604030504040204" pitchFamily="34" charset="-120"/>
              </a:rPr>
              <a:t>項</a:t>
            </a:r>
            <a:endParaRPr lang="en-US" altLang="zh-TW" sz="1000" b="1" u="sng" dirty="0">
              <a:solidFill>
                <a:prstClr val="black"/>
              </a:solidFill>
              <a:latin typeface="微軟正黑體" panose="020B0604030504040204" pitchFamily="34" charset="-120"/>
              <a:ea typeface="微軟正黑體" panose="020B0604030504040204" pitchFamily="34" charset="-120"/>
            </a:endParaRPr>
          </a:p>
          <a:p>
            <a:pPr algn="just">
              <a:defRPr/>
            </a:pPr>
            <a:r>
              <a:rPr lang="zh-TW" altLang="en-US" sz="1000" dirty="0">
                <a:solidFill>
                  <a:prstClr val="black"/>
                </a:solidFill>
                <a:latin typeface="微軟正黑體" panose="020B0604030504040204" pitchFamily="34" charset="-120"/>
                <a:ea typeface="微軟正黑體" panose="020B0604030504040204" pitchFamily="34" charset="-120"/>
              </a:rPr>
              <a:t>製造、輸入、販賣第一類至第三類毒性化學物質者，應向主管機關申請核發許可證，並依許可證內容運作。</a:t>
            </a:r>
            <a:endParaRPr lang="en-US" altLang="zh-TW" sz="1000" dirty="0">
              <a:solidFill>
                <a:prstClr val="black"/>
              </a:solidFill>
              <a:latin typeface="微軟正黑體" panose="020B0604030504040204" pitchFamily="34" charset="-120"/>
              <a:ea typeface="微軟正黑體" panose="020B0604030504040204" pitchFamily="34" charset="-120"/>
            </a:endParaRPr>
          </a:p>
        </p:txBody>
      </p:sp>
      <p:cxnSp>
        <p:nvCxnSpPr>
          <p:cNvPr id="49" name="肘形接點 48"/>
          <p:cNvCxnSpPr>
            <a:stCxn id="120" idx="1"/>
            <a:endCxn id="50" idx="3"/>
          </p:cNvCxnSpPr>
          <p:nvPr/>
        </p:nvCxnSpPr>
        <p:spPr>
          <a:xfrm rot="10800000" flipV="1">
            <a:off x="3732213" y="1231900"/>
            <a:ext cx="1030287" cy="2173288"/>
          </a:xfrm>
          <a:prstGeom prst="bentConnector3">
            <a:avLst>
              <a:gd name="adj1" fmla="val 50000"/>
            </a:avLst>
          </a:prstGeom>
          <a:ln>
            <a:solidFill>
              <a:schemeClr val="accent6">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460057" y="6000750"/>
            <a:ext cx="4148455" cy="646331"/>
          </a:xfrm>
          <a:prstGeom prst="rect">
            <a:avLst/>
          </a:prstGeom>
          <a:noFill/>
        </p:spPr>
        <p:txBody>
          <a:bodyPr wrap="square" rtlCol="0">
            <a:spAutoFit/>
          </a:bodyPr>
          <a:lstStyle/>
          <a:p>
            <a:pPr fontAlgn="base">
              <a:spcBef>
                <a:spcPct val="0"/>
              </a:spcBef>
              <a:spcAft>
                <a:spcPct val="0"/>
              </a:spcAft>
            </a:pPr>
            <a:r>
              <a:rPr kumimoji="1" lang="zh-TW" altLang="zh-TW" sz="1200" dirty="0" smtClean="0">
                <a:solidFill>
                  <a:srgbClr val="FF0000"/>
                </a:solidFill>
                <a:latin typeface="Arial" panose="020B0604020202020204" pitchFamily="34" charset="0"/>
              </a:rPr>
              <a:t>聯繫窗口：</a:t>
            </a:r>
            <a:endParaRPr kumimoji="1" lang="en-US" altLang="zh-TW" sz="1200" dirty="0" smtClean="0">
              <a:solidFill>
                <a:srgbClr val="FF0000"/>
              </a:solidFill>
              <a:latin typeface="Arial" panose="020B0604020202020204" pitchFamily="34" charset="0"/>
            </a:endParaRPr>
          </a:p>
          <a:p>
            <a:pPr fontAlgn="base">
              <a:spcBef>
                <a:spcPct val="0"/>
              </a:spcBef>
              <a:spcAft>
                <a:spcPct val="0"/>
              </a:spcAft>
            </a:pPr>
            <a:r>
              <a:rPr kumimoji="1" lang="zh-TW" altLang="zh-TW" sz="1200" dirty="0" smtClean="0">
                <a:solidFill>
                  <a:srgbClr val="FF0000"/>
                </a:solidFill>
                <a:latin typeface="Arial" panose="020B0604020202020204" pitchFamily="34" charset="0"/>
              </a:rPr>
              <a:t>評估管理組第一科</a:t>
            </a:r>
            <a:r>
              <a:rPr kumimoji="1" lang="en-US" altLang="zh-TW" sz="1200" dirty="0" smtClean="0">
                <a:solidFill>
                  <a:srgbClr val="FF0000"/>
                </a:solidFill>
                <a:latin typeface="Arial" panose="020B0604020202020204" pitchFamily="34" charset="0"/>
              </a:rPr>
              <a:t>  </a:t>
            </a:r>
            <a:r>
              <a:rPr kumimoji="1" lang="zh-TW" altLang="zh-TW" sz="1200" dirty="0" smtClean="0">
                <a:solidFill>
                  <a:srgbClr val="FF0000"/>
                </a:solidFill>
                <a:latin typeface="Arial" panose="020B0604020202020204" pitchFamily="34" charset="0"/>
              </a:rPr>
              <a:t>技士</a:t>
            </a:r>
            <a:r>
              <a:rPr kumimoji="1" lang="en-US" altLang="zh-TW" sz="1200" dirty="0" smtClean="0">
                <a:solidFill>
                  <a:srgbClr val="FF0000"/>
                </a:solidFill>
                <a:latin typeface="Arial" panose="020B0604020202020204" pitchFamily="34" charset="0"/>
              </a:rPr>
              <a:t>  </a:t>
            </a:r>
            <a:r>
              <a:rPr kumimoji="1" lang="zh-TW" altLang="zh-TW" sz="1200" dirty="0" smtClean="0">
                <a:solidFill>
                  <a:srgbClr val="FF0000"/>
                </a:solidFill>
                <a:latin typeface="Arial" panose="020B0604020202020204" pitchFamily="34" charset="0"/>
              </a:rPr>
              <a:t>許子承</a:t>
            </a:r>
          </a:p>
          <a:p>
            <a:pPr fontAlgn="base">
              <a:spcBef>
                <a:spcPct val="0"/>
              </a:spcBef>
              <a:spcAft>
                <a:spcPct val="0"/>
              </a:spcAft>
            </a:pPr>
            <a:r>
              <a:rPr kumimoji="1" lang="zh-TW" altLang="zh-TW" sz="1200" dirty="0" smtClean="0">
                <a:solidFill>
                  <a:srgbClr val="FF0000"/>
                </a:solidFill>
                <a:latin typeface="Arial" panose="020B0604020202020204" pitchFamily="34" charset="0"/>
              </a:rPr>
              <a:t>連絡電話：</a:t>
            </a:r>
            <a:r>
              <a:rPr kumimoji="1" lang="en-US" altLang="zh-TW" sz="1200" dirty="0" smtClean="0">
                <a:solidFill>
                  <a:srgbClr val="FF0000"/>
                </a:solidFill>
                <a:latin typeface="Arial" panose="020B0604020202020204" pitchFamily="34" charset="0"/>
              </a:rPr>
              <a:t>02-23257399  </a:t>
            </a:r>
            <a:r>
              <a:rPr kumimoji="1" lang="zh-TW" altLang="zh-TW" sz="1200" dirty="0" smtClean="0">
                <a:solidFill>
                  <a:srgbClr val="FF0000"/>
                </a:solidFill>
                <a:latin typeface="Arial" panose="020B0604020202020204" pitchFamily="34" charset="0"/>
              </a:rPr>
              <a:t>分機</a:t>
            </a:r>
            <a:r>
              <a:rPr kumimoji="1" lang="en-US" altLang="zh-TW" sz="1200" dirty="0" smtClean="0">
                <a:solidFill>
                  <a:srgbClr val="FF0000"/>
                </a:solidFill>
                <a:latin typeface="Arial" panose="020B0604020202020204" pitchFamily="34" charset="0"/>
              </a:rPr>
              <a:t>55312</a:t>
            </a:r>
            <a:endParaRPr kumimoji="1" lang="zh-TW" altLang="en-US" dirty="0" smtClean="0">
              <a:solidFill>
                <a:srgbClr val="FF0000"/>
              </a:solidFill>
              <a:latin typeface="Arial" panose="020B0604020202020204" pitchFamily="34" charset="0"/>
            </a:endParaRPr>
          </a:p>
        </p:txBody>
      </p:sp>
      <p:sp>
        <p:nvSpPr>
          <p:cNvPr id="33" name="文字方塊 32"/>
          <p:cNvSpPr txBox="1"/>
          <p:nvPr/>
        </p:nvSpPr>
        <p:spPr>
          <a:xfrm>
            <a:off x="0" y="3731"/>
            <a:ext cx="4762500"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4-1 </a:t>
            </a:r>
            <a:r>
              <a:rPr lang="zh-TW" altLang="en-US" b="1" dirty="0" smtClean="0">
                <a:latin typeface="微軟正黑體" panose="020B0604030504040204" pitchFamily="34" charset="-120"/>
                <a:ea typeface="微軟正黑體" panose="020B0604030504040204" pitchFamily="34" charset="-120"/>
              </a:rPr>
              <a:t>其他化學品</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毒物化學品輸入流程圖 </a:t>
            </a:r>
            <a:endParaRPr lang="zh-TW" altLang="en-US" b="1" dirty="0">
              <a:latin typeface="微軟正黑體" panose="020B0604030504040204" pitchFamily="34" charset="-120"/>
              <a:ea typeface="微軟正黑體" panose="020B0604030504040204" pitchFamily="34" charset="-120"/>
            </a:endParaRPr>
          </a:p>
        </p:txBody>
      </p:sp>
      <p:cxnSp>
        <p:nvCxnSpPr>
          <p:cNvPr id="35" name="直線單箭頭接點 34"/>
          <p:cNvCxnSpPr>
            <a:stCxn id="45" idx="1"/>
          </p:cNvCxnSpPr>
          <p:nvPr/>
        </p:nvCxnSpPr>
        <p:spPr>
          <a:xfrm>
            <a:off x="5624513" y="1481138"/>
            <a:ext cx="43656" cy="21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45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 name="圖片 1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6895" y="135548"/>
            <a:ext cx="2530424" cy="5553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 name="文字方塊 42"/>
          <p:cNvSpPr txBox="1"/>
          <p:nvPr/>
        </p:nvSpPr>
        <p:spPr>
          <a:xfrm>
            <a:off x="384412" y="310046"/>
            <a:ext cx="5320352"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4-2</a:t>
            </a:r>
            <a:r>
              <a:rPr lang="zh-TW" altLang="en-US" b="1" dirty="0" smtClean="0">
                <a:latin typeface="微軟正黑體" panose="020B0604030504040204" pitchFamily="34" charset="-120"/>
                <a:ea typeface="微軟正黑體" panose="020B0604030504040204" pitchFamily="34" charset="-120"/>
              </a:rPr>
              <a:t> 其他</a:t>
            </a:r>
            <a:r>
              <a:rPr lang="zh-TW" altLang="en-US" b="1" dirty="0">
                <a:latin typeface="微軟正黑體" panose="020B0604030504040204" pitchFamily="34" charset="-120"/>
                <a:ea typeface="微軟正黑體" panose="020B0604030504040204" pitchFamily="34" charset="-120"/>
              </a:rPr>
              <a:t>化學品</a:t>
            </a:r>
            <a:r>
              <a:rPr lang="en-US" altLang="zh-TW" b="1" dirty="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生技</a:t>
            </a:r>
            <a:r>
              <a:rPr lang="zh-TW" altLang="zh-TW" b="1" dirty="0">
                <a:latin typeface="微軟正黑體" panose="020B0604030504040204" pitchFamily="34" charset="-120"/>
                <a:ea typeface="微軟正黑體" panose="020B0604030504040204" pitchFamily="34" charset="-120"/>
              </a:rPr>
              <a:t>產業微生物製劑申請流程</a:t>
            </a:r>
            <a:endParaRPr lang="zh-TW" altLang="en-US" b="1" dirty="0">
              <a:latin typeface="微軟正黑體" panose="020B0604030504040204" pitchFamily="34" charset="-120"/>
              <a:ea typeface="微軟正黑體" panose="020B0604030504040204" pitchFamily="34"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7" y="799378"/>
            <a:ext cx="4496657" cy="594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15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0171" y="610236"/>
            <a:ext cx="1907065" cy="529414"/>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400"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科學研發</a:t>
            </a:r>
            <a:r>
              <a:rPr lang="zh-TW" altLang="en-US" sz="1400"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用途物質</a:t>
            </a:r>
            <a:endParaRPr lang="en-US" altLang="zh-TW" sz="1400"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製造或輸入前申請）</a:t>
            </a:r>
            <a:endPar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5" name="文字方塊 54"/>
          <p:cNvSpPr txBox="1"/>
          <p:nvPr/>
        </p:nvSpPr>
        <p:spPr>
          <a:xfrm>
            <a:off x="944786" y="1626177"/>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學術機構</a:t>
            </a:r>
          </a:p>
        </p:txBody>
      </p:sp>
      <p:cxnSp>
        <p:nvCxnSpPr>
          <p:cNvPr id="58" name="肘形接點 57"/>
          <p:cNvCxnSpPr>
            <a:stCxn id="4" idx="2"/>
            <a:endCxn id="55" idx="0"/>
          </p:cNvCxnSpPr>
          <p:nvPr/>
        </p:nvCxnSpPr>
        <p:spPr>
          <a:xfrm rot="5400000">
            <a:off x="2305982" y="318454"/>
            <a:ext cx="486527" cy="212891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55" idx="2"/>
            <a:endCxn id="106" idx="0"/>
          </p:cNvCxnSpPr>
          <p:nvPr/>
        </p:nvCxnSpPr>
        <p:spPr>
          <a:xfrm>
            <a:off x="1484786" y="1914177"/>
            <a:ext cx="0" cy="29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剪去單一角落矩形 97"/>
          <p:cNvSpPr/>
          <p:nvPr/>
        </p:nvSpPr>
        <p:spPr>
          <a:xfrm>
            <a:off x="2948114" y="3889096"/>
            <a:ext cx="1671511" cy="620851"/>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180975" indent="-180975"/>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化學物質科學研發認定申請資料切結</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書</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4" name="文字方塊 163"/>
          <p:cNvSpPr txBox="1"/>
          <p:nvPr/>
        </p:nvSpPr>
        <p:spPr>
          <a:xfrm>
            <a:off x="5315949" y="1591342"/>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產業</a:t>
            </a:r>
          </a:p>
        </p:txBody>
      </p:sp>
      <p:cxnSp>
        <p:nvCxnSpPr>
          <p:cNvPr id="170" name="肘形接點 169"/>
          <p:cNvCxnSpPr>
            <a:stCxn id="4" idx="2"/>
            <a:endCxn id="164" idx="0"/>
          </p:cNvCxnSpPr>
          <p:nvPr/>
        </p:nvCxnSpPr>
        <p:spPr>
          <a:xfrm rot="16200000" flipH="1">
            <a:off x="4508980" y="244373"/>
            <a:ext cx="451692" cy="2242245"/>
          </a:xfrm>
          <a:prstGeom prst="bentConnector3">
            <a:avLst>
              <a:gd name="adj1" fmla="val 542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直線單箭頭接點 175"/>
          <p:cNvCxnSpPr>
            <a:stCxn id="164" idx="2"/>
            <a:endCxn id="122" idx="0"/>
          </p:cNvCxnSpPr>
          <p:nvPr/>
        </p:nvCxnSpPr>
        <p:spPr>
          <a:xfrm flipH="1">
            <a:off x="5852219" y="1879342"/>
            <a:ext cx="3730" cy="17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836786" y="2208316"/>
            <a:ext cx="1296000"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無需申請認定</a:t>
            </a:r>
          </a:p>
        </p:txBody>
      </p:sp>
      <p:sp>
        <p:nvSpPr>
          <p:cNvPr id="110" name="文字方塊 109"/>
          <p:cNvSpPr txBox="1"/>
          <p:nvPr/>
        </p:nvSpPr>
        <p:spPr>
          <a:xfrm>
            <a:off x="764786" y="2970520"/>
            <a:ext cx="1440000" cy="661680"/>
          </a:xfrm>
          <a:prstGeom prst="flowChartDecision">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defRPr sz="1100" kern="100">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dirty="0">
                <a:solidFill>
                  <a:prstClr val="black"/>
                </a:solidFill>
              </a:rPr>
              <a:t>製造或輸入</a:t>
            </a:r>
            <a:r>
              <a:rPr lang="zh-TW" altLang="en-US" dirty="0" smtClean="0">
                <a:solidFill>
                  <a:prstClr val="black"/>
                </a:solidFill>
              </a:rPr>
              <a:t>量是否</a:t>
            </a:r>
            <a:r>
              <a:rPr lang="zh-TW" altLang="en-US" dirty="0">
                <a:solidFill>
                  <a:prstClr val="black"/>
                </a:solidFill>
              </a:rPr>
              <a:t>大於</a:t>
            </a:r>
            <a:r>
              <a:rPr lang="en-US" altLang="zh-TW" dirty="0">
                <a:solidFill>
                  <a:prstClr val="black"/>
                </a:solidFill>
              </a:rPr>
              <a:t>1</a:t>
            </a:r>
            <a:r>
              <a:rPr lang="zh-TW" altLang="en-US" dirty="0">
                <a:solidFill>
                  <a:prstClr val="black"/>
                </a:solidFill>
              </a:rPr>
              <a:t>噸</a:t>
            </a:r>
          </a:p>
        </p:txBody>
      </p:sp>
      <p:sp>
        <p:nvSpPr>
          <p:cNvPr id="113" name="剪去單一角落矩形 112"/>
          <p:cNvSpPr/>
          <p:nvPr/>
        </p:nvSpPr>
        <p:spPr>
          <a:xfrm>
            <a:off x="814341" y="3963286"/>
            <a:ext cx="1340889" cy="432000"/>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2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科學研發、產品與製程研發登錄表單</a:t>
            </a:r>
          </a:p>
        </p:txBody>
      </p:sp>
      <p:cxnSp>
        <p:nvCxnSpPr>
          <p:cNvPr id="115" name="直線單箭頭接點 114"/>
          <p:cNvCxnSpPr>
            <a:stCxn id="106" idx="2"/>
            <a:endCxn id="110" idx="0"/>
          </p:cNvCxnSpPr>
          <p:nvPr/>
        </p:nvCxnSpPr>
        <p:spPr>
          <a:xfrm>
            <a:off x="1484786" y="2640316"/>
            <a:ext cx="0" cy="330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stCxn id="110" idx="2"/>
            <a:endCxn id="113" idx="3"/>
          </p:cNvCxnSpPr>
          <p:nvPr/>
        </p:nvCxnSpPr>
        <p:spPr>
          <a:xfrm>
            <a:off x="1484786" y="3632200"/>
            <a:ext cx="0" cy="33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836785" y="4796061"/>
            <a:ext cx="1296000" cy="432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依科學研發用途</a:t>
            </a:r>
            <a:endPar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進行登錄作業</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19" name="直線單箭頭接點 118"/>
          <p:cNvCxnSpPr>
            <a:stCxn id="113" idx="1"/>
            <a:endCxn id="117" idx="0"/>
          </p:cNvCxnSpPr>
          <p:nvPr/>
        </p:nvCxnSpPr>
        <p:spPr>
          <a:xfrm flipH="1">
            <a:off x="1484785" y="4395286"/>
            <a:ext cx="1" cy="400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1445031" y="3683701"/>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是</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122" name="文字方塊 121"/>
          <p:cNvSpPr txBox="1"/>
          <p:nvPr/>
        </p:nvSpPr>
        <p:spPr>
          <a:xfrm>
            <a:off x="5132219" y="2053428"/>
            <a:ext cx="1440000" cy="670722"/>
          </a:xfrm>
          <a:prstGeom prst="flowChartDecision">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defRPr sz="1100" kern="100">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dirty="0">
                <a:solidFill>
                  <a:prstClr val="black"/>
                </a:solidFill>
              </a:rPr>
              <a:t>製造</a:t>
            </a:r>
            <a:r>
              <a:rPr lang="zh-TW" altLang="en-US" dirty="0" smtClean="0">
                <a:solidFill>
                  <a:prstClr val="black"/>
                </a:solidFill>
              </a:rPr>
              <a:t>或輸入量是否大於</a:t>
            </a:r>
            <a:r>
              <a:rPr lang="en-US" altLang="zh-TW" dirty="0">
                <a:solidFill>
                  <a:prstClr val="black"/>
                </a:solidFill>
              </a:rPr>
              <a:t>1</a:t>
            </a:r>
            <a:r>
              <a:rPr lang="zh-TW" altLang="en-US" dirty="0">
                <a:solidFill>
                  <a:prstClr val="black"/>
                </a:solidFill>
              </a:rPr>
              <a:t>噸</a:t>
            </a:r>
          </a:p>
        </p:txBody>
      </p:sp>
      <p:cxnSp>
        <p:nvCxnSpPr>
          <p:cNvPr id="123" name="肘形接點 122"/>
          <p:cNvCxnSpPr>
            <a:stCxn id="122" idx="1"/>
            <a:endCxn id="113" idx="0"/>
          </p:cNvCxnSpPr>
          <p:nvPr/>
        </p:nvCxnSpPr>
        <p:spPr>
          <a:xfrm rot="10800000" flipV="1">
            <a:off x="2155231" y="2388788"/>
            <a:ext cx="2976989" cy="1790497"/>
          </a:xfrm>
          <a:prstGeom prst="bentConnector3">
            <a:avLst>
              <a:gd name="adj1" fmla="val 81782"/>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文字方塊 123"/>
          <p:cNvSpPr txBox="1"/>
          <p:nvPr/>
        </p:nvSpPr>
        <p:spPr>
          <a:xfrm>
            <a:off x="4921242" y="2205706"/>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是</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128" name="矩形 127"/>
          <p:cNvSpPr/>
          <p:nvPr/>
        </p:nvSpPr>
        <p:spPr>
          <a:xfrm>
            <a:off x="3157142" y="3087682"/>
            <a:ext cx="1252933"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產業科學研發認定</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矩形 129"/>
          <p:cNvSpPr/>
          <p:nvPr/>
        </p:nvSpPr>
        <p:spPr>
          <a:xfrm>
            <a:off x="5029201" y="3068186"/>
            <a:ext cx="1657350"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檢測機構科學研發認定</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矩形 132"/>
          <p:cNvSpPr/>
          <p:nvPr/>
        </p:nvSpPr>
        <p:spPr>
          <a:xfrm>
            <a:off x="7229680" y="3072754"/>
            <a:ext cx="1514270"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科學研發委託輸入申請</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4" name="肘形接點 133"/>
          <p:cNvCxnSpPr>
            <a:stCxn id="122" idx="2"/>
            <a:endCxn id="130" idx="0"/>
          </p:cNvCxnSpPr>
          <p:nvPr/>
        </p:nvCxnSpPr>
        <p:spPr>
          <a:xfrm rot="16200000" flipH="1">
            <a:off x="5683029" y="2893339"/>
            <a:ext cx="344036" cy="56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肘形接點 134"/>
          <p:cNvCxnSpPr>
            <a:stCxn id="122" idx="2"/>
            <a:endCxn id="128" idx="0"/>
          </p:cNvCxnSpPr>
          <p:nvPr/>
        </p:nvCxnSpPr>
        <p:spPr>
          <a:xfrm rot="5400000">
            <a:off x="4636148" y="1871611"/>
            <a:ext cx="363532" cy="20686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肘形接點 138"/>
          <p:cNvCxnSpPr>
            <a:stCxn id="122" idx="2"/>
            <a:endCxn id="133" idx="0"/>
          </p:cNvCxnSpPr>
          <p:nvPr/>
        </p:nvCxnSpPr>
        <p:spPr>
          <a:xfrm rot="16200000" flipH="1">
            <a:off x="6745215" y="1831154"/>
            <a:ext cx="348604" cy="21345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剪去單一角落矩形 143"/>
          <p:cNvSpPr/>
          <p:nvPr/>
        </p:nvSpPr>
        <p:spPr>
          <a:xfrm>
            <a:off x="4967287" y="3900672"/>
            <a:ext cx="1780951" cy="620851"/>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180975" indent="-180975"/>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委託</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聲明書</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檢測機構</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975" indent="-180975"/>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化學物質科學研發認定申請資料切結</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書</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0" name="剪去單一角落矩形 149"/>
          <p:cNvSpPr/>
          <p:nvPr/>
        </p:nvSpPr>
        <p:spPr>
          <a:xfrm>
            <a:off x="7096406" y="3904131"/>
            <a:ext cx="1780951" cy="781590"/>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180975" indent="-180975"/>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委託聲明書</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輸入</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商</a:t>
            </a:r>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180975" indent="-180975"/>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或</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委託聲明書</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多方</a:t>
            </a:r>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180975" indent="-180975"/>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化學物質科學研發認定申請資料切</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結書</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56" name="肘形接點 155"/>
          <p:cNvCxnSpPr>
            <a:stCxn id="128" idx="2"/>
            <a:endCxn id="98" idx="3"/>
          </p:cNvCxnSpPr>
          <p:nvPr/>
        </p:nvCxnSpPr>
        <p:spPr>
          <a:xfrm rot="16200000" flipH="1">
            <a:off x="3599032" y="3704258"/>
            <a:ext cx="369414" cy="2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肘形接點 162"/>
          <p:cNvCxnSpPr>
            <a:stCxn id="130" idx="2"/>
            <a:endCxn id="144" idx="3"/>
          </p:cNvCxnSpPr>
          <p:nvPr/>
        </p:nvCxnSpPr>
        <p:spPr>
          <a:xfrm rot="5400000">
            <a:off x="5657577" y="3700373"/>
            <a:ext cx="400486" cy="1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肘形接點 166"/>
          <p:cNvCxnSpPr>
            <a:stCxn id="133" idx="2"/>
            <a:endCxn id="150" idx="3"/>
          </p:cNvCxnSpPr>
          <p:nvPr/>
        </p:nvCxnSpPr>
        <p:spPr>
          <a:xfrm rot="16200000" flipH="1">
            <a:off x="7787160" y="3704408"/>
            <a:ext cx="399377" cy="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矩形 186"/>
          <p:cNvSpPr/>
          <p:nvPr/>
        </p:nvSpPr>
        <p:spPr>
          <a:xfrm>
            <a:off x="4293542" y="5331025"/>
            <a:ext cx="3126748" cy="432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於化學物質登錄平台依科學研發認定申請表內容線上向環保署化學物質登錄中心申請</a:t>
            </a:r>
          </a:p>
        </p:txBody>
      </p:sp>
      <p:cxnSp>
        <p:nvCxnSpPr>
          <p:cNvPr id="188" name="肘形接點 187"/>
          <p:cNvCxnSpPr>
            <a:stCxn id="98" idx="1"/>
            <a:endCxn id="187" idx="0"/>
          </p:cNvCxnSpPr>
          <p:nvPr/>
        </p:nvCxnSpPr>
        <p:spPr>
          <a:xfrm rot="16200000" flipH="1">
            <a:off x="4409854" y="3883963"/>
            <a:ext cx="821078" cy="2073046"/>
          </a:xfrm>
          <a:prstGeom prst="bentConnector3">
            <a:avLst>
              <a:gd name="adj1" fmla="val 600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肘形接點 190"/>
          <p:cNvCxnSpPr>
            <a:stCxn id="144" idx="1"/>
            <a:endCxn id="187" idx="0"/>
          </p:cNvCxnSpPr>
          <p:nvPr/>
        </p:nvCxnSpPr>
        <p:spPr>
          <a:xfrm rot="5400000">
            <a:off x="5452589" y="4925851"/>
            <a:ext cx="809502" cy="8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肘形接點 193"/>
          <p:cNvCxnSpPr>
            <a:stCxn id="150" idx="1"/>
            <a:endCxn id="187" idx="0"/>
          </p:cNvCxnSpPr>
          <p:nvPr/>
        </p:nvCxnSpPr>
        <p:spPr>
          <a:xfrm rot="5400000">
            <a:off x="6599247" y="3943390"/>
            <a:ext cx="645304" cy="21299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0" name="矩形 199"/>
          <p:cNvSpPr/>
          <p:nvPr/>
        </p:nvSpPr>
        <p:spPr>
          <a:xfrm>
            <a:off x="5209877" y="6171077"/>
            <a:ext cx="1296000" cy="432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自行記錄</a:t>
            </a:r>
          </a:p>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無須登錄</a:t>
            </a:r>
          </a:p>
        </p:txBody>
      </p:sp>
      <p:cxnSp>
        <p:nvCxnSpPr>
          <p:cNvPr id="201" name="肘形接點 200"/>
          <p:cNvCxnSpPr>
            <a:stCxn id="187" idx="2"/>
            <a:endCxn id="200" idx="0"/>
          </p:cNvCxnSpPr>
          <p:nvPr/>
        </p:nvCxnSpPr>
        <p:spPr>
          <a:xfrm rot="16200000" flipH="1">
            <a:off x="5653370" y="5966570"/>
            <a:ext cx="408052" cy="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肘形接點 183"/>
          <p:cNvCxnSpPr>
            <a:stCxn id="110" idx="3"/>
          </p:cNvCxnSpPr>
          <p:nvPr/>
        </p:nvCxnSpPr>
        <p:spPr>
          <a:xfrm>
            <a:off x="2204786" y="3301360"/>
            <a:ext cx="311117" cy="265970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7" name="肘形接點 256"/>
          <p:cNvCxnSpPr>
            <a:endCxn id="200" idx="0"/>
          </p:cNvCxnSpPr>
          <p:nvPr/>
        </p:nvCxnSpPr>
        <p:spPr>
          <a:xfrm>
            <a:off x="2515903" y="5961063"/>
            <a:ext cx="3341974" cy="2100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5" name="圖片 26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backgroundMark x1="13793" y1="18519" x2="13793" y2="18519"/>
                      </a14:backgroundRemoval>
                    </a14:imgEffect>
                  </a14:imgLayer>
                </a14:imgProps>
              </a:ext>
            </a:extLst>
          </a:blip>
          <a:stretch>
            <a:fillRect/>
          </a:stretch>
        </p:blipFill>
        <p:spPr>
          <a:xfrm>
            <a:off x="7430045" y="5330034"/>
            <a:ext cx="432000" cy="402207"/>
          </a:xfrm>
          <a:prstGeom prst="rect">
            <a:avLst/>
          </a:prstGeom>
        </p:spPr>
      </p:pic>
      <p:sp>
        <p:nvSpPr>
          <p:cNvPr id="266" name="文字方塊 265"/>
          <p:cNvSpPr txBox="1"/>
          <p:nvPr/>
        </p:nvSpPr>
        <p:spPr>
          <a:xfrm>
            <a:off x="5804509" y="2687119"/>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否</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290" name="文字方塊 289"/>
          <p:cNvSpPr txBox="1"/>
          <p:nvPr/>
        </p:nvSpPr>
        <p:spPr>
          <a:xfrm>
            <a:off x="2102618" y="3115731"/>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否</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pic>
        <p:nvPicPr>
          <p:cNvPr id="292" name="圖片 291"/>
          <p:cNvPicPr>
            <a:picLocks noChangeAspect="1"/>
          </p:cNvPicPr>
          <p:nvPr/>
        </p:nvPicPr>
        <p:blipFill>
          <a:blip r:embed="rId4"/>
          <a:stretch>
            <a:fillRect/>
          </a:stretch>
        </p:blipFill>
        <p:spPr>
          <a:xfrm>
            <a:off x="6843928" y="0"/>
            <a:ext cx="2300072" cy="504000"/>
          </a:xfrm>
          <a:prstGeom prst="rect">
            <a:avLst/>
          </a:prstGeom>
          <a:ln w="28575">
            <a:solidFill>
              <a:srgbClr val="FF0000"/>
            </a:solidFill>
          </a:ln>
        </p:spPr>
      </p:pic>
      <p:sp>
        <p:nvSpPr>
          <p:cNvPr id="46" name="文字方塊 45"/>
          <p:cNvSpPr txBox="1"/>
          <p:nvPr/>
        </p:nvSpPr>
        <p:spPr>
          <a:xfrm>
            <a:off x="47625" y="3904131"/>
            <a:ext cx="489367" cy="276999"/>
          </a:xfrm>
          <a:prstGeom prst="rect">
            <a:avLst/>
          </a:prstGeom>
          <a:noFill/>
        </p:spPr>
        <p:txBody>
          <a:bodyPr wrap="square" lIns="0" tIns="0" rIns="0" bIns="0" rtlCol="0">
            <a:spAutoFit/>
          </a:bodyPr>
          <a:lstStyle/>
          <a:p>
            <a:pPr algn="ctr"/>
            <a:r>
              <a:rPr lang="zh-TW" altLang="en-US" sz="900" b="1" dirty="0" smtClean="0">
                <a:solidFill>
                  <a:srgbClr val="FF0000"/>
                </a:solidFill>
                <a:latin typeface="微軟正黑體" panose="020B0604030504040204" pitchFamily="34" charset="-120"/>
                <a:ea typeface="微軟正黑體" panose="020B0604030504040204" pitchFamily="34" charset="-120"/>
              </a:rPr>
              <a:t>審查天數</a:t>
            </a:r>
            <a:r>
              <a:rPr lang="en-US" altLang="zh-TW" sz="900" b="1" dirty="0" smtClean="0">
                <a:solidFill>
                  <a:srgbClr val="FF0000"/>
                </a:solidFill>
                <a:latin typeface="微軟正黑體" panose="020B0604030504040204" pitchFamily="34" charset="-120"/>
                <a:ea typeface="微軟正黑體" panose="020B0604030504040204" pitchFamily="34" charset="-120"/>
              </a:rPr>
              <a:t>:</a:t>
            </a:r>
            <a:r>
              <a:rPr lang="en-US" altLang="zh-TW" sz="900" b="1" u="sng" dirty="0" smtClean="0">
                <a:solidFill>
                  <a:srgbClr val="FF0000"/>
                </a:solidFill>
                <a:latin typeface="微軟正黑體" panose="020B0604030504040204" pitchFamily="34" charset="-120"/>
                <a:ea typeface="微軟正黑體" panose="020B0604030504040204" pitchFamily="34" charset="-120"/>
              </a:rPr>
              <a:t>7</a:t>
            </a:r>
            <a:r>
              <a:rPr lang="zh-TW" altLang="en-US" sz="900" b="1" u="sng"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59" name="直線單箭頭接點 58"/>
          <p:cNvCxnSpPr/>
          <p:nvPr/>
        </p:nvCxnSpPr>
        <p:spPr>
          <a:xfrm flipH="1">
            <a:off x="536991" y="995651"/>
            <a:ext cx="2" cy="5391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311148" y="134668"/>
            <a:ext cx="5315949"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4-3</a:t>
            </a:r>
            <a:r>
              <a:rPr lang="zh-TW" altLang="en-US" b="1" dirty="0" smtClean="0">
                <a:latin typeface="微軟正黑體" panose="020B0604030504040204" pitchFamily="34" charset="-120"/>
                <a:ea typeface="微軟正黑體" panose="020B0604030504040204" pitchFamily="34" charset="-120"/>
              </a:rPr>
              <a:t> 其他化學品 科學</a:t>
            </a:r>
            <a:r>
              <a:rPr lang="zh-TW" altLang="en-US" b="1" dirty="0">
                <a:latin typeface="微軟正黑體" panose="020B0604030504040204" pitchFamily="34" charset="-120"/>
                <a:ea typeface="微軟正黑體" panose="020B0604030504040204" pitchFamily="34" charset="-120"/>
              </a:rPr>
              <a:t>研發用途物質申請</a:t>
            </a:r>
            <a:r>
              <a:rPr lang="zh-TW" altLang="en-US" b="1" dirty="0" smtClean="0">
                <a:latin typeface="微軟正黑體" panose="020B0604030504040204" pitchFamily="34" charset="-120"/>
                <a:ea typeface="微軟正黑體" panose="020B0604030504040204" pitchFamily="34" charset="-120"/>
              </a:rPr>
              <a:t>流程</a:t>
            </a:r>
            <a:endParaRPr lang="zh-TW" altLang="en-US"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687889" y="6174475"/>
            <a:ext cx="3095719" cy="754053"/>
          </a:xfrm>
          <a:prstGeom prst="rect">
            <a:avLst/>
          </a:prstGeom>
          <a:noFill/>
        </p:spPr>
        <p:txBody>
          <a:bodyPr wrap="none" rtlCol="0">
            <a:spAutoFit/>
          </a:bodyPr>
          <a:lstStyle/>
          <a:p>
            <a:pPr>
              <a:lnSpc>
                <a:spcPts val="600"/>
              </a:lnSpc>
            </a:pPr>
            <a:r>
              <a:rPr lang="zh-TW" altLang="zh-TW" sz="1200" dirty="0">
                <a:solidFill>
                  <a:srgbClr val="FF0000"/>
                </a:solidFill>
              </a:rPr>
              <a:t>聯繫窗口：評估管理組第二科</a:t>
            </a:r>
            <a:r>
              <a:rPr lang="en-US" altLang="zh-TW" sz="1200" dirty="0">
                <a:solidFill>
                  <a:srgbClr val="FF0000"/>
                </a:solidFill>
              </a:rPr>
              <a:t>  </a:t>
            </a:r>
            <a:r>
              <a:rPr lang="zh-TW" altLang="zh-TW" sz="1200" dirty="0">
                <a:solidFill>
                  <a:srgbClr val="FF0000"/>
                </a:solidFill>
              </a:rPr>
              <a:t>技士</a:t>
            </a:r>
            <a:r>
              <a:rPr lang="en-US" altLang="zh-TW" sz="1200" dirty="0">
                <a:solidFill>
                  <a:srgbClr val="FF0000"/>
                </a:solidFill>
              </a:rPr>
              <a:t>  </a:t>
            </a:r>
            <a:r>
              <a:rPr lang="zh-TW" altLang="zh-TW" sz="1200" dirty="0">
                <a:solidFill>
                  <a:srgbClr val="FF0000"/>
                </a:solidFill>
              </a:rPr>
              <a:t>金承漢</a:t>
            </a:r>
          </a:p>
          <a:p>
            <a:pPr>
              <a:lnSpc>
                <a:spcPts val="600"/>
              </a:lnSpc>
            </a:pPr>
            <a:r>
              <a:rPr lang="en-US" altLang="zh-TW" sz="1200" dirty="0">
                <a:solidFill>
                  <a:srgbClr val="FF0000"/>
                </a:solidFill>
              </a:rPr>
              <a:t> </a:t>
            </a:r>
            <a:endParaRPr lang="zh-TW" altLang="zh-TW" sz="1200" dirty="0">
              <a:solidFill>
                <a:srgbClr val="FF0000"/>
              </a:solidFill>
            </a:endParaRPr>
          </a:p>
          <a:p>
            <a:pPr>
              <a:lnSpc>
                <a:spcPts val="600"/>
              </a:lnSpc>
            </a:pPr>
            <a:r>
              <a:rPr lang="zh-TW" altLang="zh-TW" sz="1200" dirty="0">
                <a:solidFill>
                  <a:srgbClr val="FF0000"/>
                </a:solidFill>
              </a:rPr>
              <a:t>管制項目一覽表或清單：無</a:t>
            </a:r>
          </a:p>
          <a:p>
            <a:pPr>
              <a:lnSpc>
                <a:spcPts val="600"/>
              </a:lnSpc>
            </a:pPr>
            <a:r>
              <a:rPr lang="en-US" altLang="zh-TW" sz="1200" dirty="0">
                <a:solidFill>
                  <a:srgbClr val="FF0000"/>
                </a:solidFill>
              </a:rPr>
              <a:t> </a:t>
            </a:r>
            <a:endParaRPr lang="zh-TW" altLang="zh-TW" sz="1200" dirty="0">
              <a:solidFill>
                <a:srgbClr val="FF0000"/>
              </a:solidFill>
            </a:endParaRPr>
          </a:p>
          <a:p>
            <a:pPr>
              <a:lnSpc>
                <a:spcPts val="600"/>
              </a:lnSpc>
            </a:pPr>
            <a:r>
              <a:rPr lang="zh-TW" altLang="zh-TW" sz="1200" dirty="0">
                <a:solidFill>
                  <a:srgbClr val="FF0000"/>
                </a:solidFill>
              </a:rPr>
              <a:t>連絡電話：</a:t>
            </a:r>
            <a:r>
              <a:rPr lang="en-US" altLang="zh-TW" sz="1200" dirty="0">
                <a:solidFill>
                  <a:srgbClr val="FF0000"/>
                </a:solidFill>
              </a:rPr>
              <a:t>02-23257399  </a:t>
            </a:r>
            <a:r>
              <a:rPr lang="zh-TW" altLang="zh-TW" sz="1200" dirty="0">
                <a:solidFill>
                  <a:srgbClr val="FF0000"/>
                </a:solidFill>
              </a:rPr>
              <a:t>分機</a:t>
            </a:r>
            <a:r>
              <a:rPr lang="en-US" altLang="zh-TW" sz="1200" dirty="0">
                <a:solidFill>
                  <a:srgbClr val="FF0000"/>
                </a:solidFill>
              </a:rPr>
              <a:t>55315</a:t>
            </a:r>
            <a:endParaRPr lang="zh-TW" altLang="zh-TW" sz="1200" dirty="0">
              <a:solidFill>
                <a:srgbClr val="FF0000"/>
              </a:solidFill>
            </a:endParaRPr>
          </a:p>
          <a:p>
            <a:endParaRPr lang="zh-TW" altLang="en-US" dirty="0"/>
          </a:p>
        </p:txBody>
      </p:sp>
    </p:spTree>
    <p:extLst>
      <p:ext uri="{BB962C8B-B14F-4D97-AF65-F5344CB8AC3E}">
        <p14:creationId xmlns:p14="http://schemas.microsoft.com/office/powerpoint/2010/main" val="635999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1838</TotalTime>
  <Words>2498</Words>
  <Application>Microsoft Office PowerPoint</Application>
  <PresentationFormat>如螢幕大小 (4:3)</PresentationFormat>
  <Paragraphs>224</Paragraphs>
  <Slides>9</Slides>
  <Notes>1</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Office 佈景主題</vt:lpstr>
      <vt:lpstr>生醫產業原料進口 報關作業流程圖</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郭書吟</dc:creator>
  <cp:lastModifiedBy>user</cp:lastModifiedBy>
  <cp:revision>142</cp:revision>
  <cp:lastPrinted>2017-04-20T07:48:27Z</cp:lastPrinted>
  <dcterms:created xsi:type="dcterms:W3CDTF">2017-03-27T08:35:58Z</dcterms:created>
  <dcterms:modified xsi:type="dcterms:W3CDTF">2017-04-25T08:40:55Z</dcterms:modified>
</cp:coreProperties>
</file>