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54"/>
  </p:notesMasterIdLst>
  <p:sldIdLst>
    <p:sldId id="256" r:id="rId2"/>
    <p:sldId id="306" r:id="rId3"/>
    <p:sldId id="310" r:id="rId4"/>
    <p:sldId id="296" r:id="rId5"/>
    <p:sldId id="262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6" r:id="rId17"/>
    <p:sldId id="277" r:id="rId18"/>
    <p:sldId id="278" r:id="rId19"/>
    <p:sldId id="279" r:id="rId20"/>
    <p:sldId id="314" r:id="rId21"/>
    <p:sldId id="281" r:id="rId22"/>
    <p:sldId id="315" r:id="rId23"/>
    <p:sldId id="284" r:id="rId24"/>
    <p:sldId id="270" r:id="rId25"/>
    <p:sldId id="309" r:id="rId26"/>
    <p:sldId id="271" r:id="rId27"/>
    <p:sldId id="272" r:id="rId28"/>
    <p:sldId id="273" r:id="rId29"/>
    <p:sldId id="274" r:id="rId30"/>
    <p:sldId id="275" r:id="rId31"/>
    <p:sldId id="285" r:id="rId32"/>
    <p:sldId id="304" r:id="rId33"/>
    <p:sldId id="305" r:id="rId34"/>
    <p:sldId id="302" r:id="rId35"/>
    <p:sldId id="301" r:id="rId36"/>
    <p:sldId id="307" r:id="rId37"/>
    <p:sldId id="308" r:id="rId38"/>
    <p:sldId id="299" r:id="rId39"/>
    <p:sldId id="300" r:id="rId40"/>
    <p:sldId id="286" r:id="rId41"/>
    <p:sldId id="287" r:id="rId42"/>
    <p:sldId id="303" r:id="rId43"/>
    <p:sldId id="288" r:id="rId44"/>
    <p:sldId id="289" r:id="rId45"/>
    <p:sldId id="290" r:id="rId46"/>
    <p:sldId id="291" r:id="rId47"/>
    <p:sldId id="292" r:id="rId48"/>
    <p:sldId id="312" r:id="rId49"/>
    <p:sldId id="313" r:id="rId50"/>
    <p:sldId id="295" r:id="rId51"/>
    <p:sldId id="311" r:id="rId52"/>
    <p:sldId id="298" r:id="rId5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4370A7"/>
    <a:srgbClr val="497DBB"/>
    <a:srgbClr val="D9FA12"/>
    <a:srgbClr val="E2F8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35" autoAdjust="0"/>
    <p:restoredTop sz="94694"/>
  </p:normalViewPr>
  <p:slideViewPr>
    <p:cSldViewPr snapToGrid="0">
      <p:cViewPr varScale="1">
        <p:scale>
          <a:sx n="98" d="100"/>
          <a:sy n="98" d="100"/>
        </p:scale>
        <p:origin x="10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B09B8-EF36-7445-8067-D46BF2ACAB6F}" type="datetimeFigureOut">
              <a:rPr kumimoji="1" lang="zh-TW" altLang="en-US" smtClean="0"/>
              <a:t>2026/5/28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8E8C3-A45C-7946-9ADC-C5A84783C58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91289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8E8C3-A45C-7946-9ADC-C5A84783C586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9270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8E8C3-A45C-7946-9ADC-C5A84783C586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33850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8E8C3-A45C-7946-9ADC-C5A84783C586}" type="slidenum">
              <a:rPr kumimoji="1" lang="zh-TW" altLang="en-US" smtClean="0"/>
              <a:t>50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410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5656DF-422C-BD6A-ED88-61644D7E8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8523" y="3657847"/>
            <a:ext cx="6142101" cy="1518407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831142C-B327-7682-7D58-5F61F4E862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08523" y="5176255"/>
            <a:ext cx="6142102" cy="81163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32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dirty="0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148422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273D1C-42CC-15C1-3E08-B517F377C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538" y="1090902"/>
            <a:ext cx="8962937" cy="1195404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20595C-C007-1830-4728-768B19106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537" y="2445834"/>
            <a:ext cx="8962937" cy="39240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投影片編號版面配置區 43">
            <a:extLst>
              <a:ext uri="{FF2B5EF4-FFF2-40B4-BE49-F238E27FC236}">
                <a16:creationId xmlns:a16="http://schemas.microsoft.com/office/drawing/2014/main" id="{BAF9C2F4-92A7-4667-B656-542CD2E5A767}"/>
              </a:ext>
            </a:extLst>
          </p:cNvPr>
          <p:cNvSpPr txBox="1">
            <a:spLocks/>
          </p:cNvSpPr>
          <p:nvPr userDrawn="1"/>
        </p:nvSpPr>
        <p:spPr>
          <a:xfrm>
            <a:off x="11916125" y="6582125"/>
            <a:ext cx="252000" cy="252000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6459DFB-86F3-43FA-8567-2EA6E426AE90}" type="slidenum">
              <a:rPr lang="ja-JP" altLang="en-US" sz="1000" b="1" spc="-10" smtClean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pPr algn="ctr"/>
              <a:t>‹#›</a:t>
            </a:fld>
            <a:endParaRPr lang="ja-JP" altLang="en-US" sz="1200" b="1" spc="-10" dirty="0">
              <a:solidFill>
                <a:schemeClr val="tx2">
                  <a:lumMod val="7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47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C3FDC9-5A42-CC34-D358-0939CE8C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1734BA7-69A1-A447-9C3D-B542310F5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825C04B-A5C1-0F12-4F41-D450CBD1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A97F06E-A395-0230-5BBD-347C9A9A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BBD0C2-5E62-6C44-4094-461BB52D7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87A527-C554-4D07-B4CE-B35F152D33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386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065BED-35D4-F8D5-18A2-DE2C5B15C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FE70C6-35E8-35AF-5513-C1C7D125C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533BA3E-4A55-5782-014B-F8ED6BDFC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B6B6539-5EF2-55E7-04BA-CAFEFABF66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C249AA6-10A1-E581-79AB-4F5E7E0A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2C063C1-E6D8-C3FF-C551-C2985005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87A527-C554-4D07-B4CE-B35F152D33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012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EFB31D-3BE5-5760-D559-620EDEABF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C0A2A0C-1D69-CDB1-CFC4-7E85AD9F2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CD34971-0DC0-E083-58C5-058BD602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CD1747F-1184-8E33-317E-567110895E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F7842DF-D901-4BF1-8A85-16E4337966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C4519F9-4B6F-FAFA-4756-75271881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AEC3B68-0A48-ECEA-96E4-ECA9F60B5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489A4A7-9DB2-47C0-5F17-5DF32AAC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87A527-C554-4D07-B4CE-B35F152D33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600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707112-1B5A-6651-F946-48406C29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482" y="1078189"/>
            <a:ext cx="8794459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566554D-80BF-3997-FB59-4827CC0A7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C6D0127-F6E2-9870-CB3C-E0CBCED4D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5D333DB-6CEB-637C-19AA-E39A4DB6F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87A527-C554-4D07-B4CE-B35F152D33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5660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3FF3999-E242-240D-D60D-491B315C93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9F606A4-7299-BA91-E312-C3324CF9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577B064-9134-4EC6-9305-974E6C369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87A527-C554-4D07-B4CE-B35F152D33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8936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F09B2A-7D67-31A1-6339-CD2B54772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DDBC0B-C59A-1E53-547D-A3890BFF8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2841EE7-2C54-E889-C74E-80420CDEB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7388BF1-2E52-EF4B-98EC-AB57D1308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D58D20B-6EB8-AC59-BBF5-7DFF39E89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FB3BFE3-0177-C299-880C-4E813BBB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87A527-C554-4D07-B4CE-B35F152D33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6465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29BB38-475F-67ED-6CC7-930E5803A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8B5D299-FE56-6CE9-D2C1-ABD4B31AD0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FFFA060-2AAF-6125-15DB-DE58B49B8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6E61B82-2205-E18F-6E6D-514522489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9DF9188-516D-7EB9-8461-C0FEBE45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FF9E53C-BBB9-C27B-0A56-32D5CC137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87A527-C554-4D07-B4CE-B35F152D33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8231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69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reurl.cc/LlVOyX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PDr-p9ypA4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eneral.ntue.edu.tw/var/file/44/1044/img/572/704947392.pdf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.kmu.edu.tw/index.php/%E5%85%AC%E5%91%8A%E4%BA%8B%E9%A0%85/%E5%AE%89%E5%85%A8%E8%A1%9B%E7%94%9F%E7%B5%84%E5%85%AC%E5%91%8A/285-%E6%A0%A1%E5%85%A7%E5%90%84%E5%AF%A6%E9%A9%97%E5%96%AE%E4%BD%8D%E7%94%A2%E5%87%BA%E4%B9%8B%E5%AF%A6%E9%A9%97%E6%80%A7%E5%BB%A2%E6%B6%B2-%E5%90%AB%E5%8C%96%E5%AD%B8%E6%80%A7%E5%8F%8A%E7%94%9F%E7%89%A9%E6%80%A7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safe.kmu.edu.tw/index.php/%E5%85%AC%E5%91%8A%E4%BA%8B%E9%A0%85/%E5%AE%89%E5%85%A8%E8%A1%9B%E7%94%9F%E7%B5%84%E5%85%AC%E5%91%8A/285-%E6%A0%A1%E5%85%A7%E5%90%84%E5%AF%A6%E9%A9%97%E5%96%AE%E4%BD%8D%E7%94%A2%E5%87%BA%E4%B9%8B%E5%AF%A6%E9%A9%97%E6%80%A7%E5%BB%A2%E6%B6%B2-%E5%90%AB%E5%8C%96%E5%AD%B8%E6%80%A7%E5%8F%8A%E7%94%9F%E7%89%A9%E6%80%A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oo.gl/NNRaZu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elab.edu.tw/FuncSystem/FuncClass_view.aspx?FDID=201706062108482BC5" TargetMode="External"/><Relationship Id="rId2" Type="http://schemas.openxmlformats.org/officeDocument/2006/relationships/hyperlink" Target="https://reurl.cc/04eMk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afelab.edu.tw/FuncSystem/FuncClass_view.aspx?FDID=2019010709490400CD" TargetMode="External"/><Relationship Id="rId4" Type="http://schemas.openxmlformats.org/officeDocument/2006/relationships/hyperlink" Target="https://safe.kmu.edu.tw/images/Laboratory_Safety_and_Health_Work_Rules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60C106-0BA6-4374-A4CA-AE17B1C32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7759" y="3967797"/>
            <a:ext cx="6142101" cy="961441"/>
          </a:xfrm>
        </p:spPr>
        <p:txBody>
          <a:bodyPr/>
          <a:lstStyle/>
          <a:p>
            <a:br>
              <a:rPr lang="en-US" altLang="zh-TW" sz="3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環境保護暨職業安全衛生室</a:t>
            </a:r>
            <a:br>
              <a:rPr lang="en-US" altLang="zh-TW" sz="3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業務簡介</a:t>
            </a:r>
            <a:br>
              <a:rPr lang="zh-TW" altLang="en-US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AEA679E-A94D-4F0F-B62F-4353F4C84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1043" y="5176570"/>
            <a:ext cx="6142102" cy="811635"/>
          </a:xfrm>
        </p:spPr>
        <p:txBody>
          <a:bodyPr/>
          <a:lstStyle/>
          <a:p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安全衛生組組長：林韋佑</a:t>
            </a: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115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05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月 </a:t>
            </a:r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29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日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TW" altLang="en-US" sz="3000" dirty="0"/>
          </a:p>
        </p:txBody>
      </p:sp>
    </p:spTree>
    <p:extLst>
      <p:ext uri="{BB962C8B-B14F-4D97-AF65-F5344CB8AC3E}">
        <p14:creationId xmlns:p14="http://schemas.microsoft.com/office/powerpoint/2010/main" val="425017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74F032C-7170-42F9-B1A5-ACDC99F125BC}"/>
              </a:ext>
            </a:extLst>
          </p:cNvPr>
          <p:cNvSpPr/>
          <p:nvPr/>
        </p:nvSpPr>
        <p:spPr>
          <a:xfrm>
            <a:off x="2246396" y="920218"/>
            <a:ext cx="82089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高雄醫學大學實驗室安全衛生守則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2B763AA-96C2-4381-9E0B-46AE19873AF1}"/>
              </a:ext>
            </a:extLst>
          </p:cNvPr>
          <p:cNvSpPr/>
          <p:nvPr/>
        </p:nvSpPr>
        <p:spPr>
          <a:xfrm>
            <a:off x="366835" y="1477787"/>
            <a:ext cx="11665296" cy="5114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一、 不得於實驗室內吸菸及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飲食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。</a:t>
            </a:r>
            <a:endParaRPr lang="zh-TW" altLang="zh-TW" sz="20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二、 不得於實驗室內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喧嘩嬉戲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。</a:t>
            </a:r>
            <a:endParaRPr lang="zh-TW" altLang="zh-TW" sz="20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三、 實驗室內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禁止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穿著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涼鞋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或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拖鞋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。</a:t>
            </a:r>
            <a:endParaRPr lang="zh-TW" altLang="zh-TW" sz="20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四、 操作高溫、高腐蝕性、毒性物質</a:t>
            </a:r>
            <a:r>
              <a:rPr lang="en-US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…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等時，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必須戴口罩及手套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。</a:t>
            </a:r>
            <a:endParaRPr lang="zh-TW" altLang="zh-TW" sz="20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五、 操作揮發性有機溶劑及危險化學品時必須在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排煙櫃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內執行。</a:t>
            </a:r>
            <a:endParaRPr lang="zh-TW" altLang="zh-TW" sz="20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六、 危險物品或有害物質應貯存於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安全容器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中。</a:t>
            </a:r>
            <a:endParaRPr lang="zh-TW" altLang="zh-TW" sz="20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七、 廢棄固體物及液體藥品必須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分類儲存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並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標示清楚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。</a:t>
            </a:r>
            <a:endParaRPr lang="zh-TW" altLang="zh-TW" sz="20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八、 打翻化學藥品時應以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吸液棉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處理。</a:t>
            </a:r>
            <a:endParaRPr lang="zh-TW" altLang="zh-TW" sz="20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九、 進入時實驗室須穿著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實驗衣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並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配戴安全眼鏡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。</a:t>
            </a:r>
            <a:endParaRPr lang="zh-TW" altLang="zh-TW" sz="20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十、 使用後之實驗廢液應倒入專用盛裝桶，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嚴禁直接倒入水槽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。</a:t>
            </a:r>
            <a:endParaRPr lang="zh-TW" altLang="zh-TW" sz="20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十一、 離開實驗室前應檢視使用情形確實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關閉氣體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及</a:t>
            </a:r>
            <a:r>
              <a:rPr lang="zh-TW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電源開關</a:t>
            </a:r>
            <a:r>
              <a:rPr lang="zh-TW" altLang="zh-TW" sz="20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É[ˇ‘ˇ¯¬'E1"/>
              </a:rPr>
              <a:t>。</a:t>
            </a:r>
            <a:endParaRPr lang="zh-TW" altLang="zh-TW" sz="20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7B5F155-C3E8-4A37-998A-6445AF906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65" y="2102380"/>
            <a:ext cx="2145591" cy="386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4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4D0C048-245A-472D-99C5-CFF1C2F14869}"/>
              </a:ext>
            </a:extLst>
          </p:cNvPr>
          <p:cNvSpPr txBox="1"/>
          <p:nvPr/>
        </p:nvSpPr>
        <p:spPr>
          <a:xfrm>
            <a:off x="-620658" y="985320"/>
            <a:ext cx="9143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進入實驗室請著</a:t>
            </a:r>
            <a:r>
              <a:rPr lang="zh-TW" altLang="en-US" sz="3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實驗衣</a:t>
            </a:r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</a:t>
            </a:r>
            <a:r>
              <a:rPr lang="zh-TW" altLang="en-US" sz="3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安全眼鏡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12D145E-5219-44D9-9453-F6F41D9BD51E}"/>
              </a:ext>
            </a:extLst>
          </p:cNvPr>
          <p:cNvSpPr/>
          <p:nvPr/>
        </p:nvSpPr>
        <p:spPr>
          <a:xfrm>
            <a:off x="538685" y="2736502"/>
            <a:ext cx="57342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/>
              <a:t>Please wear </a:t>
            </a:r>
            <a:r>
              <a:rPr lang="en-US" altLang="zh-TW" sz="2800" b="1" dirty="0">
                <a:solidFill>
                  <a:srgbClr val="FF0000"/>
                </a:solidFill>
              </a:rPr>
              <a:t>Lab Coats </a:t>
            </a:r>
            <a:r>
              <a:rPr lang="en-US" altLang="zh-TW" sz="2800" dirty="0"/>
              <a:t>&amp; </a:t>
            </a:r>
            <a:r>
              <a:rPr lang="en-US" altLang="zh-TW" sz="2800" b="1" dirty="0">
                <a:solidFill>
                  <a:srgbClr val="FF0000"/>
                </a:solidFill>
              </a:rPr>
              <a:t>Safety Glasses </a:t>
            </a:r>
            <a:r>
              <a:rPr lang="en-US" altLang="zh-TW" sz="2800" dirty="0"/>
              <a:t>before entering laboratory</a:t>
            </a:r>
            <a:endParaRPr lang="zh-TW" altLang="en-US" sz="28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B6E0E2E-E2D7-4C9D-B8D9-FEB92BDF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32" y="1662428"/>
            <a:ext cx="4156795" cy="482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3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BC75A48-8E1A-4CD0-928A-8E7A938A8B91}"/>
              </a:ext>
            </a:extLst>
          </p:cNvPr>
          <p:cNvSpPr txBox="1"/>
          <p:nvPr/>
        </p:nvSpPr>
        <p:spPr>
          <a:xfrm>
            <a:off x="2889842" y="850070"/>
            <a:ext cx="61694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Kaiti TC" charset="-120"/>
              </a:rPr>
              <a:t>環安室簡介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5E7632B-EC47-465E-A716-1D309D24CD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9288" y="1463780"/>
            <a:ext cx="8556967" cy="509198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BDC8A39-8DC4-4C0F-A626-F4C9A32D94C7}"/>
              </a:ext>
            </a:extLst>
          </p:cNvPr>
          <p:cNvSpPr/>
          <p:nvPr/>
        </p:nvSpPr>
        <p:spPr>
          <a:xfrm>
            <a:off x="8066358" y="6204906"/>
            <a:ext cx="3072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國研大樓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8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樓 </a:t>
            </a:r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IR841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 </a:t>
            </a:r>
            <a:endParaRPr lang="zh-TW" altLang="en-US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336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9260F125-9AF2-43BC-8653-71999EB5F012}"/>
              </a:ext>
            </a:extLst>
          </p:cNvPr>
          <p:cNvSpPr txBox="1"/>
          <p:nvPr/>
        </p:nvSpPr>
        <p:spPr>
          <a:xfrm>
            <a:off x="2907293" y="995162"/>
            <a:ext cx="61694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安全衛生組</a:t>
            </a:r>
            <a:endParaRPr lang="zh-TW" altLang="en-US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Kaiti TC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E470CC9-CF02-4382-9D7D-24EC52D64727}"/>
              </a:ext>
            </a:extLst>
          </p:cNvPr>
          <p:cNvSpPr/>
          <p:nvPr/>
        </p:nvSpPr>
        <p:spPr>
          <a:xfrm>
            <a:off x="579271" y="1672270"/>
            <a:ext cx="11881320" cy="4820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作業場所之</a:t>
            </a:r>
            <a:r>
              <a:rPr lang="zh-TW" altLang="en-US" sz="26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職業安全衛生管理</a:t>
            </a: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、檢查與督導。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職業安全</a:t>
            </a:r>
            <a:r>
              <a:rPr lang="zh-TW" altLang="en-US" sz="26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教育訓練</a:t>
            </a: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之規劃與實施。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作業場所之</a:t>
            </a:r>
            <a:r>
              <a:rPr lang="zh-TW" altLang="en-US" sz="26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環境</a:t>
            </a: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安全衛生</a:t>
            </a:r>
            <a:r>
              <a:rPr lang="zh-TW" altLang="en-US" sz="26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作業檢測</a:t>
            </a: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全校</a:t>
            </a:r>
            <a:r>
              <a:rPr lang="zh-TW" altLang="en-US" sz="26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毒性化學物質</a:t>
            </a: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管理相關業務</a:t>
            </a:r>
            <a:r>
              <a:rPr lang="en-US" altLang="zh-TW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教職員工</a:t>
            </a:r>
            <a:r>
              <a:rPr lang="zh-TW" altLang="en-US" sz="26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健康諮詢</a:t>
            </a: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、工作傷病急救。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 defTabSz="526694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教職員工</a:t>
            </a:r>
            <a:r>
              <a:rPr lang="zh-TW" altLang="en-US" sz="26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健康管理</a:t>
            </a: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 defTabSz="526694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6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職醫駐診</a:t>
            </a: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服務。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 defTabSz="5266944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工作環境</a:t>
            </a:r>
            <a:r>
              <a:rPr lang="zh-TW" altLang="en-US" sz="26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危害辨識</a:t>
            </a: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，健康</a:t>
            </a:r>
            <a:r>
              <a:rPr lang="zh-TW" altLang="en-US" sz="26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風險評估及改善</a:t>
            </a: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50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6A0F72D2-6641-43C6-B5F5-132007233808}"/>
              </a:ext>
            </a:extLst>
          </p:cNvPr>
          <p:cNvSpPr txBox="1"/>
          <p:nvPr/>
        </p:nvSpPr>
        <p:spPr>
          <a:xfrm>
            <a:off x="3567102" y="1025732"/>
            <a:ext cx="50577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生物安全暨輻射防護組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92A671E-4B4F-43EC-8651-C061E693CD33}"/>
              </a:ext>
            </a:extLst>
          </p:cNvPr>
          <p:cNvSpPr/>
          <p:nvPr/>
        </p:nvSpPr>
        <p:spPr>
          <a:xfrm>
            <a:off x="89745" y="1664220"/>
            <a:ext cx="10297438" cy="4752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ts val="46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籌備本校生物安全教育訓練等所有事宜。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ts val="46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辦理感染性廢棄物清運作業。 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ts val="46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辦理基因重組實驗計畫申請作業。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ts val="46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辦理感染性生物材料輸出（入）、異動事項之申請作業。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ts val="46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辦理生物性實驗室等級鑑定作業及查核。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ts val="46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生物性實驗室安全衛生之規劃、督導與管理。 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ts val="46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辦理生物安全會開會事宜。  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ts val="46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其他交辦事項</a:t>
            </a:r>
            <a:r>
              <a:rPr lang="zh-TW" altLang="en-US" sz="2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851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AB71BAB-C87D-4A18-A760-795A03127F54}"/>
              </a:ext>
            </a:extLst>
          </p:cNvPr>
          <p:cNvSpPr txBox="1"/>
          <p:nvPr/>
        </p:nvSpPr>
        <p:spPr>
          <a:xfrm>
            <a:off x="3585570" y="1025732"/>
            <a:ext cx="50577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環安室成員及業務職掌</a:t>
            </a:r>
            <a:endParaRPr lang="zh-TW" altLang="en-US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CDB7FE00-4DAB-4A2B-8B45-52EEA7643E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644018"/>
              </p:ext>
            </p:extLst>
          </p:nvPr>
        </p:nvGraphicFramePr>
        <p:xfrm>
          <a:off x="1373327" y="1702840"/>
          <a:ext cx="9482282" cy="4577295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4903659">
                  <a:extLst>
                    <a:ext uri="{9D8B030D-6E8A-4147-A177-3AD203B41FA5}">
                      <a16:colId xmlns:a16="http://schemas.microsoft.com/office/drawing/2014/main" val="895576654"/>
                    </a:ext>
                  </a:extLst>
                </a:gridCol>
                <a:gridCol w="4578623">
                  <a:extLst>
                    <a:ext uri="{9D8B030D-6E8A-4147-A177-3AD203B41FA5}">
                      <a16:colId xmlns:a16="http://schemas.microsoft.com/office/drawing/2014/main" val="1006470967"/>
                    </a:ext>
                  </a:extLst>
                </a:gridCol>
              </a:tblGrid>
              <a:tr h="3989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600" u="none" strike="noStrike" cap="none" dirty="0">
                          <a:sym typeface="Calibri" panose="020F0502020204030204"/>
                        </a:rPr>
                        <a:t>管理人員</a:t>
                      </a:r>
                      <a:endParaRPr kumimoji="1" lang="zh-TW" altLang="en-US" sz="2600" b="0" i="0" u="none" strike="noStrike" cap="none" dirty="0">
                        <a:solidFill>
                          <a:srgbClr val="3F3F3F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600" u="none" strike="noStrike" cap="none" dirty="0">
                          <a:sym typeface="Calibri" panose="020F0502020204030204"/>
                        </a:rPr>
                        <a:t>姓名</a:t>
                      </a:r>
                      <a:endParaRPr kumimoji="1" lang="zh-TW" altLang="en-US" sz="2600" b="0" i="0" u="none" strike="noStrike" cap="none" dirty="0">
                        <a:solidFill>
                          <a:srgbClr val="3F3F3F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9858538"/>
                  </a:ext>
                </a:extLst>
              </a:tr>
              <a:tr h="4068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u="none" strike="noStrike" cap="none" dirty="0">
                          <a:sym typeface="Calibri" panose="020F0502020204030204"/>
                        </a:rPr>
                        <a:t>環安室主任</a:t>
                      </a:r>
                      <a:endParaRPr kumimoji="1" lang="zh-TW" altLang="en-US" sz="2000" b="0" i="0" u="none" strike="noStrike" cap="none" dirty="0">
                        <a:solidFill>
                          <a:srgbClr val="3F3F3F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b="1" u="none" strike="noStrike" cap="none" dirty="0">
                          <a:solidFill>
                            <a:schemeClr val="tx1"/>
                          </a:solidFill>
                          <a:sym typeface="Calibri" panose="020F0502020204030204"/>
                        </a:rPr>
                        <a:t>王主任</a:t>
                      </a:r>
                      <a:endParaRPr kumimoji="1" lang="zh-TW" altLang="en-US" sz="2000" b="1" i="0" u="none" strike="noStrike" cap="none" dirty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41667"/>
                  </a:ext>
                </a:extLst>
              </a:tr>
              <a:tr h="4676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u="none" strike="noStrike" cap="none" dirty="0">
                          <a:sym typeface="Calibri" panose="020F0502020204030204"/>
                        </a:rPr>
                        <a:t>職業安全衛生甲種業務主管</a:t>
                      </a:r>
                      <a:endParaRPr kumimoji="1" lang="zh-TW" altLang="en-US" sz="2000" b="0" i="0" u="none" strike="noStrike" cap="none" dirty="0">
                        <a:solidFill>
                          <a:srgbClr val="3F3F3F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b="1" u="none" strike="noStrike" cap="none" dirty="0">
                          <a:solidFill>
                            <a:schemeClr val="tx1"/>
                          </a:solidFill>
                          <a:sym typeface="Calibri" panose="020F0502020204030204"/>
                        </a:rPr>
                        <a:t>林組長</a:t>
                      </a:r>
                      <a:endParaRPr kumimoji="1" lang="zh-TW" altLang="en-US" sz="2000" b="1" i="0" u="none" strike="noStrike" cap="none" dirty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3959167"/>
                  </a:ext>
                </a:extLst>
              </a:tr>
              <a:tr h="4965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u="none" strike="noStrike" cap="none" dirty="0">
                          <a:sym typeface="Calibri" panose="020F0502020204030204"/>
                        </a:rPr>
                        <a:t>生物安全主管</a:t>
                      </a:r>
                      <a:endParaRPr kumimoji="1" lang="zh-TW" altLang="en-US" sz="2000" b="0" i="0" u="none" strike="noStrike" cap="none" dirty="0">
                        <a:solidFill>
                          <a:srgbClr val="3F3F3F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b="1" u="none" strike="noStrike" cap="none" dirty="0">
                          <a:solidFill>
                            <a:schemeClr val="tx1"/>
                          </a:solidFill>
                          <a:sym typeface="Calibri" panose="020F0502020204030204"/>
                        </a:rPr>
                        <a:t>劉組長</a:t>
                      </a:r>
                      <a:endParaRPr kumimoji="1" lang="zh-TW" altLang="en-US" sz="2000" b="1" i="0" u="none" strike="noStrike" cap="none" dirty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3646780"/>
                  </a:ext>
                </a:extLst>
              </a:tr>
              <a:tr h="4668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u="none" strike="noStrike" cap="none" dirty="0">
                          <a:sym typeface="Calibri" panose="020F0502020204030204"/>
                        </a:rPr>
                        <a:t>職業安全管理師</a:t>
                      </a:r>
                      <a:endParaRPr kumimoji="1" lang="zh-TW" altLang="en-US" sz="2000" b="0" i="0" u="none" strike="noStrike" cap="none" dirty="0">
                        <a:solidFill>
                          <a:srgbClr val="3F3F3F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b="1" u="none" strike="noStrike" cap="none" dirty="0">
                          <a:solidFill>
                            <a:schemeClr val="tx1"/>
                          </a:solidFill>
                          <a:sym typeface="Calibri" panose="020F0502020204030204"/>
                        </a:rPr>
                        <a:t>李先生</a:t>
                      </a:r>
                      <a:endParaRPr kumimoji="1" lang="zh-TW" altLang="en-US" sz="2000" b="1" i="0" u="none" strike="noStrike" cap="none" dirty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439209"/>
                  </a:ext>
                </a:extLst>
              </a:tr>
              <a:tr h="466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u="none" strike="noStrike" cap="none" dirty="0">
                          <a:sym typeface="Calibri" panose="020F0502020204030204"/>
                        </a:rPr>
                        <a:t>職業安全管理員</a:t>
                      </a:r>
                      <a:endParaRPr kumimoji="1" lang="zh-TW" altLang="en-US" sz="2000" b="0" i="0" u="none" strike="noStrike" cap="none" dirty="0">
                        <a:solidFill>
                          <a:srgbClr val="3F3F3F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b="1" i="0" u="none" strike="noStrike" cap="none" dirty="0">
                          <a:solidFill>
                            <a:schemeClr val="tx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Calibri" panose="020F0502020204030204"/>
                          <a:sym typeface="Calibri" panose="020F0502020204030204"/>
                        </a:rPr>
                        <a:t>蔡先生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3934666"/>
                  </a:ext>
                </a:extLst>
              </a:tr>
              <a:tr h="4891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u="none" strike="noStrike" cap="none" dirty="0">
                          <a:sym typeface="Calibri" panose="020F0502020204030204"/>
                        </a:rPr>
                        <a:t>職業衛生護理師</a:t>
                      </a:r>
                      <a:endParaRPr kumimoji="1" lang="zh-TW" altLang="en-US" sz="2000" b="0" i="0" u="none" strike="noStrike" cap="none" dirty="0">
                        <a:solidFill>
                          <a:srgbClr val="3F3F3F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b="1" u="none" strike="noStrike" cap="none" dirty="0">
                          <a:solidFill>
                            <a:schemeClr val="tx1"/>
                          </a:solidFill>
                          <a:sym typeface="Calibri" panose="020F0502020204030204"/>
                        </a:rPr>
                        <a:t>曾小姐、李小姐</a:t>
                      </a:r>
                      <a:endParaRPr kumimoji="1" lang="zh-TW" altLang="en-US" sz="2000" b="1" i="0" u="none" strike="noStrike" cap="none" dirty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777770"/>
                  </a:ext>
                </a:extLst>
              </a:tr>
              <a:tr h="503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u="none" strike="noStrike" cap="none" dirty="0">
                          <a:sym typeface="Calibri" panose="020F0502020204030204"/>
                        </a:rPr>
                        <a:t>甲級毒性化學物質專責人員</a:t>
                      </a:r>
                      <a:endParaRPr kumimoji="1" lang="zh-TW" altLang="en-US" sz="2000" b="0" i="0" u="none" strike="noStrike" cap="none" dirty="0">
                        <a:solidFill>
                          <a:srgbClr val="3F3F3F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b="1" u="none" strike="noStrike" cap="none" dirty="0">
                          <a:solidFill>
                            <a:schemeClr val="tx1"/>
                          </a:solidFill>
                          <a:sym typeface="Calibri" panose="020F0502020204030204"/>
                        </a:rPr>
                        <a:t>吳小姐</a:t>
                      </a:r>
                      <a:endParaRPr kumimoji="1" lang="zh-TW" altLang="en-US" sz="2000" b="1" i="0" u="none" strike="noStrike" cap="none" dirty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0717777"/>
                  </a:ext>
                </a:extLst>
              </a:tr>
              <a:tr h="880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u="none" strike="noStrike" cap="none" dirty="0">
                          <a:sym typeface="Calibri" panose="020F0502020204030204"/>
                        </a:rPr>
                        <a:t>輻射防護員、室內空氣品質</a:t>
                      </a:r>
                      <a:endParaRPr kumimoji="1" lang="en-US" altLang="zh-TW" sz="2000" u="none" strike="noStrike" cap="none" dirty="0">
                        <a:sym typeface="Calibri" panose="020F050202020403020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u="none" strike="noStrike" cap="none" dirty="0">
                          <a:sym typeface="Calibri" panose="020F0502020204030204"/>
                        </a:rPr>
                        <a:t>環境教育專責人員</a:t>
                      </a:r>
                      <a:endParaRPr kumimoji="1" lang="en-US" altLang="zh-TW" sz="2000" b="0" i="0" u="none" strike="noStrike" cap="none" dirty="0">
                        <a:solidFill>
                          <a:srgbClr val="3F3F3F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1" lang="zh-TW" altLang="en-US" sz="2000" b="1" u="none" strike="noStrike" cap="none" dirty="0">
                          <a:solidFill>
                            <a:schemeClr val="tx1"/>
                          </a:solidFill>
                          <a:sym typeface="Calibri" panose="020F0502020204030204"/>
                        </a:rPr>
                        <a:t>盧小姐</a:t>
                      </a:r>
                      <a:endParaRPr kumimoji="1" lang="zh-TW" altLang="en-US" sz="2000" b="1" i="0" u="none" strike="noStrike" cap="none" dirty="0">
                        <a:solidFill>
                          <a:schemeClr val="tx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8157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20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F53ABC86-7E5E-4EA8-AD57-E00FB84CDCC0}"/>
              </a:ext>
            </a:extLst>
          </p:cNvPr>
          <p:cNvSpPr txBox="1"/>
          <p:nvPr/>
        </p:nvSpPr>
        <p:spPr>
          <a:xfrm>
            <a:off x="3019784" y="1025732"/>
            <a:ext cx="626325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高雄醫學大學</a:t>
            </a:r>
            <a:endParaRPr kumimoji="1" lang="en-US" altLang="zh-TW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實驗室</a:t>
            </a:r>
            <a:r>
              <a:rPr lang="zh-TW" altLang="en-US" sz="36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Kaiti TC" charset="-120"/>
              </a:rPr>
              <a:t>災害緊急應變通報流程</a:t>
            </a:r>
            <a:endParaRPr lang="zh-TW" altLang="en-US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EB26436-95BE-4A67-86B8-055593124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6" y="2602264"/>
            <a:ext cx="11699546" cy="367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4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19689E3-B999-4DB1-9A73-69D1106B2A91}"/>
              </a:ext>
            </a:extLst>
          </p:cNvPr>
          <p:cNvSpPr txBox="1"/>
          <p:nvPr/>
        </p:nvSpPr>
        <p:spPr>
          <a:xfrm>
            <a:off x="3039782" y="1025732"/>
            <a:ext cx="618630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高雄醫學大學</a:t>
            </a:r>
            <a:endParaRPr kumimoji="1" lang="en-US" altLang="zh-TW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Hant" altLang="en-US" sz="36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Kaiti TC" charset="-120"/>
              </a:rPr>
              <a:t>實驗室</a:t>
            </a:r>
            <a:r>
              <a:rPr lang="zh-TW" altLang="en-US" sz="36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Kaiti TC" charset="-120"/>
              </a:rPr>
              <a:t>災害緊急應變通報流程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835B3BB-B4F6-4603-908E-9B7CA3B129D3}"/>
              </a:ext>
            </a:extLst>
          </p:cNvPr>
          <p:cNvSpPr/>
          <p:nvPr/>
        </p:nvSpPr>
        <p:spPr>
          <a:xfrm>
            <a:off x="479368" y="2381286"/>
            <a:ext cx="1123324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    </a:t>
            </a:r>
            <a:r>
              <a:rPr lang="zh-CN" altLang="en-US" sz="32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通知</a:t>
            </a:r>
            <a:r>
              <a:rPr lang="zh-CN" altLang="en-US" sz="3200" b="1" kern="1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實驗室負責人</a:t>
            </a:r>
            <a:r>
              <a:rPr lang="zh-CN" altLang="en-US" sz="32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與</a:t>
            </a:r>
            <a:r>
              <a:rPr lang="zh-TW" altLang="en-US" sz="32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撥打 </a:t>
            </a:r>
            <a:r>
              <a:rPr lang="en-US" altLang="zh-TW" sz="3200" b="1" kern="100" dirty="0">
                <a:solidFill>
                  <a:srgbClr val="FF0000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2188 </a:t>
            </a:r>
            <a:r>
              <a:rPr lang="en-US" altLang="zh-TW" sz="3200" b="1" kern="1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CN" altLang="en-US" sz="3200" b="1" kern="1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警衛隊）</a:t>
            </a:r>
            <a:endParaRPr lang="en-US" altLang="zh-TW" sz="3200" b="1" kern="1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zh-TW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我是</a:t>
            </a:r>
            <a:r>
              <a:rPr lang="en-US" altLang="zh-TW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_____</a:t>
            </a:r>
            <a:r>
              <a:rPr lang="zh-TW" altLang="zh-TW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老師實驗室的學生</a:t>
            </a:r>
            <a:r>
              <a:rPr lang="en-US" altLang="zh-TW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_______</a:t>
            </a:r>
            <a:r>
              <a:rPr lang="zh-TW" altLang="en-US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3200" kern="1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zh-TW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位於</a:t>
            </a:r>
            <a:r>
              <a:rPr lang="en-US" altLang="zh-TW" sz="3200" b="1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_____</a:t>
            </a:r>
            <a:r>
              <a:rPr lang="zh-TW" altLang="en-US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大樓</a:t>
            </a:r>
            <a:r>
              <a:rPr lang="zh-TW" altLang="en-US" sz="3200" b="1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_____</a:t>
            </a:r>
            <a:r>
              <a:rPr lang="zh-CN" altLang="en-US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室，分機</a:t>
            </a:r>
            <a:r>
              <a:rPr lang="en-US" altLang="zh-CN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_____</a:t>
            </a:r>
            <a:r>
              <a:rPr lang="zh-TW" altLang="en-US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3200" kern="1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例如：</a:t>
            </a:r>
            <a:r>
              <a:rPr lang="zh-CN" altLang="en-US" sz="3200" b="1" kern="1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濟世</a:t>
            </a:r>
            <a:r>
              <a:rPr lang="zh-TW" altLang="en-US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大樓 </a:t>
            </a:r>
            <a:r>
              <a:rPr lang="en-US" altLang="zh-TW" sz="3200" b="1" kern="100" dirty="0">
                <a:solidFill>
                  <a:srgbClr val="FF0000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CS102</a:t>
            </a:r>
            <a:r>
              <a:rPr lang="en-US" altLang="zh-TW" sz="3200" kern="100" dirty="0">
                <a:solidFill>
                  <a:srgbClr val="FF0000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zh-CN" altLang="en-US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室，分機</a:t>
            </a:r>
            <a:r>
              <a:rPr lang="en-US" altLang="zh-CN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CN" sz="3200" b="1" kern="100" dirty="0">
                <a:solidFill>
                  <a:srgbClr val="FF0000"/>
                </a:solidFill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2278</a:t>
            </a:r>
            <a:r>
              <a:rPr lang="en-US" altLang="zh-CN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目前實驗室發生</a:t>
            </a:r>
            <a:r>
              <a:rPr lang="en-US" altLang="zh-TW" sz="3200" u="sng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b="1" u="sng" kern="100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火災</a:t>
            </a:r>
            <a:r>
              <a:rPr lang="en-US" altLang="zh-TW" sz="3200" u="sng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或</a:t>
            </a:r>
            <a:r>
              <a:rPr lang="en-US" altLang="zh-TW" sz="3200" u="sng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CN" altLang="en-US" sz="3200" b="1" u="sng" kern="100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二氯甲烷</a:t>
            </a:r>
            <a:r>
              <a:rPr lang="en-US" altLang="zh-TW" sz="3200" b="1" u="sng" kern="100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200" u="sng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CN" altLang="en-US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化學品</a:t>
            </a:r>
            <a:r>
              <a:rPr lang="zh-TW" altLang="en-US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大量洩漏</a:t>
            </a:r>
            <a:r>
              <a:rPr lang="en-US" altLang="zh-TW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CN" altLang="en-US" sz="3200" b="1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CN" altLang="en-US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現場煙霧瀰漫</a:t>
            </a:r>
            <a:r>
              <a:rPr lang="zh-TW" altLang="en-US" sz="32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32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2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現場</a:t>
            </a:r>
            <a:r>
              <a:rPr lang="en-US" altLang="zh-TW" sz="32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CN" altLang="en-US" sz="3200" b="1" u="sng" kern="100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有</a:t>
            </a:r>
            <a:r>
              <a:rPr lang="en-US" altLang="zh-CN" sz="3200" b="1" u="sng" kern="100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CN" altLang="en-US" sz="3200" b="1" u="sng" kern="100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無</a:t>
            </a:r>
            <a:r>
              <a:rPr lang="en-US" altLang="zh-CN" sz="3200" b="1" u="sng" kern="100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CN" altLang="en-US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人員受傷</a:t>
            </a:r>
            <a:r>
              <a:rPr lang="zh-TW" altLang="en-US" sz="32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32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zh-TW" sz="32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請</a:t>
            </a:r>
            <a:r>
              <a:rPr lang="zh-TW" altLang="en-US" sz="32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儘速</a:t>
            </a:r>
            <a:r>
              <a:rPr lang="zh-TW" altLang="zh-TW" sz="32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派人協助處理。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3625F31-58D0-44BE-834D-9F0EBCB813D3}"/>
              </a:ext>
            </a:extLst>
          </p:cNvPr>
          <p:cNvSpPr/>
          <p:nvPr/>
        </p:nvSpPr>
        <p:spPr>
          <a:xfrm>
            <a:off x="6059054" y="5489829"/>
            <a:ext cx="61329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1800" b="1" kern="100" dirty="0">
                <a:solidFill>
                  <a:srgbClr val="00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實驗室人員在完成通報後，請按壓該樓層之消防警鈴，通知該樓層人員進行疏散。</a:t>
            </a:r>
            <a:endParaRPr lang="en-US" altLang="zh-TW" b="1" kern="100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1800" b="1" kern="100" dirty="0">
                <a:solidFill>
                  <a:srgbClr val="0099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實驗室成員需熟知滅火器之放置位置。</a:t>
            </a:r>
            <a:endParaRPr lang="zh-TW" altLang="zh-TW" sz="1800" b="1" kern="100" dirty="0">
              <a:solidFill>
                <a:srgbClr val="0099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E651A8-E242-425B-9470-4C6AF2FBE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33" y="942109"/>
            <a:ext cx="7923149" cy="560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6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6A8F131-A790-4767-B090-DEF5A7E7C6E6}"/>
              </a:ext>
            </a:extLst>
          </p:cNvPr>
          <p:cNvSpPr txBox="1"/>
          <p:nvPr/>
        </p:nvSpPr>
        <p:spPr>
          <a:xfrm>
            <a:off x="4785377" y="1053440"/>
            <a:ext cx="26212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化學品分類</a:t>
            </a:r>
            <a:endParaRPr kumimoji="1" lang="en-US" altLang="zh-TW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3F92408-3C98-415F-8512-97A7C487A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46" y="1891826"/>
            <a:ext cx="8868001" cy="46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0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EB828-688B-B3BC-BB9B-B339B1B5D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CBA002-F6B8-A3E4-F046-5CDB45C56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67" y="1308029"/>
            <a:ext cx="10735513" cy="1195404"/>
          </a:xfrm>
        </p:spPr>
        <p:txBody>
          <a:bodyPr/>
          <a:lstStyle/>
          <a:p>
            <a:pPr algn="ctr"/>
            <a:r>
              <a:rPr lang="en-US" altLang="zh-TW" sz="38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114</a:t>
            </a:r>
            <a:r>
              <a:rPr lang="zh-TW" altLang="en-US" sz="38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學年度實驗室工作者第</a:t>
            </a:r>
            <a:r>
              <a:rPr lang="en-US" altLang="zh-TW" sz="38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38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次教育訓練講義</a:t>
            </a:r>
            <a:br>
              <a:rPr lang="en-US" altLang="zh-TW" sz="38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38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下載連結處</a:t>
            </a:r>
            <a:br>
              <a:rPr lang="zh-TW" altLang="en-US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br>
              <a:rPr lang="en-US" altLang="zh-TW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2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https://reurl.cc/yOjMlO</a:t>
            </a:r>
            <a:endParaRPr lang="zh-TW" altLang="en-US" sz="28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6089D03-E6DD-0A12-4B35-7E87F142E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918" y="3429000"/>
            <a:ext cx="3208209" cy="30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8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A75E1E09-7D0A-4919-B2AE-B9337EF61432}"/>
              </a:ext>
            </a:extLst>
          </p:cNvPr>
          <p:cNvSpPr txBox="1"/>
          <p:nvPr/>
        </p:nvSpPr>
        <p:spPr>
          <a:xfrm>
            <a:off x="4136712" y="726975"/>
            <a:ext cx="43909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本校</a:t>
            </a:r>
            <a:r>
              <a:rPr lang="zh-CN" altLang="en-US" sz="36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申請毒化物流程</a:t>
            </a:r>
            <a:endParaRPr kumimoji="1" lang="en-US" altLang="zh-TW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3FF6B34-1ADA-4C1E-A159-ED3C2123A009}"/>
              </a:ext>
            </a:extLst>
          </p:cNvPr>
          <p:cNvSpPr txBox="1"/>
          <p:nvPr/>
        </p:nvSpPr>
        <p:spPr>
          <a:xfrm>
            <a:off x="3982824" y="1321495"/>
            <a:ext cx="469872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採購毒化物</a:t>
            </a:r>
            <a:b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填寫線上購買申請書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校務系統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T.5.5.10)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67505E6-35A7-4B92-98B0-71DF7DF1CC5F}"/>
              </a:ext>
            </a:extLst>
          </p:cNvPr>
          <p:cNvSpPr txBox="1"/>
          <p:nvPr/>
        </p:nvSpPr>
        <p:spPr>
          <a:xfrm>
            <a:off x="6263764" y="3433157"/>
            <a:ext cx="3262432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本校</a:t>
            </a:r>
            <a:r>
              <a:rPr lang="zh-TW" altLang="en-US" sz="1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不具有</a:t>
            </a: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之毒化物核可使用文件</a:t>
            </a:r>
          </a:p>
        </p:txBody>
      </p:sp>
      <p:sp>
        <p:nvSpPr>
          <p:cNvPr id="23" name="向下箭號 16">
            <a:extLst>
              <a:ext uri="{FF2B5EF4-FFF2-40B4-BE49-F238E27FC236}">
                <a16:creationId xmlns:a16="http://schemas.microsoft.com/office/drawing/2014/main" id="{9BCF21E7-EB3F-48F4-AFCB-50BAC1817D00}"/>
              </a:ext>
            </a:extLst>
          </p:cNvPr>
          <p:cNvSpPr/>
          <p:nvPr/>
        </p:nvSpPr>
        <p:spPr>
          <a:xfrm>
            <a:off x="7891602" y="3798832"/>
            <a:ext cx="327130" cy="369794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9CAAC6D-F8DD-44BE-9052-CA19B0BE724F}"/>
              </a:ext>
            </a:extLst>
          </p:cNvPr>
          <p:cNvSpPr txBox="1"/>
          <p:nvPr/>
        </p:nvSpPr>
        <p:spPr>
          <a:xfrm>
            <a:off x="2698000" y="3432167"/>
            <a:ext cx="1826141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填寫</a:t>
            </a:r>
            <a: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T.5.5.10</a:t>
            </a:r>
            <a:b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毒化物購買申請書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A3DE8B8-2AC6-4C40-B025-0A6C795349AF}"/>
              </a:ext>
            </a:extLst>
          </p:cNvPr>
          <p:cNvSpPr txBox="1"/>
          <p:nvPr/>
        </p:nvSpPr>
        <p:spPr>
          <a:xfrm>
            <a:off x="5885562" y="4180469"/>
            <a:ext cx="4421079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填寫新購本校未取得核可文件之毒化物申請表</a:t>
            </a:r>
            <a:endParaRPr lang="en-US" altLang="zh-TW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毒性及關注化學物質專區表格</a:t>
            </a:r>
            <a: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向下箭號 19">
            <a:extLst>
              <a:ext uri="{FF2B5EF4-FFF2-40B4-BE49-F238E27FC236}">
                <a16:creationId xmlns:a16="http://schemas.microsoft.com/office/drawing/2014/main" id="{EC877C8B-5EB2-4D0C-BB52-605BCDDAD553}"/>
              </a:ext>
            </a:extLst>
          </p:cNvPr>
          <p:cNvSpPr/>
          <p:nvPr/>
        </p:nvSpPr>
        <p:spPr>
          <a:xfrm>
            <a:off x="3447505" y="4044302"/>
            <a:ext cx="327130" cy="369794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482647E-85D3-4B39-8974-1CDB57F4B3A6}"/>
              </a:ext>
            </a:extLst>
          </p:cNvPr>
          <p:cNvSpPr txBox="1"/>
          <p:nvPr/>
        </p:nvSpPr>
        <p:spPr>
          <a:xfrm>
            <a:off x="2698000" y="4440973"/>
            <a:ext cx="1826141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送環安室確認庫存</a:t>
            </a:r>
            <a:b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並審核購買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0F103C27-02A9-4180-8D78-5DA0DEF89348}"/>
              </a:ext>
            </a:extLst>
          </p:cNvPr>
          <p:cNvSpPr txBox="1"/>
          <p:nvPr/>
        </p:nvSpPr>
        <p:spPr>
          <a:xfrm>
            <a:off x="6194336" y="5176328"/>
            <a:ext cx="3721662" cy="355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送交環安室，審核實驗必要性後核章</a:t>
            </a:r>
          </a:p>
        </p:txBody>
      </p:sp>
      <p:sp>
        <p:nvSpPr>
          <p:cNvPr id="29" name="向下箭號 23">
            <a:extLst>
              <a:ext uri="{FF2B5EF4-FFF2-40B4-BE49-F238E27FC236}">
                <a16:creationId xmlns:a16="http://schemas.microsoft.com/office/drawing/2014/main" id="{1295BE5C-5F83-4A1E-8C06-4F0281F3D4DF}"/>
              </a:ext>
            </a:extLst>
          </p:cNvPr>
          <p:cNvSpPr/>
          <p:nvPr/>
        </p:nvSpPr>
        <p:spPr>
          <a:xfrm>
            <a:off x="3447505" y="5089637"/>
            <a:ext cx="327130" cy="369794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A305B44-B78A-4AA9-B276-6F237E8C908E}"/>
              </a:ext>
            </a:extLst>
          </p:cNvPr>
          <p:cNvSpPr txBox="1"/>
          <p:nvPr/>
        </p:nvSpPr>
        <p:spPr>
          <a:xfrm>
            <a:off x="2492815" y="5516179"/>
            <a:ext cx="223651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環安室</a:t>
            </a:r>
            <a:r>
              <a:rPr lang="zh-TW" altLang="en-US" sz="1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核准後</a:t>
            </a:r>
            <a:b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實驗室端可自行下載後</a:t>
            </a:r>
            <a:b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提供給合格廠商購買</a:t>
            </a:r>
          </a:p>
        </p:txBody>
      </p:sp>
      <p:sp>
        <p:nvSpPr>
          <p:cNvPr id="31" name="向下箭號 25">
            <a:extLst>
              <a:ext uri="{FF2B5EF4-FFF2-40B4-BE49-F238E27FC236}">
                <a16:creationId xmlns:a16="http://schemas.microsoft.com/office/drawing/2014/main" id="{E7B24DBC-37F1-4EB2-AB76-88A2EDDD2AAA}"/>
              </a:ext>
            </a:extLst>
          </p:cNvPr>
          <p:cNvSpPr/>
          <p:nvPr/>
        </p:nvSpPr>
        <p:spPr>
          <a:xfrm>
            <a:off x="7891602" y="5561884"/>
            <a:ext cx="327130" cy="369794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CF8BFC37-BAE6-427F-8011-4EA352CF8C93}"/>
              </a:ext>
            </a:extLst>
          </p:cNvPr>
          <p:cNvSpPr txBox="1"/>
          <p:nvPr/>
        </p:nvSpPr>
        <p:spPr>
          <a:xfrm>
            <a:off x="5885562" y="5933525"/>
            <a:ext cx="4421079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環安室發文至環保局申請報備</a:t>
            </a:r>
            <a:br>
              <a:rPr lang="en-US" altLang="zh-TW" sz="1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1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待核准後始得向合格廠商購買</a:t>
            </a:r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57ED108-E639-4B03-9C84-C3452731EC21}"/>
              </a:ext>
            </a:extLst>
          </p:cNvPr>
          <p:cNvSpPr/>
          <p:nvPr/>
        </p:nvSpPr>
        <p:spPr>
          <a:xfrm>
            <a:off x="2660147" y="99970"/>
            <a:ext cx="73440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Hant" altLang="en-US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毒化物</a:t>
            </a:r>
            <a:r>
              <a:rPr lang="zh-TW" altLang="en-US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請購流程請詳見連結網址：</a:t>
            </a:r>
            <a:r>
              <a:rPr lang="en-US" altLang="zh-TW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https://reurl.cc/LlVOyX</a:t>
            </a:r>
            <a:endParaRPr lang="en-US" altLang="zh-TW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TW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TW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E18849E-4A4D-436F-82D9-E767F5A48007}"/>
              </a:ext>
            </a:extLst>
          </p:cNvPr>
          <p:cNvSpPr/>
          <p:nvPr/>
        </p:nvSpPr>
        <p:spPr>
          <a:xfrm>
            <a:off x="8292559" y="488390"/>
            <a:ext cx="1903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>
                    <a:lumMod val="9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承辦人：吳雅靜</a:t>
            </a:r>
          </a:p>
        </p:txBody>
      </p:sp>
      <p:sp>
        <p:nvSpPr>
          <p:cNvPr id="35" name="向下箭號 11">
            <a:extLst>
              <a:ext uri="{FF2B5EF4-FFF2-40B4-BE49-F238E27FC236}">
                <a16:creationId xmlns:a16="http://schemas.microsoft.com/office/drawing/2014/main" id="{D9B4CB48-2A50-41A9-9BB6-94EBABE03951}"/>
              </a:ext>
            </a:extLst>
          </p:cNvPr>
          <p:cNvSpPr/>
          <p:nvPr/>
        </p:nvSpPr>
        <p:spPr>
          <a:xfrm rot="3791537">
            <a:off x="4303085" y="3012085"/>
            <a:ext cx="320372" cy="377595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6" name="向下箭號 12">
            <a:extLst>
              <a:ext uri="{FF2B5EF4-FFF2-40B4-BE49-F238E27FC236}">
                <a16:creationId xmlns:a16="http://schemas.microsoft.com/office/drawing/2014/main" id="{FCA55E0B-16CC-4715-B6A6-AFD08A97DE16}"/>
              </a:ext>
            </a:extLst>
          </p:cNvPr>
          <p:cNvSpPr/>
          <p:nvPr/>
        </p:nvSpPr>
        <p:spPr>
          <a:xfrm rot="17852239">
            <a:off x="7086327" y="3031898"/>
            <a:ext cx="320372" cy="377595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7" name="向下箭號 20">
            <a:extLst>
              <a:ext uri="{FF2B5EF4-FFF2-40B4-BE49-F238E27FC236}">
                <a16:creationId xmlns:a16="http://schemas.microsoft.com/office/drawing/2014/main" id="{FB561846-D706-4DF5-9A30-5EBE456F3A3D}"/>
              </a:ext>
            </a:extLst>
          </p:cNvPr>
          <p:cNvSpPr/>
          <p:nvPr/>
        </p:nvSpPr>
        <p:spPr>
          <a:xfrm>
            <a:off x="7891602" y="4798292"/>
            <a:ext cx="327130" cy="36979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05BE43D0-415C-41F4-B6FF-C669801DA6B6}"/>
              </a:ext>
            </a:extLst>
          </p:cNvPr>
          <p:cNvSpPr txBox="1"/>
          <p:nvPr/>
        </p:nvSpPr>
        <p:spPr>
          <a:xfrm>
            <a:off x="2950295" y="2367704"/>
            <a:ext cx="662693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本校是否有核可使用文件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環安室網頁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-&gt;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化學品專區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-&gt;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毒性及關注化學物質專區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9" name="向下箭號 11">
            <a:extLst>
              <a:ext uri="{FF2B5EF4-FFF2-40B4-BE49-F238E27FC236}">
                <a16:creationId xmlns:a16="http://schemas.microsoft.com/office/drawing/2014/main" id="{40617DEE-B682-42EE-B0F2-E3483A1F7737}"/>
              </a:ext>
            </a:extLst>
          </p:cNvPr>
          <p:cNvSpPr/>
          <p:nvPr/>
        </p:nvSpPr>
        <p:spPr>
          <a:xfrm>
            <a:off x="6103579" y="1971629"/>
            <a:ext cx="320372" cy="37759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72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748793C-B485-49AA-8F29-80F08EBC4BD8}"/>
              </a:ext>
            </a:extLst>
          </p:cNvPr>
          <p:cNvSpPr txBox="1"/>
          <p:nvPr/>
        </p:nvSpPr>
        <p:spPr>
          <a:xfrm>
            <a:off x="2938467" y="902309"/>
            <a:ext cx="60324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每一樓層均設有緊急應變櫃</a:t>
            </a:r>
            <a:endParaRPr lang="zh-TW" altLang="en-US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1AFA06E-BEFD-4E3E-8010-5E12AA430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73" y="1676176"/>
            <a:ext cx="3638872" cy="485401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8CC60E2-2C4A-440E-A861-FA01C15B8BDA}"/>
              </a:ext>
            </a:extLst>
          </p:cNvPr>
          <p:cNvSpPr/>
          <p:nvPr/>
        </p:nvSpPr>
        <p:spPr>
          <a:xfrm>
            <a:off x="5880301" y="1579417"/>
            <a:ext cx="467847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1.</a:t>
            </a:r>
            <a:r>
              <a:rPr lang="zh-TW" altLang="en-US" sz="2200" dirty="0">
                <a:latin typeface="Calibri" panose="020F0502020204030204" pitchFamily="34" charset="0"/>
                <a:ea typeface="Microsoft JhengHei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化學洩漏處理袋*5個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2. 片狀吸液棉*1包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3. 條狀吸液棉*4個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4. C級防護衣*2套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5. C級長筒防護鞋套*2雙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6. 半面式雙罐式防毒面具*1個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7. 全面式雙罐式防毒面具*1個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8. 濾毒罐*2組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9. 實驗室用N95等級以上口罩*5個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10. 一般活性碳口罩*10個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11. 化學防護手套-耐熱手套*1雙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12. 化學防護手套-耐酸.鹼*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2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雙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13. 耐霧耐酸鹼護目鏡*2個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14. 安全面罩+帽框*2組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15. 濃煙逃生袋*15個</a:t>
            </a:r>
          </a:p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16. 濃煙逃生袋抽取架*1個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80C50E5-AECC-41FD-A2B1-345B1199FF08}"/>
              </a:ext>
            </a:extLst>
          </p:cNvPr>
          <p:cNvSpPr/>
          <p:nvPr/>
        </p:nvSpPr>
        <p:spPr>
          <a:xfrm>
            <a:off x="8274955" y="495824"/>
            <a:ext cx="1903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>
                    <a:lumMod val="9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承辦人：吳雅靜</a:t>
            </a:r>
          </a:p>
        </p:txBody>
      </p:sp>
    </p:spTree>
    <p:extLst>
      <p:ext uri="{BB962C8B-B14F-4D97-AF65-F5344CB8AC3E}">
        <p14:creationId xmlns:p14="http://schemas.microsoft.com/office/powerpoint/2010/main" val="2926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AAC2608-45AF-456A-A114-663C1A5C3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44" y="1467120"/>
            <a:ext cx="5561365" cy="306049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F7506D0-14FB-4368-9695-3BF49F3BFA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034" y="4513490"/>
            <a:ext cx="2734739" cy="205012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A040878-D10C-44A6-9B12-A403AD5F2C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6"/>
          <a:stretch/>
        </p:blipFill>
        <p:spPr>
          <a:xfrm>
            <a:off x="4868358" y="4513490"/>
            <a:ext cx="2863676" cy="205012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46DC403-B32F-47D6-A82F-E3177B1B8E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6" t="3236" r="2488" b="26862"/>
          <a:stretch/>
        </p:blipFill>
        <p:spPr>
          <a:xfrm>
            <a:off x="2321825" y="1375559"/>
            <a:ext cx="2184119" cy="3152053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FA4481C7-1895-4F95-BD6B-3374F52E9857}"/>
              </a:ext>
            </a:extLst>
          </p:cNvPr>
          <p:cNvSpPr txBox="1"/>
          <p:nvPr/>
        </p:nvSpPr>
        <p:spPr>
          <a:xfrm>
            <a:off x="2085636" y="902292"/>
            <a:ext cx="79816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000FF"/>
                </a:solidFill>
                <a:highlight>
                  <a:srgbClr val="FF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化學品洩漏暨緊急應變器材教育訓練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2F7EF30-F4D2-4589-BE75-037EE7A6C4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0" y="4527612"/>
            <a:ext cx="2908948" cy="205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5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9A0E187-2155-424D-92E0-4357F1F5FCC4}"/>
              </a:ext>
            </a:extLst>
          </p:cNvPr>
          <p:cNvSpPr txBox="1"/>
          <p:nvPr/>
        </p:nvSpPr>
        <p:spPr>
          <a:xfrm>
            <a:off x="2831767" y="1041116"/>
            <a:ext cx="60324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每一樓層均設有緊急</a:t>
            </a:r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沖淋器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5EFBC549-60A0-4F18-B86E-FF97B25C999A}"/>
              </a:ext>
            </a:extLst>
          </p:cNvPr>
          <p:cNvSpPr/>
          <p:nvPr/>
        </p:nvSpPr>
        <p:spPr>
          <a:xfrm>
            <a:off x="1749972" y="5796493"/>
            <a:ext cx="8196013" cy="558124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B9D8A79-4B88-4584-811F-27B7FAA2D64A}"/>
              </a:ext>
            </a:extLst>
          </p:cNvPr>
          <p:cNvSpPr txBox="1"/>
          <p:nvPr/>
        </p:nvSpPr>
        <p:spPr>
          <a:xfrm>
            <a:off x="2981251" y="5889865"/>
            <a:ext cx="6864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於實驗室外設置緊急沖淋器，並定期進行檢查。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316" y="2154477"/>
            <a:ext cx="3106312" cy="346664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8" y="2154477"/>
            <a:ext cx="3011811" cy="34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31BE5D05-5D40-465C-95B9-B4D4C647F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897" y="2876449"/>
            <a:ext cx="7543800" cy="97109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5800" b="1" dirty="0">
                <a:solidFill>
                  <a:srgbClr val="0000FF"/>
                </a:solidFill>
              </a:rPr>
              <a:t>實驗室常見設施與</a:t>
            </a:r>
            <a:br>
              <a:rPr lang="en-US" altLang="zh-TW" sz="5800" b="1" dirty="0">
                <a:solidFill>
                  <a:srgbClr val="0000FF"/>
                </a:solidFill>
              </a:rPr>
            </a:br>
            <a:r>
              <a:rPr lang="zh-TW" altLang="en-US" sz="5800" b="1" dirty="0">
                <a:solidFill>
                  <a:srgbClr val="0000FF"/>
                </a:solidFill>
              </a:rPr>
              <a:t>稽查之重點</a:t>
            </a:r>
          </a:p>
        </p:txBody>
      </p:sp>
    </p:spTree>
    <p:extLst>
      <p:ext uri="{BB962C8B-B14F-4D97-AF65-F5344CB8AC3E}">
        <p14:creationId xmlns:p14="http://schemas.microsoft.com/office/powerpoint/2010/main" val="20451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6BB402E-630C-4E6B-AAE8-25B889943F36}"/>
              </a:ext>
            </a:extLst>
          </p:cNvPr>
          <p:cNvSpPr txBox="1"/>
          <p:nvPr/>
        </p:nvSpPr>
        <p:spPr>
          <a:xfrm>
            <a:off x="70483" y="977040"/>
            <a:ext cx="69749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校務系統 </a:t>
            </a:r>
            <a:r>
              <a:rPr kumimoji="1" lang="en-US" altLang="zh-TW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實驗室場所資料維護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89" y="1654148"/>
            <a:ext cx="10091046" cy="487829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98109" y="2394393"/>
            <a:ext cx="6447099" cy="4740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98109" y="2952447"/>
            <a:ext cx="10091046" cy="543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98109" y="3545595"/>
            <a:ext cx="2769182" cy="6116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圖說文字 7"/>
          <p:cNvSpPr/>
          <p:nvPr/>
        </p:nvSpPr>
        <p:spPr>
          <a:xfrm>
            <a:off x="6538821" y="1705576"/>
            <a:ext cx="2789498" cy="775504"/>
          </a:xfrm>
          <a:prstGeom prst="wedgeRoundRectCallout">
            <a:avLst>
              <a:gd name="adj1" fmla="val -40867"/>
              <a:gd name="adj2" fmla="val 71536"/>
              <a:gd name="adj3" fmla="val 16667"/>
            </a:avLst>
          </a:prstGeom>
          <a:noFill/>
          <a:ln w="349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維護位置 </a:t>
            </a:r>
            <a:r>
              <a:rPr lang="en-US" altLang="zh-TW" dirty="0">
                <a:solidFill>
                  <a:srgbClr val="FF0000"/>
                </a:solidFill>
              </a:rPr>
              <a:t>T.5.5.05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3" name="圓角矩形圖說文字 12"/>
          <p:cNvSpPr/>
          <p:nvPr/>
        </p:nvSpPr>
        <p:spPr>
          <a:xfrm>
            <a:off x="6817843" y="3662782"/>
            <a:ext cx="2379474" cy="624595"/>
          </a:xfrm>
          <a:prstGeom prst="wedgeRoundRectCallout">
            <a:avLst>
              <a:gd name="adj1" fmla="val -94112"/>
              <a:gd name="adj2" fmla="val -79697"/>
              <a:gd name="adj3" fmla="val 16667"/>
            </a:avLst>
          </a:prstGeom>
          <a:noFill/>
          <a:ln w="349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各別項目皆須填寫</a:t>
            </a:r>
          </a:p>
        </p:txBody>
      </p:sp>
      <p:sp>
        <p:nvSpPr>
          <p:cNvPr id="14" name="矩形 13"/>
          <p:cNvSpPr/>
          <p:nvPr/>
        </p:nvSpPr>
        <p:spPr>
          <a:xfrm>
            <a:off x="834402" y="6090214"/>
            <a:ext cx="9753452" cy="2430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圖說文字 14"/>
          <p:cNvSpPr/>
          <p:nvPr/>
        </p:nvSpPr>
        <p:spPr>
          <a:xfrm>
            <a:off x="4153895" y="4671324"/>
            <a:ext cx="2379474" cy="624595"/>
          </a:xfrm>
          <a:prstGeom prst="wedgeRoundRectCallout">
            <a:avLst>
              <a:gd name="adj1" fmla="val -82437"/>
              <a:gd name="adj2" fmla="val 159360"/>
              <a:gd name="adj3" fmla="val 16667"/>
            </a:avLst>
          </a:prstGeom>
          <a:noFill/>
          <a:ln w="349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依實際</a:t>
            </a:r>
            <a:r>
              <a:rPr lang="en-US" altLang="zh-TW" dirty="0">
                <a:solidFill>
                  <a:srgbClr val="FF0000"/>
                </a:solidFill>
              </a:rPr>
              <a:t>LAB</a:t>
            </a:r>
            <a:r>
              <a:rPr lang="zh-TW" altLang="en-US" dirty="0">
                <a:solidFill>
                  <a:srgbClr val="FF0000"/>
                </a:solidFill>
              </a:rPr>
              <a:t>編號填寫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9654977" y="4636333"/>
            <a:ext cx="2375597" cy="1008542"/>
          </a:xfrm>
          <a:prstGeom prst="roundRect">
            <a:avLst/>
          </a:prstGeom>
          <a:solidFill>
            <a:srgbClr val="FFFF00"/>
          </a:solidFill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此為實驗室查核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</a:rPr>
              <a:t>重點項目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242" y="1042447"/>
            <a:ext cx="1751602" cy="175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5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C38102A4-3A6D-4449-8E0B-969156690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678" y="1065198"/>
            <a:ext cx="3320730" cy="276030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7B27793-0FF9-4B17-BA08-BF9908F24075}"/>
              </a:ext>
            </a:extLst>
          </p:cNvPr>
          <p:cNvSpPr txBox="1"/>
          <p:nvPr/>
        </p:nvSpPr>
        <p:spPr>
          <a:xfrm>
            <a:off x="361161" y="1065198"/>
            <a:ext cx="26212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抽排氣設備</a:t>
            </a:r>
            <a:endParaRPr lang="zh-TW" altLang="en-US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16DAB41-2571-4DBB-B27D-93045604F238}"/>
              </a:ext>
            </a:extLst>
          </p:cNvPr>
          <p:cNvSpPr txBox="1">
            <a:spLocks noChangeArrowheads="1"/>
          </p:cNvSpPr>
          <p:nvPr/>
        </p:nvSpPr>
        <p:spPr>
          <a:xfrm>
            <a:off x="508943" y="1831019"/>
            <a:ext cx="6892389" cy="42949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n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1pPr>
            <a:lvl2pPr marL="38417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u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2pPr>
            <a:lvl3pPr marL="56705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3pPr>
            <a:lvl4pPr marL="74993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4pPr>
            <a:lvl5pPr marL="93281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5pPr>
            <a:lvl6pPr marL="10998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84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7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</a:rPr>
              <a:t>實驗室內應保持通風。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</a:rPr>
              <a:t>如操作揮發性化學品，應於化學抽氣櫃內進行。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</a:rPr>
              <a:t>如操作具空氣傳播能力的微生物，應於生物安全氣櫃內進行。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化學氣櫃與生物安全氣櫃功能、結構不同，不可混用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</a:rPr>
              <a:t>氣櫃中避免擺放多餘的物品，以免影響氣流</a:t>
            </a:r>
            <a:r>
              <a:rPr lang="zh-TW" altLang="en-US" sz="2600" dirty="0">
                <a:latin typeface="微軟正黑體" panose="020B0604030504040204" pitchFamily="34" charset="-120"/>
              </a:rPr>
              <a:t>。</a:t>
            </a:r>
          </a:p>
        </p:txBody>
      </p:sp>
      <p:pic>
        <p:nvPicPr>
          <p:cNvPr id="6" name="Picture 5" descr="DSCN3930">
            <a:extLst>
              <a:ext uri="{FF2B5EF4-FFF2-40B4-BE49-F238E27FC236}">
                <a16:creationId xmlns:a16="http://schemas.microsoft.com/office/drawing/2014/main" id="{1F2B9FB2-E64F-4FBE-9F52-2D68EE6A5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5400" y="3978478"/>
            <a:ext cx="3339008" cy="2503348"/>
          </a:xfrm>
          <a:prstGeom prst="rect">
            <a:avLst/>
          </a:prstGeom>
          <a:noFill/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ADEB940F-514D-44C6-B652-EC56346EA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8309" y="1065198"/>
            <a:ext cx="1146099" cy="36933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化學氣櫃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686A2205-52D8-48F0-AB35-681EA29BD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1807" y="3978478"/>
            <a:ext cx="1652601" cy="36933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局部排氣氣櫃</a:t>
            </a:r>
          </a:p>
        </p:txBody>
      </p:sp>
    </p:spTree>
    <p:extLst>
      <p:ext uri="{BB962C8B-B14F-4D97-AF65-F5344CB8AC3E}">
        <p14:creationId xmlns:p14="http://schemas.microsoft.com/office/powerpoint/2010/main" val="16189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24EFE24A-C0EE-47BD-A356-343F5EBFA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89" y="1323230"/>
            <a:ext cx="3670948" cy="495835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BD2DE91-98EB-4C8B-9186-5F39000E092D}"/>
              </a:ext>
            </a:extLst>
          </p:cNvPr>
          <p:cNvSpPr txBox="1"/>
          <p:nvPr/>
        </p:nvSpPr>
        <p:spPr>
          <a:xfrm>
            <a:off x="383144" y="1074434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壓力容器</a:t>
            </a:r>
            <a:endParaRPr lang="zh-TW" altLang="en-US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457A6EA-BB02-4A5F-964C-4CE08A8F8C0D}"/>
              </a:ext>
            </a:extLst>
          </p:cNvPr>
          <p:cNvSpPr txBox="1">
            <a:spLocks noChangeArrowheads="1"/>
          </p:cNvSpPr>
          <p:nvPr/>
        </p:nvSpPr>
        <p:spPr>
          <a:xfrm>
            <a:off x="512453" y="1966143"/>
            <a:ext cx="6892389" cy="42949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n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1pPr>
            <a:lvl2pPr marL="38417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u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2pPr>
            <a:lvl3pPr marL="56705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3pPr>
            <a:lvl4pPr marL="74993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4pPr>
            <a:lvl5pPr marL="93281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5pPr>
            <a:lvl6pPr marL="10998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84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7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None/>
            </a:pPr>
            <a:r>
              <a:rPr lang="zh-TW" altLang="en-US" sz="2800" dirty="0">
                <a:latin typeface="微軟正黑體" panose="020B0604030504040204" pitchFamily="34" charset="-120"/>
              </a:rPr>
              <a:t>例如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高溫高壓滅菌鍋</a:t>
            </a:r>
            <a:r>
              <a:rPr lang="zh-TW" altLang="en-US" sz="2800" dirty="0">
                <a:latin typeface="微軟正黑體" panose="020B0604030504040204" pitchFamily="34" charset="-120"/>
              </a:rPr>
              <a:t>，基本注意事項：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</a:rPr>
              <a:t>外殼與內面有無損傷、變形。</a:t>
            </a:r>
            <a:endParaRPr lang="en-US" altLang="zh-TW" sz="2600" dirty="0">
              <a:latin typeface="微軟正黑體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</a:rPr>
              <a:t>容器門、迫緊裝置運作有無異常。</a:t>
            </a: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</a:rPr>
              <a:t>安全閥、壓力表與其他安全裝置之性能有無異常。</a:t>
            </a: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</a:rPr>
              <a:t>壓力表及溫度計及其他安全裝置有無損傷。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</a:rPr>
              <a:t>需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</a:rPr>
              <a:t>設置抽風換氣設備</a:t>
            </a:r>
            <a:endParaRPr lang="en-US" altLang="zh-TW" sz="2600" dirty="0">
              <a:solidFill>
                <a:srgbClr val="0000FF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06101A86-549F-4875-8FA9-52F8919D6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2726" y="5913233"/>
            <a:ext cx="1408711" cy="36933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高壓滅菌鍋</a:t>
            </a:r>
          </a:p>
        </p:txBody>
      </p:sp>
    </p:spTree>
    <p:extLst>
      <p:ext uri="{BB962C8B-B14F-4D97-AF65-F5344CB8AC3E}">
        <p14:creationId xmlns:p14="http://schemas.microsoft.com/office/powerpoint/2010/main" val="121514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0F4FC20-4B5E-4DEB-AF27-FBAB4DE26415}"/>
              </a:ext>
            </a:extLst>
          </p:cNvPr>
          <p:cNvSpPr txBox="1"/>
          <p:nvPr/>
        </p:nvSpPr>
        <p:spPr>
          <a:xfrm>
            <a:off x="274526" y="1065197"/>
            <a:ext cx="31085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高壓氣體容器</a:t>
            </a:r>
            <a:endParaRPr lang="zh-TW" altLang="en-US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5CB9C0D-D270-4ECA-AAE1-594C77FFEB25}"/>
              </a:ext>
            </a:extLst>
          </p:cNvPr>
          <p:cNvSpPr txBox="1">
            <a:spLocks noChangeArrowheads="1"/>
          </p:cNvSpPr>
          <p:nvPr/>
        </p:nvSpPr>
        <p:spPr>
          <a:xfrm>
            <a:off x="417473" y="1904823"/>
            <a:ext cx="6892389" cy="42949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n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1pPr>
            <a:lvl2pPr marL="38417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u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2pPr>
            <a:lvl3pPr marL="56705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3pPr>
            <a:lvl4pPr marL="74993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4pPr>
            <a:lvl5pPr marL="93281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5pPr>
            <a:lvl6pPr marL="10998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84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7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None/>
            </a:pPr>
            <a:r>
              <a:rPr lang="zh-TW" altLang="en-US" sz="2800" dirty="0">
                <a:latin typeface="微軟正黑體" panose="020B0604030504040204" pitchFamily="34" charset="-120"/>
              </a:rPr>
              <a:t>例如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氣體鋼瓶</a:t>
            </a:r>
            <a:r>
              <a:rPr lang="zh-TW" altLang="en-US" sz="2800" dirty="0">
                <a:latin typeface="微軟正黑體" panose="020B0604030504040204" pitchFamily="34" charset="-120"/>
              </a:rPr>
              <a:t>，基本注意事項：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</a:rPr>
              <a:t>高壓氣體鋼瓶有無橫置之固定。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600" dirty="0">
                <a:latin typeface="微軟正黑體" panose="020B0604030504040204" pitchFamily="34" charset="-120"/>
              </a:rPr>
              <a:t>各種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錶壓</a:t>
            </a:r>
            <a:r>
              <a:rPr lang="zh-TW" altLang="en-US" sz="2600" dirty="0">
                <a:latin typeface="微軟正黑體" panose="020B0604030504040204" pitchFamily="34" charset="-120"/>
              </a:rPr>
              <a:t>是否正常。</a:t>
            </a: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600" dirty="0">
                <a:latin typeface="微軟正黑體" panose="020B0604030504040204" pitchFamily="34" charset="-120"/>
              </a:rPr>
              <a:t>鋼瓶儲存間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是否有易燃物</a:t>
            </a:r>
            <a:r>
              <a:rPr lang="zh-TW" altLang="en-US" sz="2600" dirty="0">
                <a:solidFill>
                  <a:schemeClr val="tx1"/>
                </a:solidFill>
                <a:latin typeface="微軟正黑體" panose="020B0604030504040204" pitchFamily="34" charset="-120"/>
              </a:rPr>
              <a:t>。</a:t>
            </a: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600" dirty="0">
                <a:latin typeface="微軟正黑體" panose="020B0604030504040204" pitchFamily="34" charset="-120"/>
              </a:rPr>
              <a:t>各種鋼瓶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成分是否標示清楚</a:t>
            </a:r>
            <a:r>
              <a:rPr lang="zh-TW" altLang="en-US" sz="2600" dirty="0">
                <a:solidFill>
                  <a:schemeClr val="tx1"/>
                </a:solidFill>
                <a:latin typeface="微軟正黑體" panose="020B0604030504040204" pitchFamily="34" charset="-120"/>
              </a:rPr>
              <a:t>。</a:t>
            </a: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600" dirty="0">
                <a:latin typeface="微軟正黑體" panose="020B0604030504040204" pitchFamily="34" charset="-120"/>
              </a:rPr>
              <a:t>檢查接頭部份有無溢洩。</a:t>
            </a: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600" dirty="0">
                <a:latin typeface="微軟正黑體" panose="020B0604030504040204" pitchFamily="34" charset="-120"/>
              </a:rPr>
              <a:t>鋼瓶儲存間之溫度是否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超過 </a:t>
            </a:r>
            <a:r>
              <a:rPr lang="en-US" altLang="zh-TW" sz="26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40</a:t>
            </a:r>
            <a:r>
              <a:rPr lang="en-US" altLang="zh-TW" sz="2600" b="1" dirty="0">
                <a:solidFill>
                  <a:srgbClr val="FF0000"/>
                </a:solidFill>
                <a:latin typeface="微軟正黑體" panose="020B0604030504040204" pitchFamily="34" charset="-120"/>
                <a:cs typeface="Arial" charset="0"/>
              </a:rPr>
              <a:t>°C</a:t>
            </a:r>
            <a:r>
              <a:rPr lang="zh-TW" altLang="en-US" sz="2600" dirty="0">
                <a:solidFill>
                  <a:schemeClr val="tx1"/>
                </a:solidFill>
                <a:latin typeface="微軟正黑體" panose="020B0604030504040204" pitchFamily="34" charset="-120"/>
                <a:cs typeface="Arial" charset="0"/>
              </a:rPr>
              <a:t>。</a:t>
            </a:r>
            <a:endParaRPr lang="en-US" altLang="zh-TW" sz="26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BA1767A-2172-49EA-8F12-0F817A756F3C}"/>
              </a:ext>
            </a:extLst>
          </p:cNvPr>
          <p:cNvGrpSpPr/>
          <p:nvPr/>
        </p:nvGrpSpPr>
        <p:grpSpPr>
          <a:xfrm>
            <a:off x="8406856" y="2105627"/>
            <a:ext cx="3456645" cy="4463594"/>
            <a:chOff x="7127877" y="1448594"/>
            <a:chExt cx="3406775" cy="4541837"/>
          </a:xfrm>
        </p:grpSpPr>
        <p:pic>
          <p:nvPicPr>
            <p:cNvPr id="8" name="Picture 6" descr="IMG_0003">
              <a:extLst>
                <a:ext uri="{FF2B5EF4-FFF2-40B4-BE49-F238E27FC236}">
                  <a16:creationId xmlns:a16="http://schemas.microsoft.com/office/drawing/2014/main" id="{57BF2D21-95AD-4B97-83A0-9138A16F77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877" y="1448594"/>
              <a:ext cx="3406775" cy="4541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DFE52DED-5B6B-4051-8AD7-C51F2D607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1262" y="1448594"/>
              <a:ext cx="1225550" cy="6477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2A1A004D-81FA-40FB-B51C-4EC89CFF1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9547" y="4580731"/>
              <a:ext cx="1441450" cy="720725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569CEB19-C4A8-4725-BEBD-8526E28368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836178" y="4392430"/>
              <a:ext cx="18207" cy="37580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15" name="Picture 4" descr="IMG_0004">
            <a:extLst>
              <a:ext uri="{FF2B5EF4-FFF2-40B4-BE49-F238E27FC236}">
                <a16:creationId xmlns:a16="http://schemas.microsoft.com/office/drawing/2014/main" id="{17F14794-D666-4248-8C60-8405D0E71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901" y="4736039"/>
            <a:ext cx="2442878" cy="183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6">
            <a:extLst>
              <a:ext uri="{FF2B5EF4-FFF2-40B4-BE49-F238E27FC236}">
                <a16:creationId xmlns:a16="http://schemas.microsoft.com/office/drawing/2014/main" id="{CEAF28E0-B109-48B6-840C-E96113CD8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7425" y="1723833"/>
            <a:ext cx="2715502" cy="36933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扳手不可置於鋼瓶開關上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34288AC9-4116-4F1F-9DB3-D840EFD20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7578" y="4601709"/>
            <a:ext cx="1373804" cy="36933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鋼瓶需固定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4A53F549-61DF-4EB8-8B94-2C6F8FBF1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4901" y="4381964"/>
            <a:ext cx="2442878" cy="36933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備用空瓶應蓋上瓶蓋</a:t>
            </a: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2C0843EC-1578-46A1-9A37-14058EB28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2646" y="4769433"/>
            <a:ext cx="997243" cy="1241341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1" name="Oval 8">
            <a:extLst>
              <a:ext uri="{FF2B5EF4-FFF2-40B4-BE49-F238E27FC236}">
                <a16:creationId xmlns:a16="http://schemas.microsoft.com/office/drawing/2014/main" id="{2E2AB4A5-11A3-4A7A-9592-DB7F2050C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425" y="5347855"/>
            <a:ext cx="915206" cy="1014403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6" name="Line 9">
            <a:extLst>
              <a:ext uri="{FF2B5EF4-FFF2-40B4-BE49-F238E27FC236}">
                <a16:creationId xmlns:a16="http://schemas.microsoft.com/office/drawing/2014/main" id="{EC3D70CA-E3F1-4651-8DC1-DD8F587FA2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42958" y="4824280"/>
            <a:ext cx="155828" cy="45059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2" name="Line 9">
            <a:extLst>
              <a:ext uri="{FF2B5EF4-FFF2-40B4-BE49-F238E27FC236}">
                <a16:creationId xmlns:a16="http://schemas.microsoft.com/office/drawing/2014/main" id="{29736C97-7640-4AD9-950A-B04AF6024F4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67168" y="4777165"/>
            <a:ext cx="155829" cy="32278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930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F54AF29-AA78-43B7-86C3-1909E0EA1EC0}"/>
              </a:ext>
            </a:extLst>
          </p:cNvPr>
          <p:cNvSpPr txBox="1"/>
          <p:nvPr/>
        </p:nvSpPr>
        <p:spPr>
          <a:xfrm>
            <a:off x="548343" y="1139086"/>
            <a:ext cx="40831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緊急洗眼沖淋設備</a:t>
            </a:r>
            <a:endParaRPr lang="zh-TW" altLang="en-US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1BAFB69-47C3-4A2D-811D-6BB07E4DD7F6}"/>
              </a:ext>
            </a:extLst>
          </p:cNvPr>
          <p:cNvSpPr txBox="1">
            <a:spLocks noChangeArrowheads="1"/>
          </p:cNvSpPr>
          <p:nvPr/>
        </p:nvSpPr>
        <p:spPr>
          <a:xfrm>
            <a:off x="693672" y="2030798"/>
            <a:ext cx="6593820" cy="42949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n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1pPr>
            <a:lvl2pPr marL="38417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u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2pPr>
            <a:lvl3pPr marL="56705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3pPr>
            <a:lvl4pPr marL="74993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4pPr>
            <a:lvl5pPr marL="93281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5pPr>
            <a:lvl6pPr marL="10998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84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7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</a:rPr>
              <a:t>需熟悉其所在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位置</a:t>
            </a:r>
            <a:r>
              <a:rPr lang="zh-TW" altLang="en-US" sz="2800" dirty="0">
                <a:latin typeface="微軟正黑體" panose="020B0604030504040204" pitchFamily="34" charset="-120"/>
              </a:rPr>
              <a:t>與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使用方法</a:t>
            </a:r>
            <a:r>
              <a:rPr lang="zh-TW" altLang="en-US" sz="2800" dirty="0">
                <a:latin typeface="微軟正黑體" panose="020B0604030504040204" pitchFamily="34" charset="-120"/>
              </a:rPr>
              <a:t>。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總開關不可關閉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</a:rPr>
              <a:t>周圍不可放置雜物。</a:t>
            </a: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</a:rPr>
              <a:t>附近如有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電源插座</a:t>
            </a:r>
            <a:r>
              <a:rPr lang="zh-TW" altLang="en-US" sz="2800" dirty="0">
                <a:latin typeface="微軟正黑體" panose="020B0604030504040204" pitchFamily="34" charset="-120"/>
              </a:rPr>
              <a:t>，應加裝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保護蓋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</a:rPr>
              <a:t>。</a:t>
            </a: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</a:rPr>
              <a:t>需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定期測試</a:t>
            </a:r>
            <a:r>
              <a:rPr lang="zh-TW" altLang="en-US" sz="2800" dirty="0">
                <a:latin typeface="微軟正黑體" panose="020B0604030504040204" pitchFamily="34" charset="-120"/>
              </a:rPr>
              <a:t>，確認功能正常。</a:t>
            </a:r>
          </a:p>
          <a:p>
            <a:pPr marL="51435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</a:rPr>
              <a:t>應設有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污水收集</a:t>
            </a:r>
            <a:r>
              <a:rPr lang="zh-TW" altLang="en-US" sz="2800" dirty="0">
                <a:latin typeface="微軟正黑體" panose="020B0604030504040204" pitchFamily="34" charset="-120"/>
              </a:rPr>
              <a:t>設施。</a:t>
            </a:r>
            <a:endParaRPr lang="en-US" altLang="zh-TW" sz="2800" dirty="0">
              <a:latin typeface="微軟正黑體" panose="020B0604030504040204" pitchFamily="34" charset="-120"/>
            </a:endParaRPr>
          </a:p>
        </p:txBody>
      </p:sp>
      <p:pic>
        <p:nvPicPr>
          <p:cNvPr id="6" name="Picture 5" descr="2">
            <a:extLst>
              <a:ext uri="{FF2B5EF4-FFF2-40B4-BE49-F238E27FC236}">
                <a16:creationId xmlns:a16="http://schemas.microsoft.com/office/drawing/2014/main" id="{62AD6429-B64F-4794-BA0E-CEF28F945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322" y="931823"/>
            <a:ext cx="3046805" cy="559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602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EB828-688B-B3BC-BB9B-B339B1B5D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CBA002-F6B8-A3E4-F046-5CDB45C56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62" y="1034046"/>
            <a:ext cx="10735513" cy="1195404"/>
          </a:xfrm>
        </p:spPr>
        <p:txBody>
          <a:bodyPr/>
          <a:lstStyle/>
          <a:p>
            <a:pPr algn="ctr"/>
            <a:r>
              <a:rPr lang="en-US" altLang="zh-TW" sz="38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114</a:t>
            </a:r>
            <a:r>
              <a:rPr lang="zh-TW" altLang="en-US" sz="38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學年度</a:t>
            </a:r>
            <a:r>
              <a:rPr lang="zh-TW" altLang="en-US" sz="3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實驗室工作者</a:t>
            </a:r>
            <a:r>
              <a:rPr lang="zh-TW" altLang="en-US" sz="38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</a:t>
            </a:r>
            <a:r>
              <a:rPr lang="en-US" altLang="zh-TW" sz="38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  <a:r>
              <a:rPr lang="zh-TW" altLang="en-US" sz="38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次教育訓練課程表</a:t>
            </a:r>
            <a:br>
              <a:rPr lang="zh-TW" altLang="en-US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zh-TW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F871BB1-3D87-24E9-3C21-0D98D065E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534811"/>
              </p:ext>
            </p:extLst>
          </p:nvPr>
        </p:nvGraphicFramePr>
        <p:xfrm>
          <a:off x="531629" y="1631748"/>
          <a:ext cx="11153553" cy="442858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17897">
                  <a:extLst>
                    <a:ext uri="{9D8B030D-6E8A-4147-A177-3AD203B41FA5}">
                      <a16:colId xmlns:a16="http://schemas.microsoft.com/office/drawing/2014/main" val="4102060345"/>
                    </a:ext>
                  </a:extLst>
                </a:gridCol>
                <a:gridCol w="3258881">
                  <a:extLst>
                    <a:ext uri="{9D8B030D-6E8A-4147-A177-3AD203B41FA5}">
                      <a16:colId xmlns:a16="http://schemas.microsoft.com/office/drawing/2014/main" val="1711292473"/>
                    </a:ext>
                  </a:extLst>
                </a:gridCol>
                <a:gridCol w="3168156">
                  <a:extLst>
                    <a:ext uri="{9D8B030D-6E8A-4147-A177-3AD203B41FA5}">
                      <a16:colId xmlns:a16="http://schemas.microsoft.com/office/drawing/2014/main" val="1718999971"/>
                    </a:ext>
                  </a:extLst>
                </a:gridCol>
                <a:gridCol w="2408619">
                  <a:extLst>
                    <a:ext uri="{9D8B030D-6E8A-4147-A177-3AD203B41FA5}">
                      <a16:colId xmlns:a16="http://schemas.microsoft.com/office/drawing/2014/main" val="1961369445"/>
                    </a:ext>
                  </a:extLst>
                </a:gridCol>
              </a:tblGrid>
              <a:tr h="543031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375"/>
                        </a:spcAft>
                        <a:buNone/>
                      </a:pPr>
                      <a:r>
                        <a:rPr lang="zh-TW" altLang="en-US" sz="2400" u="none" strike="noStrike" kern="100" cap="none" dirty="0">
                          <a:sym typeface="Arial" panose="020B0604020202020204"/>
                        </a:rPr>
                        <a:t>上課時間</a:t>
                      </a:r>
                      <a:endParaRPr lang="zh-TW" altLang="en-US" sz="2400" b="1" i="0" u="none" strike="noStrike" kern="100" cap="none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375"/>
                        </a:spcAft>
                        <a:buNone/>
                      </a:pPr>
                      <a:r>
                        <a:rPr lang="zh-TW" altLang="en-US" sz="2400" u="none" strike="noStrike" kern="100" cap="none" dirty="0">
                          <a:sym typeface="Arial" panose="020B0604020202020204"/>
                        </a:rPr>
                        <a:t>課程</a:t>
                      </a:r>
                      <a:endParaRPr lang="zh-TW" altLang="en-US" sz="2400" b="1" i="0" u="none" strike="noStrike" kern="100" cap="none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3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u="none" strike="noStrike" kern="100" cap="none" dirty="0">
                          <a:sym typeface="Arial" panose="020B0604020202020204"/>
                        </a:rPr>
                        <a:t>主講人</a:t>
                      </a:r>
                      <a:endParaRPr lang="zh-TW" altLang="en-US" sz="2400" b="1" i="0" u="none" strike="noStrike" kern="100" cap="none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375"/>
                        </a:spcAft>
                        <a:buNone/>
                      </a:pPr>
                      <a:r>
                        <a:rPr lang="zh-TW" altLang="en-US" sz="2400" u="none" strike="noStrike" kern="100" cap="none" dirty="0">
                          <a:sym typeface="Arial" panose="020B0604020202020204"/>
                        </a:rPr>
                        <a:t>地點</a:t>
                      </a:r>
                      <a:endParaRPr lang="zh-TW" altLang="en-US" sz="2400" b="1" i="0" u="none" strike="noStrike" kern="100" cap="none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9112379"/>
                  </a:ext>
                </a:extLst>
              </a:tr>
              <a:tr h="491731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375"/>
                        </a:spcAft>
                        <a:buNone/>
                      </a:pPr>
                      <a:r>
                        <a:rPr lang="en-US" altLang="zh-TW" sz="240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08:30-08:50</a:t>
                      </a:r>
                      <a:endParaRPr lang="zh-TW" altLang="en-US" sz="2400" b="0" i="0" u="none" strike="noStrike" kern="100" cap="non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  <a:sym typeface="Arial" panose="020B0604020202020204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報 到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勵學大樓</a:t>
                      </a:r>
                    </a:p>
                    <a:p>
                      <a:pPr algn="ctr"/>
                      <a:r>
                        <a:rPr lang="en-US" altLang="zh-TW" sz="2400" u="none" strike="noStrike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A1</a:t>
                      </a:r>
                      <a:r>
                        <a:rPr lang="zh-TW" altLang="en-US" sz="2400" u="none" strike="noStrike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教室</a:t>
                      </a:r>
                      <a:endParaRPr lang="zh-TW" altLang="en-US" sz="2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7557724"/>
                  </a:ext>
                </a:extLst>
              </a:tr>
              <a:tr h="802307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375"/>
                        </a:spcAft>
                        <a:buNone/>
                      </a:pPr>
                      <a:r>
                        <a:rPr lang="en-US" altLang="zh-TW" sz="240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08:50-09:00</a:t>
                      </a:r>
                      <a:endParaRPr lang="zh-TW" altLang="en-US" sz="2400" b="0" i="0" u="none" strike="noStrike" kern="100" cap="non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環安室業務簡介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環安室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767603"/>
                  </a:ext>
                </a:extLst>
              </a:tr>
              <a:tr h="802307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375"/>
                        </a:spcAft>
                        <a:buNone/>
                      </a:pPr>
                      <a:r>
                        <a:rPr lang="en-US" altLang="zh-TW" sz="240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09:00-12:00</a:t>
                      </a:r>
                      <a:endParaRPr lang="zh-TW" altLang="en-US" sz="2400" b="0" i="0" u="none" strike="noStrike" kern="100" cap="non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化學品安全衛生管理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鄭立新 講師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1153010"/>
                  </a:ext>
                </a:extLst>
              </a:tr>
              <a:tr h="763094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375"/>
                        </a:spcAft>
                        <a:buNone/>
                      </a:pPr>
                      <a:r>
                        <a:rPr lang="en-US" altLang="zh-TW" sz="240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12:00-13:30</a:t>
                      </a:r>
                      <a:endParaRPr lang="zh-TW" altLang="en-US" sz="2400" b="0" i="0" u="none" strike="noStrike" kern="100" cap="non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  <a:sym typeface="Arial" panose="020B0604020202020204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休息用餐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4308556"/>
                  </a:ext>
                </a:extLst>
              </a:tr>
              <a:tr h="534382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375"/>
                        </a:spcAft>
                        <a:buNone/>
                      </a:pPr>
                      <a:r>
                        <a:rPr lang="en-US" altLang="zh-TW" sz="240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13:30-15:30</a:t>
                      </a:r>
                      <a:endParaRPr lang="zh-TW" altLang="en-US" sz="2400" b="0" i="0" u="none" strike="noStrike" kern="100" cap="non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生物安全管理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劉憶芬 講師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3954971"/>
                  </a:ext>
                </a:extLst>
              </a:tr>
              <a:tr h="491731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750"/>
                        </a:spcBef>
                        <a:spcAft>
                          <a:spcPts val="375"/>
                        </a:spcAft>
                        <a:buNone/>
                      </a:pPr>
                      <a:r>
                        <a:rPr lang="en-US" altLang="zh-TW" sz="240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15:30-16:30</a:t>
                      </a:r>
                      <a:endParaRPr lang="zh-TW" altLang="en-US" sz="2400" b="0" i="0" u="none" strike="noStrike" kern="100" cap="none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Calibri" panose="020F0502020204030204" pitchFamily="34" charset="0"/>
                        <a:sym typeface="Arial" panose="020B0604020202020204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400" u="none" strike="noStrike" cap="none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sym typeface="Arial" panose="020B0604020202020204"/>
                        </a:rPr>
                        <a:t>測 驗</a:t>
                      </a:r>
                      <a:endParaRPr lang="zh-TW" altLang="en-US" sz="2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400" b="0" i="0" u="none" strike="noStrike" cap="none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0430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55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20A1DD4-5FCE-49A0-87F0-2EC1F625C2A9}"/>
              </a:ext>
            </a:extLst>
          </p:cNvPr>
          <p:cNvSpPr txBox="1"/>
          <p:nvPr/>
        </p:nvSpPr>
        <p:spPr>
          <a:xfrm>
            <a:off x="443165" y="991406"/>
            <a:ext cx="16466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滅火器</a:t>
            </a:r>
            <a:endParaRPr lang="zh-TW" altLang="en-US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B9D5EE3-CC38-403A-A741-EA9DC0FB2BED}"/>
              </a:ext>
            </a:extLst>
          </p:cNvPr>
          <p:cNvSpPr txBox="1">
            <a:spLocks noChangeArrowheads="1"/>
          </p:cNvSpPr>
          <p:nvPr/>
        </p:nvSpPr>
        <p:spPr>
          <a:xfrm>
            <a:off x="600572" y="1668514"/>
            <a:ext cx="8851439" cy="475552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n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1pPr>
            <a:lvl2pPr marL="38417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u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2pPr>
            <a:lvl3pPr marL="56705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3pPr>
            <a:lvl4pPr marL="74993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4pPr>
            <a:lvl5pPr marL="93281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5pPr>
            <a:lvl6pPr marL="10998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84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7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微軟正黑體" panose="020B0604030504040204" pitchFamily="34" charset="-120"/>
              </a:rPr>
              <a:t>以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撲滅初期階段火災</a:t>
            </a:r>
            <a:r>
              <a:rPr lang="zh-TW" altLang="en-US" sz="2600" dirty="0">
                <a:latin typeface="微軟正黑體" panose="020B0604030504040204" pitchFamily="34" charset="-120"/>
              </a:rPr>
              <a:t>為主要目的。</a:t>
            </a:r>
            <a:endParaRPr lang="en-US" altLang="zh-TW" sz="2600" dirty="0">
              <a:latin typeface="微軟正黑體" panose="020B0604030504040204" pitchFamily="34" charset="-120"/>
            </a:endParaRPr>
          </a:p>
          <a:p>
            <a:pPr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微軟正黑體" panose="020B0604030504040204" pitchFamily="34" charset="-120"/>
              </a:rPr>
              <a:t>滅火器瓶身英文字母</a:t>
            </a:r>
            <a:r>
              <a:rPr lang="en-US" altLang="zh-TW" sz="2600" dirty="0">
                <a:latin typeface="微軟正黑體" panose="020B0604030504040204" pitchFamily="34" charset="-120"/>
              </a:rPr>
              <a:t>-</a:t>
            </a:r>
            <a:r>
              <a:rPr lang="zh-TW" altLang="en-US" sz="2600" dirty="0">
                <a:latin typeface="微軟正黑體" panose="020B0604030504040204" pitchFamily="34" charset="-120"/>
              </a:rPr>
              <a:t>對應火災總類：</a:t>
            </a:r>
            <a:endParaRPr lang="en-US" altLang="zh-TW" sz="2600" dirty="0">
              <a:latin typeface="微軟正黑體" panose="020B0604030504040204" pitchFamily="34" charset="-120"/>
            </a:endParaRPr>
          </a:p>
          <a:p>
            <a:pPr marL="715645" lvl="1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lphaUcPeriod"/>
            </a:pPr>
            <a:r>
              <a:rPr lang="zh-TW" altLang="en-US" sz="2600" dirty="0">
                <a:latin typeface="微軟正黑體" panose="020B0604030504040204" pitchFamily="34" charset="-120"/>
              </a:rPr>
              <a:t>一般普通火災。</a:t>
            </a:r>
          </a:p>
          <a:p>
            <a:pPr marL="715645" lvl="1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lphaUcPeriod"/>
            </a:pPr>
            <a:r>
              <a:rPr lang="zh-TW" altLang="en-US" sz="2600" dirty="0">
                <a:latin typeface="微軟正黑體" panose="020B0604030504040204" pitchFamily="34" charset="-120"/>
              </a:rPr>
              <a:t>油類火災。</a:t>
            </a:r>
            <a:endParaRPr lang="en-US" altLang="zh-TW" sz="2600" dirty="0">
              <a:latin typeface="微軟正黑體" panose="020B0604030504040204" pitchFamily="34" charset="-120"/>
            </a:endParaRPr>
          </a:p>
          <a:p>
            <a:pPr marL="715645" lvl="1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lphaUcPeriod"/>
            </a:pPr>
            <a:r>
              <a:rPr lang="zh-TW" altLang="en-US" sz="2600" dirty="0">
                <a:latin typeface="微軟正黑體" panose="020B0604030504040204" pitchFamily="34" charset="-120"/>
              </a:rPr>
              <a:t>電氣火災。</a:t>
            </a:r>
            <a:endParaRPr lang="en-US" altLang="zh-TW" sz="2600" dirty="0">
              <a:latin typeface="微軟正黑體" panose="020B0604030504040204" pitchFamily="34" charset="-120"/>
            </a:endParaRPr>
          </a:p>
          <a:p>
            <a:pPr marL="715645" lvl="1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+mj-lt"/>
              <a:buAutoNum type="alphaUcPeriod"/>
            </a:pPr>
            <a:r>
              <a:rPr lang="zh-TW" altLang="en-US" sz="2600" dirty="0">
                <a:latin typeface="微軟正黑體" panose="020B0604030504040204" pitchFamily="34" charset="-120"/>
              </a:rPr>
              <a:t>化學火災。</a:t>
            </a:r>
            <a:endParaRPr lang="en-US" altLang="zh-TW" sz="2600" dirty="0">
              <a:latin typeface="微軟正黑體" panose="020B0604030504040204" pitchFamily="34" charset="-120"/>
            </a:endParaRPr>
          </a:p>
          <a:p>
            <a:pPr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</a:rPr>
              <a:t>滅火藥劑以泡沫、二氧化碳、乾粉較為常見。</a:t>
            </a:r>
            <a:endParaRPr lang="en-US" altLang="zh-TW" sz="2800" dirty="0">
              <a:latin typeface="微軟正黑體" panose="020B0604030504040204" pitchFamily="34" charset="-120"/>
            </a:endParaRPr>
          </a:p>
          <a:p>
            <a:pPr marL="0" indent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None/>
            </a:pPr>
            <a:endParaRPr lang="en-US" altLang="zh-TW" sz="2600" dirty="0">
              <a:latin typeface="微軟正黑體" panose="020B0604030504040204" pitchFamily="34" charset="-120"/>
            </a:endParaRPr>
          </a:p>
          <a:p>
            <a:pPr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微軟正黑體" panose="020B0604030504040204" pitchFamily="34" charset="-120"/>
              </a:rPr>
              <a:t>應查閱化學物質的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安全資料表</a:t>
            </a:r>
            <a:r>
              <a:rPr lang="zh-TW" altLang="en-US" sz="2600" dirty="0">
                <a:latin typeface="微軟正黑體" panose="020B0604030504040204" pitchFamily="34" charset="-120"/>
              </a:rPr>
              <a:t>，準備合乎需求的滅火器。</a:t>
            </a:r>
            <a:endParaRPr lang="en-US" altLang="zh-TW" sz="2600" dirty="0">
              <a:latin typeface="微軟正黑體" panose="020B0604030504040204" pitchFamily="34" charset="-120"/>
            </a:endParaRPr>
          </a:p>
          <a:p>
            <a:pPr marL="0" indent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None/>
            </a:pPr>
            <a:r>
              <a:rPr lang="zh-TW" altLang="en-US" sz="2600" dirty="0">
                <a:latin typeface="微軟正黑體" panose="020B0604030504040204" pitchFamily="34" charset="-120"/>
              </a:rPr>
              <a:t>      </a:t>
            </a:r>
            <a:endParaRPr lang="en-US" altLang="zh-TW" sz="2600" dirty="0">
              <a:latin typeface="微軟正黑體" panose="020B0604030504040204" pitchFamily="34" charset="-120"/>
            </a:endParaRPr>
          </a:p>
          <a:p>
            <a:pPr marL="42291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Wingdings" panose="05000000000000000000" pitchFamily="2" charset="2"/>
              <a:buChar char="u"/>
            </a:pPr>
            <a:endParaRPr lang="zh-TW" altLang="en-US" sz="2800" dirty="0">
              <a:latin typeface="微軟正黑體" panose="020B0604030504040204" pitchFamily="34" charset="-120"/>
            </a:endParaRPr>
          </a:p>
          <a:p>
            <a:pPr marL="422910" indent="-51435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Wingdings" panose="05000000000000000000" pitchFamily="2" charset="2"/>
              <a:buChar char="u"/>
            </a:pPr>
            <a:endParaRPr lang="zh-TW" altLang="en-US" sz="2800" dirty="0">
              <a:latin typeface="微軟正黑體" panose="020B0604030504040204" pitchFamily="34" charset="-120"/>
            </a:endParaRPr>
          </a:p>
          <a:p>
            <a:pPr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Font typeface="Wingdings" panose="05000000000000000000" pitchFamily="2" charset="2"/>
              <a:buChar char="u"/>
            </a:pPr>
            <a:endParaRPr lang="zh-TW" altLang="en-US" sz="2800" dirty="0">
              <a:latin typeface="微軟正黑體" panose="020B0604030504040204" pitchFamily="34" charset="-120"/>
            </a:endParaRPr>
          </a:p>
          <a:p>
            <a:pPr marL="0" indent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Tx/>
              <a:buNone/>
            </a:pPr>
            <a:endParaRPr lang="en-US" altLang="zh-TW" sz="2800" dirty="0">
              <a:latin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A6C408A-1892-4859-BA54-06B1A60BD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392" y="1398095"/>
            <a:ext cx="2083122" cy="5025946"/>
          </a:xfrm>
          <a:prstGeom prst="rect">
            <a:avLst/>
          </a:prstGeo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27E10C17-89A6-4EB3-9C23-1993A2482A9C}"/>
              </a:ext>
            </a:extLst>
          </p:cNvPr>
          <p:cNvSpPr/>
          <p:nvPr/>
        </p:nvSpPr>
        <p:spPr>
          <a:xfrm>
            <a:off x="915486" y="5336265"/>
            <a:ext cx="350982" cy="306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B38F8DD-0F98-4C06-A40B-BAE9FFB5AE56}"/>
              </a:ext>
            </a:extLst>
          </p:cNvPr>
          <p:cNvSpPr txBox="1"/>
          <p:nvPr/>
        </p:nvSpPr>
        <p:spPr>
          <a:xfrm>
            <a:off x="1339267" y="5274022"/>
            <a:ext cx="70935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一般常見的乾粉滅火器無法對應</a:t>
            </a:r>
            <a:r>
              <a:rPr lang="en-US" altLang="zh-TW" sz="2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(D)</a:t>
            </a:r>
            <a:r>
              <a:rPr lang="zh-TW" altLang="en-US" sz="26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化學火災。</a:t>
            </a:r>
          </a:p>
        </p:txBody>
      </p:sp>
    </p:spTree>
    <p:extLst>
      <p:ext uri="{BB962C8B-B14F-4D97-AF65-F5344CB8AC3E}">
        <p14:creationId xmlns:p14="http://schemas.microsoft.com/office/powerpoint/2010/main" val="35813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C37C86D3-9A3A-4380-AD8D-082A0E99512D}"/>
              </a:ext>
            </a:extLst>
          </p:cNvPr>
          <p:cNvSpPr/>
          <p:nvPr/>
        </p:nvSpPr>
        <p:spPr>
          <a:xfrm>
            <a:off x="855802" y="1955791"/>
            <a:ext cx="11040168" cy="67710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6B2FA14-2230-41BF-A1C2-6A9E2ED5F209}"/>
              </a:ext>
            </a:extLst>
          </p:cNvPr>
          <p:cNvSpPr txBox="1"/>
          <p:nvPr/>
        </p:nvSpPr>
        <p:spPr>
          <a:xfrm>
            <a:off x="4231633" y="1083417"/>
            <a:ext cx="35958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實驗室安全稽查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7F36B7A-0C0F-4D79-BBD9-F6D5F8DFAFCF}"/>
              </a:ext>
            </a:extLst>
          </p:cNvPr>
          <p:cNvSpPr txBox="1"/>
          <p:nvPr/>
        </p:nvSpPr>
        <p:spPr>
          <a:xfrm>
            <a:off x="3642024" y="2084051"/>
            <a:ext cx="6110656" cy="53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定期每半年進行一次實驗室安全稽查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632" y="3059467"/>
            <a:ext cx="3502338" cy="262734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20" y="3030782"/>
            <a:ext cx="3540578" cy="265603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02" y="2993720"/>
            <a:ext cx="3589984" cy="2693096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855802" y="5849654"/>
            <a:ext cx="1104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0000FF"/>
                </a:solidFill>
              </a:rPr>
              <a:t>檢查項目包含</a:t>
            </a:r>
            <a:r>
              <a:rPr lang="en-US" altLang="zh-TW" b="1" dirty="0">
                <a:solidFill>
                  <a:srgbClr val="0000FF"/>
                </a:solidFill>
              </a:rPr>
              <a:t>: </a:t>
            </a:r>
            <a:r>
              <a:rPr lang="zh-TW" altLang="en-US" b="1" dirty="0">
                <a:solidFill>
                  <a:srgbClr val="0000FF"/>
                </a:solidFill>
              </a:rPr>
              <a:t> </a:t>
            </a:r>
            <a:r>
              <a:rPr lang="en-US" altLang="zh-TW" b="1" dirty="0">
                <a:solidFill>
                  <a:srgbClr val="FF0000"/>
                </a:solidFill>
              </a:rPr>
              <a:t>SDS</a:t>
            </a:r>
            <a:r>
              <a:rPr lang="zh-TW" altLang="en-US" b="1" dirty="0">
                <a:solidFill>
                  <a:srgbClr val="FF0000"/>
                </a:solidFill>
              </a:rPr>
              <a:t>、工作守則、教育訓練、化學品管理、氣瓶、抽氣櫃、滅菌鍋、延長線使用</a:t>
            </a:r>
            <a:r>
              <a:rPr lang="en-US" altLang="zh-TW" b="1" dirty="0">
                <a:solidFill>
                  <a:srgbClr val="FF0000"/>
                </a:solidFill>
              </a:rPr>
              <a:t>…</a:t>
            </a:r>
            <a:r>
              <a:rPr lang="zh-TW" altLang="en-US" b="1" dirty="0">
                <a:solidFill>
                  <a:srgbClr val="FF0000"/>
                </a:solidFill>
              </a:rPr>
              <a:t>等等</a:t>
            </a:r>
          </a:p>
        </p:txBody>
      </p:sp>
    </p:spTree>
    <p:extLst>
      <p:ext uri="{BB962C8B-B14F-4D97-AF65-F5344CB8AC3E}">
        <p14:creationId xmlns:p14="http://schemas.microsoft.com/office/powerpoint/2010/main" val="163952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846" y="1928267"/>
            <a:ext cx="3203676" cy="426916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83" y="1928268"/>
            <a:ext cx="3186221" cy="42459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151" y="1915104"/>
            <a:ext cx="3196099" cy="425906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38E29EB-D9AD-4FA2-862B-853CC086BD65}"/>
              </a:ext>
            </a:extLst>
          </p:cNvPr>
          <p:cNvSpPr/>
          <p:nvPr/>
        </p:nvSpPr>
        <p:spPr>
          <a:xfrm>
            <a:off x="1193846" y="5771325"/>
            <a:ext cx="2639117" cy="409920"/>
          </a:xfrm>
          <a:prstGeom prst="rect">
            <a:avLst/>
          </a:prstGeom>
          <a:solidFill>
            <a:srgbClr val="D9FA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</a:rPr>
              <a:t>氣瓶未固定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6B2FA14-2230-41BF-A1C2-6A9E2ED5F209}"/>
              </a:ext>
            </a:extLst>
          </p:cNvPr>
          <p:cNvSpPr txBox="1"/>
          <p:nvPr/>
        </p:nvSpPr>
        <p:spPr>
          <a:xfrm>
            <a:off x="3225854" y="952789"/>
            <a:ext cx="57567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實驗室安全稽查</a:t>
            </a:r>
            <a:r>
              <a:rPr lang="en-US" altLang="zh-TW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常見缺失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38E29EB-D9AD-4FA2-862B-853CC086BD65}"/>
              </a:ext>
            </a:extLst>
          </p:cNvPr>
          <p:cNvSpPr/>
          <p:nvPr/>
        </p:nvSpPr>
        <p:spPr>
          <a:xfrm>
            <a:off x="4539283" y="5761974"/>
            <a:ext cx="2593805" cy="412194"/>
          </a:xfrm>
          <a:prstGeom prst="rect">
            <a:avLst/>
          </a:prstGeom>
          <a:solidFill>
            <a:srgbClr val="D9FA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</a:rPr>
              <a:t>微波爐使用延長線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38E29EB-D9AD-4FA2-862B-853CC086BD65}"/>
              </a:ext>
            </a:extLst>
          </p:cNvPr>
          <p:cNvSpPr/>
          <p:nvPr/>
        </p:nvSpPr>
        <p:spPr>
          <a:xfrm>
            <a:off x="7965846" y="5771587"/>
            <a:ext cx="3047605" cy="425358"/>
          </a:xfrm>
          <a:prstGeom prst="rect">
            <a:avLst/>
          </a:prstGeom>
          <a:solidFill>
            <a:srgbClr val="D9FA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</a:rPr>
              <a:t>高溫滅菌鍋未設抽氣罩</a:t>
            </a:r>
          </a:p>
        </p:txBody>
      </p:sp>
      <p:sp>
        <p:nvSpPr>
          <p:cNvPr id="16" name="矩形 15"/>
          <p:cNvSpPr/>
          <p:nvPr/>
        </p:nvSpPr>
        <p:spPr>
          <a:xfrm>
            <a:off x="1791222" y="3093929"/>
            <a:ext cx="1434632" cy="22045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5012400" y="3093928"/>
            <a:ext cx="1434632" cy="22045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8772331" y="1991638"/>
            <a:ext cx="1909523" cy="13750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516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558" y="1877505"/>
            <a:ext cx="3229624" cy="430373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9" y="1928267"/>
            <a:ext cx="3186222" cy="424590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38E29EB-D9AD-4FA2-862B-853CC086BD65}"/>
              </a:ext>
            </a:extLst>
          </p:cNvPr>
          <p:cNvSpPr/>
          <p:nvPr/>
        </p:nvSpPr>
        <p:spPr>
          <a:xfrm>
            <a:off x="1193846" y="5771325"/>
            <a:ext cx="2639117" cy="409920"/>
          </a:xfrm>
          <a:prstGeom prst="rect">
            <a:avLst/>
          </a:prstGeom>
          <a:solidFill>
            <a:srgbClr val="D9FA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</a:rPr>
              <a:t>化學品未使用承接盤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6B2FA14-2230-41BF-A1C2-6A9E2ED5F209}"/>
              </a:ext>
            </a:extLst>
          </p:cNvPr>
          <p:cNvSpPr txBox="1"/>
          <p:nvPr/>
        </p:nvSpPr>
        <p:spPr>
          <a:xfrm>
            <a:off x="3225854" y="952789"/>
            <a:ext cx="57567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實驗室安全稽查</a:t>
            </a:r>
            <a:r>
              <a:rPr lang="en-US" altLang="zh-TW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常見缺失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38E29EB-D9AD-4FA2-862B-853CC086BD65}"/>
              </a:ext>
            </a:extLst>
          </p:cNvPr>
          <p:cNvSpPr/>
          <p:nvPr/>
        </p:nvSpPr>
        <p:spPr>
          <a:xfrm>
            <a:off x="5110858" y="5774779"/>
            <a:ext cx="2593805" cy="412194"/>
          </a:xfrm>
          <a:prstGeom prst="rect">
            <a:avLst/>
          </a:prstGeom>
          <a:solidFill>
            <a:srgbClr val="D9FA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</a:rPr>
              <a:t>串聯延長線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38E29EB-D9AD-4FA2-862B-853CC086BD65}"/>
              </a:ext>
            </a:extLst>
          </p:cNvPr>
          <p:cNvSpPr/>
          <p:nvPr/>
        </p:nvSpPr>
        <p:spPr>
          <a:xfrm>
            <a:off x="8982558" y="5730573"/>
            <a:ext cx="3047605" cy="425358"/>
          </a:xfrm>
          <a:prstGeom prst="rect">
            <a:avLst/>
          </a:prstGeom>
          <a:solidFill>
            <a:srgbClr val="D9FA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</a:rPr>
              <a:t>冰箱</a:t>
            </a:r>
            <a:r>
              <a:rPr lang="en-US" altLang="zh-TW" b="1" dirty="0">
                <a:solidFill>
                  <a:schemeClr val="tx1"/>
                </a:solidFill>
              </a:rPr>
              <a:t>(</a:t>
            </a:r>
            <a:r>
              <a:rPr lang="zh-TW" altLang="en-US" b="1" dirty="0">
                <a:solidFill>
                  <a:schemeClr val="tx1"/>
                </a:solidFill>
              </a:rPr>
              <a:t>高耗能</a:t>
            </a:r>
            <a:r>
              <a:rPr lang="en-US" altLang="zh-TW" b="1" dirty="0">
                <a:solidFill>
                  <a:schemeClr val="tx1"/>
                </a:solidFill>
              </a:rPr>
              <a:t>)</a:t>
            </a:r>
            <a:r>
              <a:rPr lang="zh-TW" altLang="en-US" b="1" dirty="0">
                <a:solidFill>
                  <a:schemeClr val="tx1"/>
                </a:solidFill>
              </a:rPr>
              <a:t>使用延長線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414023" y="2341626"/>
            <a:ext cx="4240744" cy="318235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662545" y="2830511"/>
            <a:ext cx="2405738" cy="22045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735004" y="3269673"/>
            <a:ext cx="3660851" cy="955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9573414" y="3684071"/>
            <a:ext cx="1347141" cy="9559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0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8698D32-745C-4C9A-90C2-A960069DE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2" y="1476935"/>
            <a:ext cx="9746377" cy="507456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A548B5D-7329-EC48-AF37-0D5C1AAC4C21}"/>
              </a:ext>
            </a:extLst>
          </p:cNvPr>
          <p:cNvSpPr txBox="1"/>
          <p:nvPr/>
        </p:nvSpPr>
        <p:spPr>
          <a:xfrm>
            <a:off x="9612002" y="6185199"/>
            <a:ext cx="2269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資料來源：工研院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F960294-992B-CDD7-049F-F4004A512167}"/>
              </a:ext>
            </a:extLst>
          </p:cNvPr>
          <p:cNvSpPr txBox="1"/>
          <p:nvPr/>
        </p:nvSpPr>
        <p:spPr>
          <a:xfrm>
            <a:off x="4405354" y="861352"/>
            <a:ext cx="35958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近年實驗室事故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1FD64AB-AE53-42FB-8AD9-0F50E44FD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019" y="5875054"/>
            <a:ext cx="120967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0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9685DB9-96D5-4596-BE79-71C31EB8C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5" y="2026062"/>
            <a:ext cx="7591425" cy="43053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407C2E0-346F-DC76-2AF9-4B3C1B90D20D}"/>
              </a:ext>
            </a:extLst>
          </p:cNvPr>
          <p:cNvSpPr txBox="1"/>
          <p:nvPr/>
        </p:nvSpPr>
        <p:spPr>
          <a:xfrm>
            <a:off x="2416367" y="1113748"/>
            <a:ext cx="771236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2011-2015</a:t>
            </a:r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實驗室火災發生源分析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2C99945-3DB2-AA07-28F7-83F0A49AE8A8}"/>
              </a:ext>
            </a:extLst>
          </p:cNvPr>
          <p:cNvSpPr txBox="1"/>
          <p:nvPr/>
        </p:nvSpPr>
        <p:spPr>
          <a:xfrm>
            <a:off x="6015717" y="5888139"/>
            <a:ext cx="2269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資料來源：教育部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5DF2D4-98FD-4076-AF8C-F081F128F8BD}"/>
              </a:ext>
            </a:extLst>
          </p:cNvPr>
          <p:cNvSpPr txBox="1"/>
          <p:nvPr/>
        </p:nvSpPr>
        <p:spPr>
          <a:xfrm>
            <a:off x="8054110" y="2913722"/>
            <a:ext cx="353488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200" dirty="0">
              <a:solidFill>
                <a:srgbClr val="4370A7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200" dirty="0">
                <a:solidFill>
                  <a:srgbClr val="4370A7"/>
                </a:solidFill>
                <a:latin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2024/02/23</a:t>
            </a:r>
            <a:r>
              <a:rPr lang="zh-TW" altLang="en-US" sz="2200" dirty="0">
                <a:solidFill>
                  <a:srgbClr val="4370A7"/>
                </a:solidFill>
                <a:latin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台大化學系大樓實驗室清晨火災</a:t>
            </a:r>
            <a:endParaRPr lang="en-US" altLang="zh-TW" sz="2200" dirty="0">
              <a:solidFill>
                <a:srgbClr val="4370A7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200" dirty="0">
              <a:solidFill>
                <a:srgbClr val="4370A7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4370A7"/>
                </a:solidFill>
                <a:latin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某大學土木系材料室電線走火意外</a:t>
            </a:r>
            <a:endParaRPr lang="en-US" altLang="zh-TW" sz="2200" dirty="0">
              <a:solidFill>
                <a:srgbClr val="4370A7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200" dirty="0">
              <a:solidFill>
                <a:srgbClr val="4370A7"/>
              </a:solidFill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92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156446-D927-6E5D-1907-83146937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92D4B91F-1179-8A3F-76CA-2E055A8C5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43"/>
            <a:ext cx="7448949" cy="6108685"/>
          </a:xfr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9DD26677-B772-5C3D-9C86-07246AE46AFC}"/>
              </a:ext>
            </a:extLst>
          </p:cNvPr>
          <p:cNvSpPr txBox="1"/>
          <p:nvPr/>
        </p:nvSpPr>
        <p:spPr>
          <a:xfrm>
            <a:off x="7645841" y="2286306"/>
            <a:ext cx="421574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2025/09/01</a:t>
            </a:r>
          </a:p>
          <a:p>
            <a:r>
              <a:rPr lang="zh-TW" alt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成大化工實驗室傳出化學物質爆炸意外，</a:t>
            </a:r>
            <a:r>
              <a:rPr lang="en-US" altLang="zh-TW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zh-TW" alt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學生疑在操作實驗時，金屬鈉塊不慎接觸到水，劇烈反應冒出大量煙霧，隨即爆炸，造成</a:t>
            </a:r>
            <a:r>
              <a:rPr lang="en-US" altLang="zh-TW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zh-TW" alt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人雙手灼傷，目前校方已趕到現場了解。</a:t>
            </a:r>
            <a:endParaRPr lang="zh-TW" altLang="en-US" sz="28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0E2668-331B-83D5-9F97-874214A3C586}"/>
              </a:ext>
            </a:extLst>
          </p:cNvPr>
          <p:cNvSpPr txBox="1"/>
          <p:nvPr/>
        </p:nvSpPr>
        <p:spPr>
          <a:xfrm>
            <a:off x="3319655" y="179678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</a:rPr>
              <a:t>鈉遇水產生強烈化學反應　大量煙霧竄出爆</a:t>
            </a:r>
          </a:p>
        </p:txBody>
      </p:sp>
    </p:spTree>
    <p:extLst>
      <p:ext uri="{BB962C8B-B14F-4D97-AF65-F5344CB8AC3E}">
        <p14:creationId xmlns:p14="http://schemas.microsoft.com/office/powerpoint/2010/main" val="28830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6DB46A5-DBF4-7D75-9A27-FD09CF792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077" y="-81022"/>
            <a:ext cx="4747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80C7616-C829-EA61-FBB7-9204DB4E121E}"/>
              </a:ext>
            </a:extLst>
          </p:cNvPr>
          <p:cNvSpPr txBox="1"/>
          <p:nvPr/>
        </p:nvSpPr>
        <p:spPr>
          <a:xfrm>
            <a:off x="4381200" y="1030661"/>
            <a:ext cx="35958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實驗室用電稽查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7DD3BDE-07D3-2EB2-4C30-9A2D7EB21CAC}"/>
              </a:ext>
            </a:extLst>
          </p:cNvPr>
          <p:cNvSpPr txBox="1">
            <a:spLocks noChangeArrowheads="1"/>
          </p:cNvSpPr>
          <p:nvPr/>
        </p:nvSpPr>
        <p:spPr>
          <a:xfrm>
            <a:off x="470474" y="1707769"/>
            <a:ext cx="9535887" cy="344246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n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1pPr>
            <a:lvl2pPr marL="38417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u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2pPr>
            <a:lvl3pPr marL="56705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l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3pPr>
            <a:lvl4pPr marL="74993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4pPr>
            <a:lvl5pPr marL="932815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軟正黑體" panose="020B0604030504040204" pitchFamily="34" charset="-120"/>
                <a:cs typeface="+mn-cs"/>
              </a:defRPr>
            </a:lvl5pPr>
            <a:lvl6pPr marL="10998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84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7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rgbClr val="FF0000"/>
                </a:solidFill>
                <a:latin typeface="微軟正黑體" panose="020B0604030504040204" pitchFamily="34" charset="-120"/>
              </a:rPr>
              <a:t>高功率之電器</a:t>
            </a:r>
            <a:r>
              <a:rPr lang="zh-TW" altLang="en-US" sz="2600" dirty="0">
                <a:latin typeface="微軟正黑體" panose="020B0604030504040204" pitchFamily="34" charset="-120"/>
              </a:rPr>
              <a:t>（低溫冰箱，滅菌鍋）需使用</a:t>
            </a:r>
            <a:r>
              <a:rPr lang="zh-TW" altLang="en-US" sz="2600" dirty="0">
                <a:solidFill>
                  <a:srgbClr val="0000FF"/>
                </a:solidFill>
                <a:latin typeface="微軟正黑體" panose="020B0604030504040204" pitchFamily="34" charset="-120"/>
              </a:rPr>
              <a:t>獨立插座與迴路</a:t>
            </a:r>
            <a:r>
              <a:rPr lang="zh-TW" altLang="en-US" sz="2600" dirty="0">
                <a:latin typeface="微軟正黑體" panose="020B0604030504040204" pitchFamily="34" charset="-120"/>
              </a:rPr>
              <a:t>。</a:t>
            </a:r>
            <a:endParaRPr lang="en-US" altLang="zh-TW" sz="26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微軟正黑體" panose="020B0604030504040204" pitchFamily="34" charset="-120"/>
              </a:rPr>
              <a:t>低溫冰箱需與</a:t>
            </a:r>
            <a:r>
              <a:rPr lang="zh-TW" altLang="en-US" sz="2600" dirty="0">
                <a:solidFill>
                  <a:srgbClr val="FF0000"/>
                </a:solidFill>
                <a:latin typeface="微軟正黑體" panose="020B0604030504040204" pitchFamily="34" charset="-120"/>
              </a:rPr>
              <a:t>牆壁保持距離</a:t>
            </a:r>
            <a:r>
              <a:rPr lang="zh-TW" altLang="en-US" sz="2600" dirty="0">
                <a:latin typeface="微軟正黑體" panose="020B0604030504040204" pitchFamily="34" charset="-120"/>
              </a:rPr>
              <a:t>，並且</a:t>
            </a:r>
            <a:r>
              <a:rPr lang="zh-TW" altLang="en-US" sz="2600" dirty="0">
                <a:solidFill>
                  <a:srgbClr val="0000FF"/>
                </a:solidFill>
                <a:latin typeface="微軟正黑體" panose="020B0604030504040204" pitchFamily="34" charset="-120"/>
              </a:rPr>
              <a:t>定期清洗濾網</a:t>
            </a:r>
            <a:r>
              <a:rPr lang="zh-TW" altLang="en-US" sz="2600" dirty="0">
                <a:latin typeface="微軟正黑體" panose="020B0604030504040204" pitchFamily="34" charset="-120"/>
              </a:rPr>
              <a:t>。</a:t>
            </a:r>
            <a:endParaRPr lang="en-US" altLang="zh-TW" sz="26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rgbClr val="FF0000"/>
                </a:solidFill>
                <a:latin typeface="微軟正黑體" panose="020B0604030504040204" pitchFamily="34" charset="-120"/>
              </a:rPr>
              <a:t>延長線</a:t>
            </a:r>
            <a:r>
              <a:rPr lang="zh-TW" altLang="en-US" sz="2600" dirty="0">
                <a:latin typeface="微軟正黑體" panose="020B0604030504040204" pitchFamily="34" charset="-120"/>
              </a:rPr>
              <a:t>需有</a:t>
            </a:r>
            <a:r>
              <a:rPr lang="zh-TW" altLang="en-US" sz="2600" dirty="0">
                <a:solidFill>
                  <a:srgbClr val="0000FF"/>
                </a:solidFill>
                <a:latin typeface="微軟正黑體" panose="020B0604030504040204" pitchFamily="34" charset="-120"/>
              </a:rPr>
              <a:t>過電流保護裝置</a:t>
            </a:r>
            <a:r>
              <a:rPr lang="zh-TW" altLang="en-US" sz="2600" dirty="0">
                <a:latin typeface="微軟正黑體" panose="020B0604030504040204" pitchFamily="34" charset="-120"/>
              </a:rPr>
              <a:t>，</a:t>
            </a:r>
            <a:r>
              <a:rPr lang="zh-TW" altLang="en-US" sz="2400" b="0" i="0" dirty="0">
                <a:solidFill>
                  <a:srgbClr val="222222"/>
                </a:solidFill>
                <a:effectLst/>
                <a:latin typeface="Helvetica" pitchFamily="2" charset="0"/>
              </a:rPr>
              <a:t>注意額定容量的限制，</a:t>
            </a:r>
            <a:r>
              <a:rPr lang="zh-TW" altLang="en-US" sz="2400" b="0" i="0" dirty="0">
                <a:solidFill>
                  <a:srgbClr val="0000FF"/>
                </a:solidFill>
                <a:effectLst/>
                <a:latin typeface="Helvetica" pitchFamily="2" charset="0"/>
              </a:rPr>
              <a:t>切勿過載使用</a:t>
            </a:r>
            <a:r>
              <a:rPr lang="zh-TW" altLang="en-US" sz="2400" b="0" i="0" dirty="0">
                <a:solidFill>
                  <a:srgbClr val="222222"/>
                </a:solidFill>
                <a:effectLst/>
                <a:latin typeface="Helvetica" pitchFamily="2" charset="0"/>
              </a:rPr>
              <a:t>。</a:t>
            </a:r>
            <a:endParaRPr lang="en-US" altLang="zh-TW" sz="2400" b="0" i="0" dirty="0">
              <a:solidFill>
                <a:srgbClr val="222222"/>
              </a:solidFill>
              <a:effectLst/>
              <a:latin typeface="Helvetica" pitchFamily="2" charset="0"/>
            </a:endParaRPr>
          </a:p>
          <a:p>
            <a:pPr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rgbClr val="FF0000"/>
                </a:solidFill>
                <a:latin typeface="微軟正黑體" panose="020B0604030504040204" pitchFamily="34" charset="-120"/>
              </a:rPr>
              <a:t>不用</a:t>
            </a:r>
            <a:r>
              <a:rPr lang="zh-TW" altLang="en-US" sz="2600" dirty="0">
                <a:latin typeface="微軟正黑體" panose="020B0604030504040204" pitchFamily="34" charset="-120"/>
              </a:rPr>
              <a:t>之儀器插頭需</a:t>
            </a:r>
            <a:r>
              <a:rPr lang="zh-TW" altLang="en-US" sz="2600" dirty="0">
                <a:solidFill>
                  <a:srgbClr val="0000FF"/>
                </a:solidFill>
                <a:latin typeface="微軟正黑體" panose="020B0604030504040204" pitchFamily="34" charset="-120"/>
              </a:rPr>
              <a:t>拔除</a:t>
            </a:r>
            <a:r>
              <a:rPr lang="zh-TW" altLang="en-US" sz="2600" dirty="0">
                <a:latin typeface="微軟正黑體" panose="020B0604030504040204" pitchFamily="34" charset="-120"/>
              </a:rPr>
              <a:t>。</a:t>
            </a:r>
            <a:endParaRPr lang="en-US" altLang="zh-TW" sz="26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600" dirty="0">
                <a:latin typeface="微軟正黑體" panose="020B0604030504040204" pitchFamily="34" charset="-120"/>
              </a:rPr>
              <a:t>無實驗需求之</a:t>
            </a:r>
            <a:r>
              <a:rPr lang="zh-TW" altLang="en-US" sz="2600" dirty="0">
                <a:solidFill>
                  <a:srgbClr val="FF0000"/>
                </a:solidFill>
                <a:latin typeface="微軟正黑體" panose="020B0604030504040204" pitchFamily="34" charset="-120"/>
              </a:rPr>
              <a:t>老舊儀器</a:t>
            </a:r>
            <a:r>
              <a:rPr lang="zh-TW" altLang="en-US" sz="2600" dirty="0">
                <a:latin typeface="微軟正黑體" panose="020B0604030504040204" pitchFamily="34" charset="-120"/>
              </a:rPr>
              <a:t>可視情況</a:t>
            </a:r>
            <a:r>
              <a:rPr lang="zh-TW" altLang="en-US" sz="2600" dirty="0">
                <a:solidFill>
                  <a:srgbClr val="0000FF"/>
                </a:solidFill>
                <a:latin typeface="微軟正黑體" panose="020B0604030504040204" pitchFamily="34" charset="-120"/>
              </a:rPr>
              <a:t>報廢</a:t>
            </a:r>
            <a:r>
              <a:rPr lang="zh-TW" altLang="en-US" sz="2600" dirty="0">
                <a:latin typeface="微軟正黑體" panose="020B0604030504040204" pitchFamily="34" charset="-120"/>
              </a:rPr>
              <a:t>。</a:t>
            </a:r>
            <a:endParaRPr lang="en-US" altLang="zh-TW" sz="26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Tx/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0000FF"/>
                </a:solidFill>
                <a:latin typeface="Helvetica" pitchFamily="2" charset="0"/>
              </a:rPr>
              <a:t>延長線不可串接</a:t>
            </a:r>
            <a:r>
              <a:rPr lang="zh-TW" altLang="en-US" sz="2400" dirty="0">
                <a:solidFill>
                  <a:srgbClr val="222222"/>
                </a:solidFill>
                <a:latin typeface="Helvetica" pitchFamily="2" charset="0"/>
              </a:rPr>
              <a:t>。</a:t>
            </a:r>
            <a:endParaRPr lang="en-US" altLang="zh-TW" sz="2600" dirty="0">
              <a:latin typeface="微軟正黑體" panose="020B0604030504040204" pitchFamily="34" charset="-120"/>
            </a:endParaRPr>
          </a:p>
          <a:p>
            <a:pPr marL="422910" indent="-51435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Tx/>
              <a:buFont typeface="Wingdings" panose="05000000000000000000" pitchFamily="2" charset="2"/>
              <a:buChar char="u"/>
            </a:pPr>
            <a:endParaRPr lang="zh-TW" altLang="en-US" sz="2800" dirty="0">
              <a:latin typeface="微軟正黑體" panose="020B0604030504040204" pitchFamily="34" charset="-120"/>
            </a:endParaRPr>
          </a:p>
          <a:p>
            <a:pPr marL="422910" indent="-51435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Tx/>
              <a:buFont typeface="Wingdings" panose="05000000000000000000" pitchFamily="2" charset="2"/>
              <a:buChar char="u"/>
            </a:pPr>
            <a:endParaRPr lang="zh-TW" altLang="en-US" sz="2800" dirty="0">
              <a:latin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Tx/>
              <a:buFont typeface="Wingdings" panose="05000000000000000000" pitchFamily="2" charset="2"/>
              <a:buChar char="u"/>
            </a:pPr>
            <a:endParaRPr lang="zh-TW" altLang="en-US" sz="2800" dirty="0">
              <a:latin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Tx/>
              <a:buNone/>
            </a:pPr>
            <a:endParaRPr lang="en-US" altLang="zh-TW" sz="2800" dirty="0">
              <a:latin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CB7D850-3901-1AB5-3FB5-3BCCD3F1B0B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74" y="3967834"/>
            <a:ext cx="3491725" cy="258646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160BD1A-57BC-FCF5-5438-C6E6E54DBF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862" y="3967833"/>
            <a:ext cx="2586464" cy="258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4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2B7505A5-80A3-3E7E-7944-BADBD0F26B1A}"/>
              </a:ext>
            </a:extLst>
          </p:cNvPr>
          <p:cNvSpPr txBox="1"/>
          <p:nvPr/>
        </p:nvSpPr>
        <p:spPr>
          <a:xfrm>
            <a:off x="2963607" y="1093315"/>
            <a:ext cx="554510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實驗室設備與環境之稽查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5075A981-B930-B4C5-0DCF-D232E2A43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5040" y="1890496"/>
            <a:ext cx="9332857" cy="4701099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zh-TW" altLang="en-US" dirty="0">
                <a:latin typeface="+mn-ea"/>
              </a:rPr>
              <a:t>稽查發現明顯無法使用之老舊設備置放。</a:t>
            </a:r>
            <a:endParaRPr lang="en-US" altLang="zh-TW" dirty="0">
              <a:latin typeface="+mn-ea"/>
            </a:endParaRP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+mn-ea"/>
              </a:rPr>
              <a:t>先行開立改善單並偕同保管組查核該設備財產歸屬，請保管人報廢移除，若於期限內未移除，將請保管組協助清理。</a:t>
            </a:r>
            <a:endParaRPr lang="en-US" altLang="zh-TW" sz="2400" dirty="0">
              <a:latin typeface="+mn-ea"/>
            </a:endParaRPr>
          </a:p>
          <a:p>
            <a:pPr lvl="1">
              <a:lnSpc>
                <a:spcPct val="150000"/>
              </a:lnSpc>
            </a:pPr>
            <a:r>
              <a:rPr lang="zh-TW" altLang="en-US" dirty="0">
                <a:latin typeface="+mn-ea"/>
              </a:rPr>
              <a:t>稽查若發現堆放大量紙箱，依高雄醫學大學「實驗室安全衛生工作守則」第七條實驗單位負責人應督導所屬人員經常整理、整頓工作環境，保持清潔衛生。對負責人開立改善單，令限期改善。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A0C1102-25B4-32A5-8756-65FA9BD03D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" r="23371" b="36019"/>
          <a:stretch/>
        </p:blipFill>
        <p:spPr>
          <a:xfrm>
            <a:off x="9425487" y="993709"/>
            <a:ext cx="2291941" cy="243529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8023669-A71D-8861-7431-A8E04BB12E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487" y="3502888"/>
            <a:ext cx="2291940" cy="305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9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6BB402E-630C-4E6B-AAE8-25B889943F36}"/>
              </a:ext>
            </a:extLst>
          </p:cNvPr>
          <p:cNvSpPr txBox="1"/>
          <p:nvPr/>
        </p:nvSpPr>
        <p:spPr>
          <a:xfrm>
            <a:off x="317980" y="960255"/>
            <a:ext cx="767229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環安室網站 </a:t>
            </a:r>
            <a:r>
              <a:rPr kumimoji="1" lang="en-US" altLang="zh-TW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–</a:t>
            </a:r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zh-TW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相關表單、法規、教育訓練</a:t>
            </a:r>
            <a:r>
              <a:rPr kumimoji="1" lang="en-US" altLang="zh-TW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</a:t>
            </a:r>
            <a:r>
              <a:rPr kumimoji="1" lang="zh-TW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查詢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871F4F-942A-47F0-B54F-FBE58E3DC71C}"/>
              </a:ext>
            </a:extLst>
          </p:cNvPr>
          <p:cNvSpPr/>
          <p:nvPr/>
        </p:nvSpPr>
        <p:spPr>
          <a:xfrm>
            <a:off x="3666836" y="5638937"/>
            <a:ext cx="766619" cy="2446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165" y="3154043"/>
            <a:ext cx="2415295" cy="236571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54" y="1640406"/>
            <a:ext cx="8931572" cy="4641736"/>
          </a:xfrm>
          <a:prstGeom prst="rect">
            <a:avLst/>
          </a:prstGeom>
        </p:spPr>
      </p:pic>
      <p:sp>
        <p:nvSpPr>
          <p:cNvPr id="7" name="向下箭號 6"/>
          <p:cNvSpPr/>
          <p:nvPr/>
        </p:nvSpPr>
        <p:spPr>
          <a:xfrm>
            <a:off x="10299786" y="2379828"/>
            <a:ext cx="416560" cy="558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6BB402E-630C-4E6B-AAE8-25B889943F36}"/>
              </a:ext>
            </a:extLst>
          </p:cNvPr>
          <p:cNvSpPr txBox="1"/>
          <p:nvPr/>
        </p:nvSpPr>
        <p:spPr>
          <a:xfrm>
            <a:off x="9966941" y="157963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200" b="1" dirty="0">
                <a:solidFill>
                  <a:srgbClr val="008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連結</a:t>
            </a:r>
          </a:p>
        </p:txBody>
      </p:sp>
    </p:spTree>
    <p:extLst>
      <p:ext uri="{BB962C8B-B14F-4D97-AF65-F5344CB8AC3E}">
        <p14:creationId xmlns:p14="http://schemas.microsoft.com/office/powerpoint/2010/main" val="149782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955AC1E-7DC8-4981-9286-A51491F5B0B1}"/>
              </a:ext>
            </a:extLst>
          </p:cNvPr>
          <p:cNvSpPr txBox="1"/>
          <p:nvPr/>
        </p:nvSpPr>
        <p:spPr>
          <a:xfrm>
            <a:off x="2889761" y="981821"/>
            <a:ext cx="651973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高雄醫學大學廢棄物分類方式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84DF9D2-FACD-4F36-AF3A-38F105E43B77}"/>
              </a:ext>
            </a:extLst>
          </p:cNvPr>
          <p:cNvGrpSpPr/>
          <p:nvPr/>
        </p:nvGrpSpPr>
        <p:grpSpPr>
          <a:xfrm>
            <a:off x="1071418" y="1658929"/>
            <a:ext cx="10260632" cy="4792865"/>
            <a:chOff x="1566362" y="1309367"/>
            <a:chExt cx="9101638" cy="4806214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CAE21CD2-2C7E-4A13-9AB7-88F79C34D3ED}"/>
                </a:ext>
              </a:extLst>
            </p:cNvPr>
            <p:cNvSpPr/>
            <p:nvPr/>
          </p:nvSpPr>
          <p:spPr>
            <a:xfrm>
              <a:off x="1627260" y="2454350"/>
              <a:ext cx="2452517" cy="2639460"/>
            </a:xfrm>
            <a:prstGeom prst="rect">
              <a:avLst/>
            </a:pr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EAA53F72-AA79-4AFE-A822-AB2EC1B246F2}"/>
                </a:ext>
              </a:extLst>
            </p:cNvPr>
            <p:cNvSpPr/>
            <p:nvPr/>
          </p:nvSpPr>
          <p:spPr>
            <a:xfrm>
              <a:off x="4179344" y="2416673"/>
              <a:ext cx="4736418" cy="2835873"/>
            </a:xfrm>
            <a:prstGeom prst="rect">
              <a:avLst/>
            </a:prstGeom>
            <a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2C3DCC3E-0B04-483B-89ED-9C073AB5C608}"/>
                </a:ext>
              </a:extLst>
            </p:cNvPr>
            <p:cNvSpPr/>
            <p:nvPr/>
          </p:nvSpPr>
          <p:spPr>
            <a:xfrm>
              <a:off x="4141178" y="2433364"/>
              <a:ext cx="4763134" cy="2675869"/>
            </a:xfrm>
            <a:custGeom>
              <a:avLst/>
              <a:gdLst/>
              <a:ahLst/>
              <a:cxnLst/>
              <a:rect l="l" t="t" r="r" b="b"/>
              <a:pathLst>
                <a:path w="5570220" h="3129279">
                  <a:moveTo>
                    <a:pt x="5570220" y="3128772"/>
                  </a:moveTo>
                  <a:lnTo>
                    <a:pt x="5570220" y="0"/>
                  </a:lnTo>
                  <a:lnTo>
                    <a:pt x="0" y="0"/>
                  </a:lnTo>
                  <a:lnTo>
                    <a:pt x="0" y="3128772"/>
                  </a:lnTo>
                  <a:lnTo>
                    <a:pt x="15240" y="3128772"/>
                  </a:lnTo>
                  <a:lnTo>
                    <a:pt x="15240" y="30480"/>
                  </a:lnTo>
                  <a:lnTo>
                    <a:pt x="30480" y="15240"/>
                  </a:lnTo>
                  <a:lnTo>
                    <a:pt x="30480" y="30480"/>
                  </a:lnTo>
                  <a:lnTo>
                    <a:pt x="5538978" y="30480"/>
                  </a:lnTo>
                  <a:lnTo>
                    <a:pt x="5538978" y="15240"/>
                  </a:lnTo>
                  <a:lnTo>
                    <a:pt x="5554205" y="30480"/>
                  </a:lnTo>
                  <a:lnTo>
                    <a:pt x="5554205" y="3128772"/>
                  </a:lnTo>
                  <a:lnTo>
                    <a:pt x="5570220" y="3128772"/>
                  </a:lnTo>
                  <a:close/>
                </a:path>
                <a:path w="5570220" h="3129279">
                  <a:moveTo>
                    <a:pt x="30480" y="30480"/>
                  </a:moveTo>
                  <a:lnTo>
                    <a:pt x="30480" y="15240"/>
                  </a:lnTo>
                  <a:lnTo>
                    <a:pt x="15240" y="30480"/>
                  </a:lnTo>
                  <a:lnTo>
                    <a:pt x="30480" y="30480"/>
                  </a:lnTo>
                  <a:close/>
                </a:path>
                <a:path w="5570220" h="3129279">
                  <a:moveTo>
                    <a:pt x="30480" y="3097530"/>
                  </a:moveTo>
                  <a:lnTo>
                    <a:pt x="30480" y="30480"/>
                  </a:lnTo>
                  <a:lnTo>
                    <a:pt x="15240" y="30480"/>
                  </a:lnTo>
                  <a:lnTo>
                    <a:pt x="15240" y="3097530"/>
                  </a:lnTo>
                  <a:lnTo>
                    <a:pt x="30480" y="3097530"/>
                  </a:lnTo>
                  <a:close/>
                </a:path>
                <a:path w="5570220" h="3129279">
                  <a:moveTo>
                    <a:pt x="5554205" y="3097530"/>
                  </a:moveTo>
                  <a:lnTo>
                    <a:pt x="15240" y="3097530"/>
                  </a:lnTo>
                  <a:lnTo>
                    <a:pt x="30480" y="3113532"/>
                  </a:lnTo>
                  <a:lnTo>
                    <a:pt x="30480" y="3128772"/>
                  </a:lnTo>
                  <a:lnTo>
                    <a:pt x="5538978" y="3128772"/>
                  </a:lnTo>
                  <a:lnTo>
                    <a:pt x="5538978" y="3113532"/>
                  </a:lnTo>
                  <a:lnTo>
                    <a:pt x="5554205" y="3097530"/>
                  </a:lnTo>
                  <a:close/>
                </a:path>
                <a:path w="5570220" h="3129279">
                  <a:moveTo>
                    <a:pt x="30480" y="3128772"/>
                  </a:moveTo>
                  <a:lnTo>
                    <a:pt x="30480" y="3113532"/>
                  </a:lnTo>
                  <a:lnTo>
                    <a:pt x="15240" y="3097530"/>
                  </a:lnTo>
                  <a:lnTo>
                    <a:pt x="15240" y="3128772"/>
                  </a:lnTo>
                  <a:lnTo>
                    <a:pt x="30480" y="3128772"/>
                  </a:lnTo>
                  <a:close/>
                </a:path>
                <a:path w="5570220" h="3129279">
                  <a:moveTo>
                    <a:pt x="5554205" y="30480"/>
                  </a:moveTo>
                  <a:lnTo>
                    <a:pt x="5538978" y="15240"/>
                  </a:lnTo>
                  <a:lnTo>
                    <a:pt x="5538978" y="30480"/>
                  </a:lnTo>
                  <a:lnTo>
                    <a:pt x="5554205" y="30480"/>
                  </a:lnTo>
                  <a:close/>
                </a:path>
                <a:path w="5570220" h="3129279">
                  <a:moveTo>
                    <a:pt x="5554205" y="3097530"/>
                  </a:moveTo>
                  <a:lnTo>
                    <a:pt x="5554205" y="30480"/>
                  </a:lnTo>
                  <a:lnTo>
                    <a:pt x="5538978" y="30480"/>
                  </a:lnTo>
                  <a:lnTo>
                    <a:pt x="5538978" y="3097530"/>
                  </a:lnTo>
                  <a:lnTo>
                    <a:pt x="5554205" y="3097530"/>
                  </a:lnTo>
                  <a:close/>
                </a:path>
                <a:path w="5570220" h="3129279">
                  <a:moveTo>
                    <a:pt x="5554205" y="3128772"/>
                  </a:moveTo>
                  <a:lnTo>
                    <a:pt x="5554205" y="3097530"/>
                  </a:lnTo>
                  <a:lnTo>
                    <a:pt x="5538978" y="3113532"/>
                  </a:lnTo>
                  <a:lnTo>
                    <a:pt x="5538978" y="3128772"/>
                  </a:lnTo>
                  <a:lnTo>
                    <a:pt x="5554205" y="31287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EE1086C5-0C26-471E-8B2A-4854BCB68CBA}"/>
                </a:ext>
              </a:extLst>
            </p:cNvPr>
            <p:cNvSpPr/>
            <p:nvPr/>
          </p:nvSpPr>
          <p:spPr>
            <a:xfrm>
              <a:off x="8956064" y="2446394"/>
              <a:ext cx="1572290" cy="2647416"/>
            </a:xfrm>
            <a:prstGeom prst="rect">
              <a:avLst/>
            </a:prstGeom>
            <a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AAAD96B3-D58E-4BFC-9FB5-6E91F1656A14}"/>
                </a:ext>
              </a:extLst>
            </p:cNvPr>
            <p:cNvSpPr/>
            <p:nvPr/>
          </p:nvSpPr>
          <p:spPr>
            <a:xfrm>
              <a:off x="8943023" y="2433364"/>
              <a:ext cx="1598570" cy="2674240"/>
            </a:xfrm>
            <a:custGeom>
              <a:avLst/>
              <a:gdLst/>
              <a:ahLst/>
              <a:cxnLst/>
              <a:rect l="l" t="t" r="r" b="b"/>
              <a:pathLst>
                <a:path w="1869440" h="3127375">
                  <a:moveTo>
                    <a:pt x="1869185" y="3127248"/>
                  </a:moveTo>
                  <a:lnTo>
                    <a:pt x="1869185" y="0"/>
                  </a:lnTo>
                  <a:lnTo>
                    <a:pt x="0" y="0"/>
                  </a:lnTo>
                  <a:lnTo>
                    <a:pt x="0" y="3127248"/>
                  </a:lnTo>
                  <a:lnTo>
                    <a:pt x="15252" y="3127248"/>
                  </a:lnTo>
                  <a:lnTo>
                    <a:pt x="15252" y="30480"/>
                  </a:lnTo>
                  <a:lnTo>
                    <a:pt x="30492" y="15240"/>
                  </a:lnTo>
                  <a:lnTo>
                    <a:pt x="30492" y="30480"/>
                  </a:lnTo>
                  <a:lnTo>
                    <a:pt x="1837956" y="30480"/>
                  </a:lnTo>
                  <a:lnTo>
                    <a:pt x="1837956" y="15240"/>
                  </a:lnTo>
                  <a:lnTo>
                    <a:pt x="1853946" y="30480"/>
                  </a:lnTo>
                  <a:lnTo>
                    <a:pt x="1853946" y="3127248"/>
                  </a:lnTo>
                  <a:lnTo>
                    <a:pt x="1869185" y="3127248"/>
                  </a:lnTo>
                  <a:close/>
                </a:path>
                <a:path w="1869440" h="3127375">
                  <a:moveTo>
                    <a:pt x="30492" y="30480"/>
                  </a:moveTo>
                  <a:lnTo>
                    <a:pt x="30492" y="15240"/>
                  </a:lnTo>
                  <a:lnTo>
                    <a:pt x="15252" y="30480"/>
                  </a:lnTo>
                  <a:lnTo>
                    <a:pt x="30492" y="30480"/>
                  </a:lnTo>
                  <a:close/>
                </a:path>
                <a:path w="1869440" h="3127375">
                  <a:moveTo>
                    <a:pt x="30492" y="3096006"/>
                  </a:moveTo>
                  <a:lnTo>
                    <a:pt x="30492" y="30480"/>
                  </a:lnTo>
                  <a:lnTo>
                    <a:pt x="15252" y="30480"/>
                  </a:lnTo>
                  <a:lnTo>
                    <a:pt x="15252" y="3096006"/>
                  </a:lnTo>
                  <a:lnTo>
                    <a:pt x="30492" y="3096006"/>
                  </a:lnTo>
                  <a:close/>
                </a:path>
                <a:path w="1869440" h="3127375">
                  <a:moveTo>
                    <a:pt x="1853946" y="3096006"/>
                  </a:moveTo>
                  <a:lnTo>
                    <a:pt x="15252" y="3096006"/>
                  </a:lnTo>
                  <a:lnTo>
                    <a:pt x="30492" y="3111246"/>
                  </a:lnTo>
                  <a:lnTo>
                    <a:pt x="30492" y="3127248"/>
                  </a:lnTo>
                  <a:lnTo>
                    <a:pt x="1837956" y="3127248"/>
                  </a:lnTo>
                  <a:lnTo>
                    <a:pt x="1837956" y="3111246"/>
                  </a:lnTo>
                  <a:lnTo>
                    <a:pt x="1853946" y="3096006"/>
                  </a:lnTo>
                  <a:close/>
                </a:path>
                <a:path w="1869440" h="3127375">
                  <a:moveTo>
                    <a:pt x="30492" y="3127248"/>
                  </a:moveTo>
                  <a:lnTo>
                    <a:pt x="30492" y="3111246"/>
                  </a:lnTo>
                  <a:lnTo>
                    <a:pt x="15252" y="3096006"/>
                  </a:lnTo>
                  <a:lnTo>
                    <a:pt x="15252" y="3127248"/>
                  </a:lnTo>
                  <a:lnTo>
                    <a:pt x="30492" y="3127248"/>
                  </a:lnTo>
                  <a:close/>
                </a:path>
                <a:path w="1869440" h="3127375">
                  <a:moveTo>
                    <a:pt x="1853946" y="30480"/>
                  </a:moveTo>
                  <a:lnTo>
                    <a:pt x="1837956" y="15240"/>
                  </a:lnTo>
                  <a:lnTo>
                    <a:pt x="1837956" y="30480"/>
                  </a:lnTo>
                  <a:lnTo>
                    <a:pt x="1853946" y="30480"/>
                  </a:lnTo>
                  <a:close/>
                </a:path>
                <a:path w="1869440" h="3127375">
                  <a:moveTo>
                    <a:pt x="1853946" y="3096006"/>
                  </a:moveTo>
                  <a:lnTo>
                    <a:pt x="1853946" y="30480"/>
                  </a:lnTo>
                  <a:lnTo>
                    <a:pt x="1837956" y="30480"/>
                  </a:lnTo>
                  <a:lnTo>
                    <a:pt x="1837956" y="3096006"/>
                  </a:lnTo>
                  <a:lnTo>
                    <a:pt x="1853946" y="3096006"/>
                  </a:lnTo>
                  <a:close/>
                </a:path>
                <a:path w="1869440" h="3127375">
                  <a:moveTo>
                    <a:pt x="1853946" y="3127248"/>
                  </a:moveTo>
                  <a:lnTo>
                    <a:pt x="1853946" y="3096006"/>
                  </a:lnTo>
                  <a:lnTo>
                    <a:pt x="1837956" y="3111246"/>
                  </a:lnTo>
                  <a:lnTo>
                    <a:pt x="1837956" y="3127248"/>
                  </a:lnTo>
                  <a:lnTo>
                    <a:pt x="1853946" y="31272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117DB36A-FBA2-4D0F-BA74-AAC4F74F2F48}"/>
                </a:ext>
              </a:extLst>
            </p:cNvPr>
            <p:cNvSpPr/>
            <p:nvPr/>
          </p:nvSpPr>
          <p:spPr>
            <a:xfrm>
              <a:off x="1595584" y="2433364"/>
              <a:ext cx="2484192" cy="2674240"/>
            </a:xfrm>
            <a:custGeom>
              <a:avLst/>
              <a:gdLst/>
              <a:ahLst/>
              <a:cxnLst/>
              <a:rect l="l" t="t" r="r" b="b"/>
              <a:pathLst>
                <a:path w="2905125" h="3127375">
                  <a:moveTo>
                    <a:pt x="2904744" y="3127248"/>
                  </a:moveTo>
                  <a:lnTo>
                    <a:pt x="2904744" y="0"/>
                  </a:lnTo>
                  <a:lnTo>
                    <a:pt x="0" y="0"/>
                  </a:lnTo>
                  <a:lnTo>
                    <a:pt x="0" y="3127248"/>
                  </a:lnTo>
                  <a:lnTo>
                    <a:pt x="16002" y="3127248"/>
                  </a:lnTo>
                  <a:lnTo>
                    <a:pt x="16002" y="30480"/>
                  </a:lnTo>
                  <a:lnTo>
                    <a:pt x="31243" y="15240"/>
                  </a:lnTo>
                  <a:lnTo>
                    <a:pt x="31243" y="30480"/>
                  </a:lnTo>
                  <a:lnTo>
                    <a:pt x="2873508" y="30480"/>
                  </a:lnTo>
                  <a:lnTo>
                    <a:pt x="2873508" y="15240"/>
                  </a:lnTo>
                  <a:lnTo>
                    <a:pt x="2889510" y="30480"/>
                  </a:lnTo>
                  <a:lnTo>
                    <a:pt x="2889510" y="3127248"/>
                  </a:lnTo>
                  <a:lnTo>
                    <a:pt x="2904744" y="3127248"/>
                  </a:lnTo>
                  <a:close/>
                </a:path>
                <a:path w="2905125" h="3127375">
                  <a:moveTo>
                    <a:pt x="31243" y="30480"/>
                  </a:moveTo>
                  <a:lnTo>
                    <a:pt x="31243" y="15240"/>
                  </a:lnTo>
                  <a:lnTo>
                    <a:pt x="16002" y="30480"/>
                  </a:lnTo>
                  <a:lnTo>
                    <a:pt x="31243" y="30480"/>
                  </a:lnTo>
                  <a:close/>
                </a:path>
                <a:path w="2905125" h="3127375">
                  <a:moveTo>
                    <a:pt x="31243" y="3096006"/>
                  </a:moveTo>
                  <a:lnTo>
                    <a:pt x="31243" y="30480"/>
                  </a:lnTo>
                  <a:lnTo>
                    <a:pt x="16002" y="30480"/>
                  </a:lnTo>
                  <a:lnTo>
                    <a:pt x="16002" y="3096006"/>
                  </a:lnTo>
                  <a:lnTo>
                    <a:pt x="31243" y="3096006"/>
                  </a:lnTo>
                  <a:close/>
                </a:path>
                <a:path w="2905125" h="3127375">
                  <a:moveTo>
                    <a:pt x="2889510" y="3096006"/>
                  </a:moveTo>
                  <a:lnTo>
                    <a:pt x="16002" y="3096006"/>
                  </a:lnTo>
                  <a:lnTo>
                    <a:pt x="31243" y="3111246"/>
                  </a:lnTo>
                  <a:lnTo>
                    <a:pt x="31243" y="3127248"/>
                  </a:lnTo>
                  <a:lnTo>
                    <a:pt x="2873508" y="3127248"/>
                  </a:lnTo>
                  <a:lnTo>
                    <a:pt x="2873508" y="3111246"/>
                  </a:lnTo>
                  <a:lnTo>
                    <a:pt x="2889510" y="3096006"/>
                  </a:lnTo>
                  <a:close/>
                </a:path>
                <a:path w="2905125" h="3127375">
                  <a:moveTo>
                    <a:pt x="31243" y="3127248"/>
                  </a:moveTo>
                  <a:lnTo>
                    <a:pt x="31243" y="3111246"/>
                  </a:lnTo>
                  <a:lnTo>
                    <a:pt x="16002" y="3096006"/>
                  </a:lnTo>
                  <a:lnTo>
                    <a:pt x="16002" y="3127248"/>
                  </a:lnTo>
                  <a:lnTo>
                    <a:pt x="31243" y="3127248"/>
                  </a:lnTo>
                  <a:close/>
                </a:path>
                <a:path w="2905125" h="3127375">
                  <a:moveTo>
                    <a:pt x="2889510" y="30480"/>
                  </a:moveTo>
                  <a:lnTo>
                    <a:pt x="2873508" y="15240"/>
                  </a:lnTo>
                  <a:lnTo>
                    <a:pt x="2873508" y="30480"/>
                  </a:lnTo>
                  <a:lnTo>
                    <a:pt x="2889510" y="30480"/>
                  </a:lnTo>
                  <a:close/>
                </a:path>
                <a:path w="2905125" h="3127375">
                  <a:moveTo>
                    <a:pt x="2889510" y="3096006"/>
                  </a:moveTo>
                  <a:lnTo>
                    <a:pt x="2889510" y="30480"/>
                  </a:lnTo>
                  <a:lnTo>
                    <a:pt x="2873508" y="30480"/>
                  </a:lnTo>
                  <a:lnTo>
                    <a:pt x="2873508" y="3096006"/>
                  </a:lnTo>
                  <a:lnTo>
                    <a:pt x="2889510" y="3096006"/>
                  </a:lnTo>
                  <a:close/>
                </a:path>
                <a:path w="2905125" h="3127375">
                  <a:moveTo>
                    <a:pt x="2889510" y="3127248"/>
                  </a:moveTo>
                  <a:lnTo>
                    <a:pt x="2889510" y="3096006"/>
                  </a:lnTo>
                  <a:lnTo>
                    <a:pt x="2873508" y="3111246"/>
                  </a:lnTo>
                  <a:lnTo>
                    <a:pt x="2873508" y="3127248"/>
                  </a:lnTo>
                  <a:lnTo>
                    <a:pt x="2889510" y="31272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516F8EB2-5063-4393-961A-D75C3586A44F}"/>
                </a:ext>
              </a:extLst>
            </p:cNvPr>
            <p:cNvSpPr/>
            <p:nvPr/>
          </p:nvSpPr>
          <p:spPr>
            <a:xfrm>
              <a:off x="1773772" y="2336929"/>
              <a:ext cx="2089980" cy="281271"/>
            </a:xfrm>
            <a:custGeom>
              <a:avLst/>
              <a:gdLst/>
              <a:ahLst/>
              <a:cxnLst/>
              <a:rect l="l" t="t" r="r" b="b"/>
              <a:pathLst>
                <a:path w="2444115" h="328929">
                  <a:moveTo>
                    <a:pt x="2443734" y="273557"/>
                  </a:moveTo>
                  <a:lnTo>
                    <a:pt x="2443734" y="54863"/>
                  </a:lnTo>
                  <a:lnTo>
                    <a:pt x="2439340" y="33432"/>
                  </a:lnTo>
                  <a:lnTo>
                    <a:pt x="2427446" y="16001"/>
                  </a:lnTo>
                  <a:lnTo>
                    <a:pt x="2409979" y="4286"/>
                  </a:lnTo>
                  <a:lnTo>
                    <a:pt x="2388870" y="0"/>
                  </a:lnTo>
                  <a:lnTo>
                    <a:pt x="54864" y="0"/>
                  </a:lnTo>
                  <a:lnTo>
                    <a:pt x="33432" y="4286"/>
                  </a:lnTo>
                  <a:lnTo>
                    <a:pt x="16001" y="16001"/>
                  </a:lnTo>
                  <a:lnTo>
                    <a:pt x="4286" y="33432"/>
                  </a:lnTo>
                  <a:lnTo>
                    <a:pt x="0" y="54863"/>
                  </a:lnTo>
                  <a:lnTo>
                    <a:pt x="0" y="273557"/>
                  </a:lnTo>
                  <a:lnTo>
                    <a:pt x="4286" y="294989"/>
                  </a:lnTo>
                  <a:lnTo>
                    <a:pt x="16002" y="312419"/>
                  </a:lnTo>
                  <a:lnTo>
                    <a:pt x="33432" y="324135"/>
                  </a:lnTo>
                  <a:lnTo>
                    <a:pt x="54864" y="328421"/>
                  </a:lnTo>
                  <a:lnTo>
                    <a:pt x="2388870" y="328421"/>
                  </a:lnTo>
                  <a:lnTo>
                    <a:pt x="2409979" y="324135"/>
                  </a:lnTo>
                  <a:lnTo>
                    <a:pt x="2427446" y="312419"/>
                  </a:lnTo>
                  <a:lnTo>
                    <a:pt x="2439340" y="294989"/>
                  </a:lnTo>
                  <a:lnTo>
                    <a:pt x="2443734" y="273557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06F4984F-E24F-434C-A75E-E986946B670B}"/>
                </a:ext>
              </a:extLst>
            </p:cNvPr>
            <p:cNvSpPr/>
            <p:nvPr/>
          </p:nvSpPr>
          <p:spPr>
            <a:xfrm>
              <a:off x="1747710" y="2323243"/>
              <a:ext cx="2116043" cy="308420"/>
            </a:xfrm>
            <a:custGeom>
              <a:avLst/>
              <a:gdLst/>
              <a:ahLst/>
              <a:cxnLst/>
              <a:rect l="l" t="t" r="r" b="b"/>
              <a:pathLst>
                <a:path w="2474595" h="360679">
                  <a:moveTo>
                    <a:pt x="2474214" y="289559"/>
                  </a:moveTo>
                  <a:lnTo>
                    <a:pt x="2474214" y="70103"/>
                  </a:lnTo>
                  <a:lnTo>
                    <a:pt x="2473452" y="62483"/>
                  </a:lnTo>
                  <a:lnTo>
                    <a:pt x="2450196" y="17987"/>
                  </a:lnTo>
                  <a:lnTo>
                    <a:pt x="2410206" y="761"/>
                  </a:lnTo>
                  <a:lnTo>
                    <a:pt x="69342" y="0"/>
                  </a:lnTo>
                  <a:lnTo>
                    <a:pt x="47146" y="4320"/>
                  </a:lnTo>
                  <a:lnTo>
                    <a:pt x="27946" y="14435"/>
                  </a:lnTo>
                  <a:lnTo>
                    <a:pt x="12870" y="29905"/>
                  </a:lnTo>
                  <a:lnTo>
                    <a:pt x="3047" y="50291"/>
                  </a:lnTo>
                  <a:lnTo>
                    <a:pt x="0" y="64007"/>
                  </a:lnTo>
                  <a:lnTo>
                    <a:pt x="0" y="297941"/>
                  </a:lnTo>
                  <a:lnTo>
                    <a:pt x="3048" y="311657"/>
                  </a:lnTo>
                  <a:lnTo>
                    <a:pt x="6096" y="317753"/>
                  </a:lnTo>
                  <a:lnTo>
                    <a:pt x="9364" y="325696"/>
                  </a:lnTo>
                  <a:lnTo>
                    <a:pt x="14168" y="332393"/>
                  </a:lnTo>
                  <a:lnTo>
                    <a:pt x="19888" y="338438"/>
                  </a:lnTo>
                  <a:lnTo>
                    <a:pt x="25908" y="344423"/>
                  </a:lnTo>
                  <a:lnTo>
                    <a:pt x="30480" y="347689"/>
                  </a:lnTo>
                  <a:lnTo>
                    <a:pt x="30480" y="70865"/>
                  </a:lnTo>
                  <a:lnTo>
                    <a:pt x="31242" y="65531"/>
                  </a:lnTo>
                  <a:lnTo>
                    <a:pt x="51816" y="35813"/>
                  </a:lnTo>
                  <a:lnTo>
                    <a:pt x="55626" y="33527"/>
                  </a:lnTo>
                  <a:lnTo>
                    <a:pt x="58674" y="32765"/>
                  </a:lnTo>
                  <a:lnTo>
                    <a:pt x="63246" y="32003"/>
                  </a:lnTo>
                  <a:lnTo>
                    <a:pt x="67056" y="31241"/>
                  </a:lnTo>
                  <a:lnTo>
                    <a:pt x="2408682" y="31241"/>
                  </a:lnTo>
                  <a:lnTo>
                    <a:pt x="2440286" y="55049"/>
                  </a:lnTo>
                  <a:lnTo>
                    <a:pt x="2442972" y="67055"/>
                  </a:lnTo>
                  <a:lnTo>
                    <a:pt x="2442972" y="347446"/>
                  </a:lnTo>
                  <a:lnTo>
                    <a:pt x="2456349" y="336456"/>
                  </a:lnTo>
                  <a:lnTo>
                    <a:pt x="2468238" y="317858"/>
                  </a:lnTo>
                  <a:lnTo>
                    <a:pt x="2473452" y="296417"/>
                  </a:lnTo>
                  <a:lnTo>
                    <a:pt x="2474214" y="289559"/>
                  </a:lnTo>
                  <a:close/>
                </a:path>
                <a:path w="2474595" h="360679">
                  <a:moveTo>
                    <a:pt x="2442972" y="347446"/>
                  </a:moveTo>
                  <a:lnTo>
                    <a:pt x="2442972" y="294893"/>
                  </a:lnTo>
                  <a:lnTo>
                    <a:pt x="2442210" y="298703"/>
                  </a:lnTo>
                  <a:lnTo>
                    <a:pt x="2437592" y="310495"/>
                  </a:lnTo>
                  <a:lnTo>
                    <a:pt x="2429784" y="319744"/>
                  </a:lnTo>
                  <a:lnTo>
                    <a:pt x="2419426" y="326093"/>
                  </a:lnTo>
                  <a:lnTo>
                    <a:pt x="2407158" y="329183"/>
                  </a:lnTo>
                  <a:lnTo>
                    <a:pt x="69342" y="329077"/>
                  </a:lnTo>
                  <a:lnTo>
                    <a:pt x="32004" y="300989"/>
                  </a:lnTo>
                  <a:lnTo>
                    <a:pt x="30480" y="293369"/>
                  </a:lnTo>
                  <a:lnTo>
                    <a:pt x="30480" y="347689"/>
                  </a:lnTo>
                  <a:lnTo>
                    <a:pt x="69342" y="360337"/>
                  </a:lnTo>
                  <a:lnTo>
                    <a:pt x="2404872" y="360425"/>
                  </a:lnTo>
                  <a:lnTo>
                    <a:pt x="2411730" y="359663"/>
                  </a:lnTo>
                  <a:lnTo>
                    <a:pt x="2418588" y="358139"/>
                  </a:lnTo>
                  <a:lnTo>
                    <a:pt x="2439295" y="350465"/>
                  </a:lnTo>
                  <a:lnTo>
                    <a:pt x="2442972" y="3474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58B89A20-BED2-4CAD-9508-B2013625BDFB}"/>
                </a:ext>
              </a:extLst>
            </p:cNvPr>
            <p:cNvSpPr txBox="1"/>
            <p:nvPr/>
          </p:nvSpPr>
          <p:spPr>
            <a:xfrm>
              <a:off x="2602186" y="2346268"/>
              <a:ext cx="397471" cy="198926"/>
            </a:xfrm>
            <a:prstGeom prst="rect">
              <a:avLst/>
            </a:prstGeom>
          </p:spPr>
          <p:txBody>
            <a:bodyPr vert="horz" wrap="square" lIns="0" tIns="13575" rIns="0" bIns="0" rtlCol="0">
              <a:spAutoFit/>
            </a:bodyPr>
            <a:lstStyle/>
            <a:p>
              <a:pPr marL="10860">
                <a:spcBef>
                  <a:spcPts val="107"/>
                </a:spcBef>
              </a:pPr>
              <a:r>
                <a:rPr sz="1200" spc="22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廢液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BAD35A9E-CB77-4DD0-93E5-C4A331706933}"/>
                </a:ext>
              </a:extLst>
            </p:cNvPr>
            <p:cNvSpPr/>
            <p:nvPr/>
          </p:nvSpPr>
          <p:spPr>
            <a:xfrm>
              <a:off x="5303243" y="2331063"/>
              <a:ext cx="2089980" cy="281271"/>
            </a:xfrm>
            <a:custGeom>
              <a:avLst/>
              <a:gdLst/>
              <a:ahLst/>
              <a:cxnLst/>
              <a:rect l="l" t="t" r="r" b="b"/>
              <a:pathLst>
                <a:path w="2444115" h="328929">
                  <a:moveTo>
                    <a:pt x="2443734" y="273557"/>
                  </a:moveTo>
                  <a:lnTo>
                    <a:pt x="2443734" y="54863"/>
                  </a:lnTo>
                  <a:lnTo>
                    <a:pt x="2439340" y="33432"/>
                  </a:lnTo>
                  <a:lnTo>
                    <a:pt x="2427446" y="16001"/>
                  </a:lnTo>
                  <a:lnTo>
                    <a:pt x="2409979" y="4286"/>
                  </a:lnTo>
                  <a:lnTo>
                    <a:pt x="2388870" y="0"/>
                  </a:lnTo>
                  <a:lnTo>
                    <a:pt x="54864" y="0"/>
                  </a:lnTo>
                  <a:lnTo>
                    <a:pt x="33432" y="4286"/>
                  </a:lnTo>
                  <a:lnTo>
                    <a:pt x="16001" y="16001"/>
                  </a:lnTo>
                  <a:lnTo>
                    <a:pt x="4286" y="33432"/>
                  </a:lnTo>
                  <a:lnTo>
                    <a:pt x="0" y="54863"/>
                  </a:lnTo>
                  <a:lnTo>
                    <a:pt x="0" y="273557"/>
                  </a:lnTo>
                  <a:lnTo>
                    <a:pt x="4286" y="294989"/>
                  </a:lnTo>
                  <a:lnTo>
                    <a:pt x="16002" y="312419"/>
                  </a:lnTo>
                  <a:lnTo>
                    <a:pt x="33432" y="324135"/>
                  </a:lnTo>
                  <a:lnTo>
                    <a:pt x="54864" y="328421"/>
                  </a:lnTo>
                  <a:lnTo>
                    <a:pt x="2388870" y="328421"/>
                  </a:lnTo>
                  <a:lnTo>
                    <a:pt x="2409979" y="324135"/>
                  </a:lnTo>
                  <a:lnTo>
                    <a:pt x="2427446" y="312419"/>
                  </a:lnTo>
                  <a:lnTo>
                    <a:pt x="2439340" y="294989"/>
                  </a:lnTo>
                  <a:lnTo>
                    <a:pt x="2443734" y="273557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object 13">
              <a:extLst>
                <a:ext uri="{FF2B5EF4-FFF2-40B4-BE49-F238E27FC236}">
                  <a16:creationId xmlns:a16="http://schemas.microsoft.com/office/drawing/2014/main" id="{DEA5289B-FDBD-4BBA-80ED-73C79A3CF4CA}"/>
                </a:ext>
              </a:extLst>
            </p:cNvPr>
            <p:cNvSpPr/>
            <p:nvPr/>
          </p:nvSpPr>
          <p:spPr>
            <a:xfrm>
              <a:off x="5290213" y="2317379"/>
              <a:ext cx="2116043" cy="308420"/>
            </a:xfrm>
            <a:custGeom>
              <a:avLst/>
              <a:gdLst/>
              <a:ahLst/>
              <a:cxnLst/>
              <a:rect l="l" t="t" r="r" b="b"/>
              <a:pathLst>
                <a:path w="2474595" h="360679">
                  <a:moveTo>
                    <a:pt x="2474214" y="289559"/>
                  </a:moveTo>
                  <a:lnTo>
                    <a:pt x="2474214" y="70103"/>
                  </a:lnTo>
                  <a:lnTo>
                    <a:pt x="2473452" y="62483"/>
                  </a:lnTo>
                  <a:lnTo>
                    <a:pt x="2450196" y="17987"/>
                  </a:lnTo>
                  <a:lnTo>
                    <a:pt x="2410206" y="761"/>
                  </a:lnTo>
                  <a:lnTo>
                    <a:pt x="69342" y="0"/>
                  </a:lnTo>
                  <a:lnTo>
                    <a:pt x="46960" y="4389"/>
                  </a:lnTo>
                  <a:lnTo>
                    <a:pt x="27955" y="14401"/>
                  </a:lnTo>
                  <a:lnTo>
                    <a:pt x="13070" y="29785"/>
                  </a:lnTo>
                  <a:lnTo>
                    <a:pt x="3047" y="50291"/>
                  </a:lnTo>
                  <a:lnTo>
                    <a:pt x="0" y="64007"/>
                  </a:lnTo>
                  <a:lnTo>
                    <a:pt x="0" y="297941"/>
                  </a:lnTo>
                  <a:lnTo>
                    <a:pt x="3048" y="311657"/>
                  </a:lnTo>
                  <a:lnTo>
                    <a:pt x="6096" y="317753"/>
                  </a:lnTo>
                  <a:lnTo>
                    <a:pt x="10593" y="326973"/>
                  </a:lnTo>
                  <a:lnTo>
                    <a:pt x="14254" y="332541"/>
                  </a:lnTo>
                  <a:lnTo>
                    <a:pt x="18788" y="337383"/>
                  </a:lnTo>
                  <a:lnTo>
                    <a:pt x="25908" y="344423"/>
                  </a:lnTo>
                  <a:lnTo>
                    <a:pt x="30480" y="347689"/>
                  </a:lnTo>
                  <a:lnTo>
                    <a:pt x="30480" y="70865"/>
                  </a:lnTo>
                  <a:lnTo>
                    <a:pt x="31242" y="65531"/>
                  </a:lnTo>
                  <a:lnTo>
                    <a:pt x="32766" y="57911"/>
                  </a:lnTo>
                  <a:lnTo>
                    <a:pt x="34290" y="54863"/>
                  </a:lnTo>
                  <a:lnTo>
                    <a:pt x="35814" y="51053"/>
                  </a:lnTo>
                  <a:lnTo>
                    <a:pt x="42672" y="41909"/>
                  </a:lnTo>
                  <a:lnTo>
                    <a:pt x="48768" y="37337"/>
                  </a:lnTo>
                  <a:lnTo>
                    <a:pt x="51816" y="35813"/>
                  </a:lnTo>
                  <a:lnTo>
                    <a:pt x="55626" y="33527"/>
                  </a:lnTo>
                  <a:lnTo>
                    <a:pt x="67056" y="31241"/>
                  </a:lnTo>
                  <a:lnTo>
                    <a:pt x="2408682" y="31241"/>
                  </a:lnTo>
                  <a:lnTo>
                    <a:pt x="2412492" y="32003"/>
                  </a:lnTo>
                  <a:lnTo>
                    <a:pt x="2423887" y="36595"/>
                  </a:lnTo>
                  <a:lnTo>
                    <a:pt x="2433504" y="44634"/>
                  </a:lnTo>
                  <a:lnTo>
                    <a:pt x="2440234" y="55121"/>
                  </a:lnTo>
                  <a:lnTo>
                    <a:pt x="2442972" y="67055"/>
                  </a:lnTo>
                  <a:lnTo>
                    <a:pt x="2442972" y="347466"/>
                  </a:lnTo>
                  <a:lnTo>
                    <a:pt x="2456321" y="336527"/>
                  </a:lnTo>
                  <a:lnTo>
                    <a:pt x="2468256" y="318093"/>
                  </a:lnTo>
                  <a:lnTo>
                    <a:pt x="2473452" y="296417"/>
                  </a:lnTo>
                  <a:lnTo>
                    <a:pt x="2474214" y="289559"/>
                  </a:lnTo>
                  <a:close/>
                </a:path>
                <a:path w="2474595" h="360679">
                  <a:moveTo>
                    <a:pt x="2442972" y="347466"/>
                  </a:moveTo>
                  <a:lnTo>
                    <a:pt x="2442972" y="294893"/>
                  </a:lnTo>
                  <a:lnTo>
                    <a:pt x="2442210" y="298703"/>
                  </a:lnTo>
                  <a:lnTo>
                    <a:pt x="2437649" y="310578"/>
                  </a:lnTo>
                  <a:lnTo>
                    <a:pt x="2429851" y="319649"/>
                  </a:lnTo>
                  <a:lnTo>
                    <a:pt x="2419469" y="325868"/>
                  </a:lnTo>
                  <a:lnTo>
                    <a:pt x="2407158" y="329183"/>
                  </a:lnTo>
                  <a:lnTo>
                    <a:pt x="69342" y="329078"/>
                  </a:lnTo>
                  <a:lnTo>
                    <a:pt x="32004" y="300989"/>
                  </a:lnTo>
                  <a:lnTo>
                    <a:pt x="30480" y="293369"/>
                  </a:lnTo>
                  <a:lnTo>
                    <a:pt x="30480" y="347689"/>
                  </a:lnTo>
                  <a:lnTo>
                    <a:pt x="69342" y="360337"/>
                  </a:lnTo>
                  <a:lnTo>
                    <a:pt x="2404872" y="360425"/>
                  </a:lnTo>
                  <a:lnTo>
                    <a:pt x="2418588" y="358901"/>
                  </a:lnTo>
                  <a:lnTo>
                    <a:pt x="2439235" y="350528"/>
                  </a:lnTo>
                  <a:lnTo>
                    <a:pt x="2442972" y="3474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object 14">
              <a:extLst>
                <a:ext uri="{FF2B5EF4-FFF2-40B4-BE49-F238E27FC236}">
                  <a16:creationId xmlns:a16="http://schemas.microsoft.com/office/drawing/2014/main" id="{DF064628-1E26-4BB4-A452-EAB264F87A9B}"/>
                </a:ext>
              </a:extLst>
            </p:cNvPr>
            <p:cNvSpPr txBox="1"/>
            <p:nvPr/>
          </p:nvSpPr>
          <p:spPr>
            <a:xfrm>
              <a:off x="5867729" y="2340405"/>
              <a:ext cx="959468" cy="198926"/>
            </a:xfrm>
            <a:prstGeom prst="rect">
              <a:avLst/>
            </a:prstGeom>
          </p:spPr>
          <p:txBody>
            <a:bodyPr vert="horz" wrap="square" lIns="0" tIns="13575" rIns="0" bIns="0" rtlCol="0">
              <a:spAutoFit/>
            </a:bodyPr>
            <a:lstStyle/>
            <a:p>
              <a:pPr marL="10860">
                <a:spcBef>
                  <a:spcPts val="107"/>
                </a:spcBef>
              </a:pPr>
              <a:r>
                <a:rPr sz="1200" spc="17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固體廢棄物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AB535BE8-017C-46C7-B2F9-A7F7A87F74EE}"/>
                </a:ext>
              </a:extLst>
            </p:cNvPr>
            <p:cNvSpPr/>
            <p:nvPr/>
          </p:nvSpPr>
          <p:spPr>
            <a:xfrm>
              <a:off x="1566362" y="2794995"/>
              <a:ext cx="1180037" cy="1614644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37403402-8257-40BF-9597-E57719E068AF}"/>
                </a:ext>
              </a:extLst>
            </p:cNvPr>
            <p:cNvSpPr txBox="1"/>
            <p:nvPr/>
          </p:nvSpPr>
          <p:spPr>
            <a:xfrm>
              <a:off x="1898239" y="2816065"/>
              <a:ext cx="678741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有機廢液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20" name="object 17">
              <a:extLst>
                <a:ext uri="{FF2B5EF4-FFF2-40B4-BE49-F238E27FC236}">
                  <a16:creationId xmlns:a16="http://schemas.microsoft.com/office/drawing/2014/main" id="{4DBDE653-09E8-4BDE-9744-D8D4FE3A8350}"/>
                </a:ext>
              </a:extLst>
            </p:cNvPr>
            <p:cNvSpPr/>
            <p:nvPr/>
          </p:nvSpPr>
          <p:spPr>
            <a:xfrm>
              <a:off x="2876718" y="2789133"/>
              <a:ext cx="1008337" cy="265523"/>
            </a:xfrm>
            <a:custGeom>
              <a:avLst/>
              <a:gdLst/>
              <a:ahLst/>
              <a:cxnLst/>
              <a:rect l="l" t="t" r="r" b="b"/>
              <a:pathLst>
                <a:path w="1179195" h="310514">
                  <a:moveTo>
                    <a:pt x="1178814" y="259080"/>
                  </a:moveTo>
                  <a:lnTo>
                    <a:pt x="1178814" y="51816"/>
                  </a:lnTo>
                  <a:lnTo>
                    <a:pt x="1174801" y="31825"/>
                  </a:lnTo>
                  <a:lnTo>
                    <a:pt x="1163859" y="15335"/>
                  </a:lnTo>
                  <a:lnTo>
                    <a:pt x="1147631" y="4131"/>
                  </a:lnTo>
                  <a:lnTo>
                    <a:pt x="1127760" y="0"/>
                  </a:lnTo>
                  <a:lnTo>
                    <a:pt x="51816" y="0"/>
                  </a:lnTo>
                  <a:lnTo>
                    <a:pt x="31825" y="4131"/>
                  </a:lnTo>
                  <a:lnTo>
                    <a:pt x="15335" y="15335"/>
                  </a:lnTo>
                  <a:lnTo>
                    <a:pt x="4131" y="31825"/>
                  </a:lnTo>
                  <a:lnTo>
                    <a:pt x="0" y="51816"/>
                  </a:lnTo>
                  <a:lnTo>
                    <a:pt x="0" y="259080"/>
                  </a:lnTo>
                  <a:lnTo>
                    <a:pt x="4131" y="278951"/>
                  </a:lnTo>
                  <a:lnTo>
                    <a:pt x="15335" y="295179"/>
                  </a:lnTo>
                  <a:lnTo>
                    <a:pt x="31825" y="306121"/>
                  </a:lnTo>
                  <a:lnTo>
                    <a:pt x="51816" y="310134"/>
                  </a:lnTo>
                  <a:lnTo>
                    <a:pt x="1127760" y="310134"/>
                  </a:lnTo>
                  <a:lnTo>
                    <a:pt x="1147631" y="306121"/>
                  </a:lnTo>
                  <a:lnTo>
                    <a:pt x="1163859" y="295179"/>
                  </a:lnTo>
                  <a:lnTo>
                    <a:pt x="1174801" y="278951"/>
                  </a:lnTo>
                  <a:lnTo>
                    <a:pt x="1178814" y="25908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object 18">
              <a:extLst>
                <a:ext uri="{FF2B5EF4-FFF2-40B4-BE49-F238E27FC236}">
                  <a16:creationId xmlns:a16="http://schemas.microsoft.com/office/drawing/2014/main" id="{0F9518EC-781D-4AB9-A9BE-02126BD4DF30}"/>
                </a:ext>
              </a:extLst>
            </p:cNvPr>
            <p:cNvSpPr/>
            <p:nvPr/>
          </p:nvSpPr>
          <p:spPr>
            <a:xfrm>
              <a:off x="2872807" y="2785223"/>
              <a:ext cx="1016482" cy="273668"/>
            </a:xfrm>
            <a:custGeom>
              <a:avLst/>
              <a:gdLst/>
              <a:ahLst/>
              <a:cxnLst/>
              <a:rect l="l" t="t" r="r" b="b"/>
              <a:pathLst>
                <a:path w="1188720" h="320039">
                  <a:moveTo>
                    <a:pt x="1188720" y="268985"/>
                  </a:moveTo>
                  <a:lnTo>
                    <a:pt x="1188720" y="50291"/>
                  </a:lnTo>
                  <a:lnTo>
                    <a:pt x="1187958" y="44957"/>
                  </a:lnTo>
                  <a:lnTo>
                    <a:pt x="1181291" y="28273"/>
                  </a:lnTo>
                  <a:lnTo>
                    <a:pt x="1169950" y="14387"/>
                  </a:lnTo>
                  <a:lnTo>
                    <a:pt x="1155041" y="4547"/>
                  </a:lnTo>
                  <a:lnTo>
                    <a:pt x="1137666" y="0"/>
                  </a:lnTo>
                  <a:lnTo>
                    <a:pt x="56388" y="0"/>
                  </a:lnTo>
                  <a:lnTo>
                    <a:pt x="10357" y="23747"/>
                  </a:lnTo>
                  <a:lnTo>
                    <a:pt x="0" y="51053"/>
                  </a:lnTo>
                  <a:lnTo>
                    <a:pt x="0" y="269748"/>
                  </a:lnTo>
                  <a:lnTo>
                    <a:pt x="9906" y="295296"/>
                  </a:lnTo>
                  <a:lnTo>
                    <a:pt x="9906" y="56387"/>
                  </a:lnTo>
                  <a:lnTo>
                    <a:pt x="10668" y="51815"/>
                  </a:lnTo>
                  <a:lnTo>
                    <a:pt x="10668" y="47243"/>
                  </a:lnTo>
                  <a:lnTo>
                    <a:pt x="13716" y="38099"/>
                  </a:lnTo>
                  <a:lnTo>
                    <a:pt x="18999" y="30030"/>
                  </a:lnTo>
                  <a:lnTo>
                    <a:pt x="18999" y="26415"/>
                  </a:lnTo>
                  <a:lnTo>
                    <a:pt x="27432" y="20573"/>
                  </a:lnTo>
                  <a:lnTo>
                    <a:pt x="30480" y="17525"/>
                  </a:lnTo>
                  <a:lnTo>
                    <a:pt x="34290" y="15239"/>
                  </a:lnTo>
                  <a:lnTo>
                    <a:pt x="1132332" y="9905"/>
                  </a:lnTo>
                  <a:lnTo>
                    <a:pt x="1141476" y="11429"/>
                  </a:lnTo>
                  <a:lnTo>
                    <a:pt x="1174810" y="37872"/>
                  </a:lnTo>
                  <a:lnTo>
                    <a:pt x="1178814" y="57149"/>
                  </a:lnTo>
                  <a:lnTo>
                    <a:pt x="1178814" y="294435"/>
                  </a:lnTo>
                  <a:lnTo>
                    <a:pt x="1184113" y="286422"/>
                  </a:lnTo>
                  <a:lnTo>
                    <a:pt x="1188720" y="268985"/>
                  </a:lnTo>
                  <a:close/>
                </a:path>
                <a:path w="1188720" h="320039">
                  <a:moveTo>
                    <a:pt x="1178814" y="294435"/>
                  </a:moveTo>
                  <a:lnTo>
                    <a:pt x="1178814" y="263651"/>
                  </a:lnTo>
                  <a:lnTo>
                    <a:pt x="1177290" y="272795"/>
                  </a:lnTo>
                  <a:lnTo>
                    <a:pt x="1172545" y="286578"/>
                  </a:lnTo>
                  <a:lnTo>
                    <a:pt x="1136904" y="309371"/>
                  </a:lnTo>
                  <a:lnTo>
                    <a:pt x="56388" y="310134"/>
                  </a:lnTo>
                  <a:lnTo>
                    <a:pt x="41486" y="307266"/>
                  </a:lnTo>
                  <a:lnTo>
                    <a:pt x="12192" y="276605"/>
                  </a:lnTo>
                  <a:lnTo>
                    <a:pt x="9906" y="268223"/>
                  </a:lnTo>
                  <a:lnTo>
                    <a:pt x="9906" y="295296"/>
                  </a:lnTo>
                  <a:lnTo>
                    <a:pt x="29718" y="313181"/>
                  </a:lnTo>
                  <a:lnTo>
                    <a:pt x="35242" y="316262"/>
                  </a:lnTo>
                  <a:lnTo>
                    <a:pt x="42500" y="318587"/>
                  </a:lnTo>
                  <a:lnTo>
                    <a:pt x="50034" y="319923"/>
                  </a:lnTo>
                  <a:lnTo>
                    <a:pt x="1138428" y="320039"/>
                  </a:lnTo>
                  <a:lnTo>
                    <a:pt x="1143762" y="319277"/>
                  </a:lnTo>
                  <a:lnTo>
                    <a:pt x="1160484" y="312493"/>
                  </a:lnTo>
                  <a:lnTo>
                    <a:pt x="1174318" y="301232"/>
                  </a:lnTo>
                  <a:lnTo>
                    <a:pt x="1178814" y="294435"/>
                  </a:lnTo>
                  <a:close/>
                </a:path>
                <a:path w="1188720" h="320039">
                  <a:moveTo>
                    <a:pt x="19037" y="29971"/>
                  </a:moveTo>
                  <a:lnTo>
                    <a:pt x="18999" y="26415"/>
                  </a:lnTo>
                  <a:lnTo>
                    <a:pt x="18999" y="300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06D9E413-C442-44DD-91D1-FDFAEC939D1B}"/>
                </a:ext>
              </a:extLst>
            </p:cNvPr>
            <p:cNvSpPr txBox="1"/>
            <p:nvPr/>
          </p:nvSpPr>
          <p:spPr>
            <a:xfrm>
              <a:off x="3041125" y="2805641"/>
              <a:ext cx="678741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無機廢液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718A1CAB-FAC3-48B1-8290-BEB7899EFCDF}"/>
                </a:ext>
              </a:extLst>
            </p:cNvPr>
            <p:cNvSpPr/>
            <p:nvPr/>
          </p:nvSpPr>
          <p:spPr>
            <a:xfrm>
              <a:off x="7671118" y="2791089"/>
              <a:ext cx="1083271" cy="265523"/>
            </a:xfrm>
            <a:custGeom>
              <a:avLst/>
              <a:gdLst/>
              <a:ahLst/>
              <a:cxnLst/>
              <a:rect l="l" t="t" r="r" b="b"/>
              <a:pathLst>
                <a:path w="1266825" h="310514">
                  <a:moveTo>
                    <a:pt x="1266444" y="258318"/>
                  </a:moveTo>
                  <a:lnTo>
                    <a:pt x="1266444" y="51816"/>
                  </a:lnTo>
                  <a:lnTo>
                    <a:pt x="1262312" y="31503"/>
                  </a:lnTo>
                  <a:lnTo>
                    <a:pt x="1251108" y="15049"/>
                  </a:lnTo>
                  <a:lnTo>
                    <a:pt x="1234618" y="4024"/>
                  </a:lnTo>
                  <a:lnTo>
                    <a:pt x="1214628" y="0"/>
                  </a:lnTo>
                  <a:lnTo>
                    <a:pt x="51816" y="0"/>
                  </a:lnTo>
                  <a:lnTo>
                    <a:pt x="31503" y="4024"/>
                  </a:lnTo>
                  <a:lnTo>
                    <a:pt x="15049" y="15049"/>
                  </a:lnTo>
                  <a:lnTo>
                    <a:pt x="4024" y="31503"/>
                  </a:lnTo>
                  <a:lnTo>
                    <a:pt x="0" y="51816"/>
                  </a:lnTo>
                  <a:lnTo>
                    <a:pt x="0" y="258318"/>
                  </a:lnTo>
                  <a:lnTo>
                    <a:pt x="4024" y="278308"/>
                  </a:lnTo>
                  <a:lnTo>
                    <a:pt x="15049" y="294798"/>
                  </a:lnTo>
                  <a:lnTo>
                    <a:pt x="31503" y="306002"/>
                  </a:lnTo>
                  <a:lnTo>
                    <a:pt x="51816" y="310134"/>
                  </a:lnTo>
                  <a:lnTo>
                    <a:pt x="1214628" y="310134"/>
                  </a:lnTo>
                  <a:lnTo>
                    <a:pt x="1234618" y="306002"/>
                  </a:lnTo>
                  <a:lnTo>
                    <a:pt x="1251108" y="294798"/>
                  </a:lnTo>
                  <a:lnTo>
                    <a:pt x="1262312" y="278308"/>
                  </a:lnTo>
                  <a:lnTo>
                    <a:pt x="1266444" y="2583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object 21">
              <a:extLst>
                <a:ext uri="{FF2B5EF4-FFF2-40B4-BE49-F238E27FC236}">
                  <a16:creationId xmlns:a16="http://schemas.microsoft.com/office/drawing/2014/main" id="{E9E57B33-9CB4-491F-8ABF-897B46F27E45}"/>
                </a:ext>
              </a:extLst>
            </p:cNvPr>
            <p:cNvSpPr/>
            <p:nvPr/>
          </p:nvSpPr>
          <p:spPr>
            <a:xfrm>
              <a:off x="7666565" y="2786525"/>
              <a:ext cx="1091416" cy="273668"/>
            </a:xfrm>
            <a:custGeom>
              <a:avLst/>
              <a:gdLst/>
              <a:ahLst/>
              <a:cxnLst/>
              <a:rect l="l" t="t" r="r" b="b"/>
              <a:pathLst>
                <a:path w="1276350" h="320039">
                  <a:moveTo>
                    <a:pt x="1276350" y="268985"/>
                  </a:moveTo>
                  <a:lnTo>
                    <a:pt x="1276350" y="51053"/>
                  </a:lnTo>
                  <a:lnTo>
                    <a:pt x="1275588" y="44957"/>
                  </a:lnTo>
                  <a:lnTo>
                    <a:pt x="1268760" y="28412"/>
                  </a:lnTo>
                  <a:lnTo>
                    <a:pt x="1257371" y="14635"/>
                  </a:lnTo>
                  <a:lnTo>
                    <a:pt x="1242509" y="4777"/>
                  </a:lnTo>
                  <a:lnTo>
                    <a:pt x="1225296" y="0"/>
                  </a:lnTo>
                  <a:lnTo>
                    <a:pt x="56388" y="0"/>
                  </a:lnTo>
                  <a:lnTo>
                    <a:pt x="10537" y="24072"/>
                  </a:lnTo>
                  <a:lnTo>
                    <a:pt x="1523" y="45720"/>
                  </a:lnTo>
                  <a:lnTo>
                    <a:pt x="0" y="51053"/>
                  </a:lnTo>
                  <a:lnTo>
                    <a:pt x="0" y="263652"/>
                  </a:lnTo>
                  <a:lnTo>
                    <a:pt x="10668" y="296914"/>
                  </a:lnTo>
                  <a:lnTo>
                    <a:pt x="10668" y="51816"/>
                  </a:lnTo>
                  <a:lnTo>
                    <a:pt x="12191" y="42672"/>
                  </a:lnTo>
                  <a:lnTo>
                    <a:pt x="35052" y="16001"/>
                  </a:lnTo>
                  <a:lnTo>
                    <a:pt x="40932" y="11226"/>
                  </a:lnTo>
                  <a:lnTo>
                    <a:pt x="49911" y="11531"/>
                  </a:lnTo>
                  <a:lnTo>
                    <a:pt x="57150" y="9905"/>
                  </a:lnTo>
                  <a:lnTo>
                    <a:pt x="1219962" y="9905"/>
                  </a:lnTo>
                  <a:lnTo>
                    <a:pt x="1262715" y="38679"/>
                  </a:lnTo>
                  <a:lnTo>
                    <a:pt x="1266444" y="57149"/>
                  </a:lnTo>
                  <a:lnTo>
                    <a:pt x="1266444" y="294642"/>
                  </a:lnTo>
                  <a:lnTo>
                    <a:pt x="1271872" y="286372"/>
                  </a:lnTo>
                  <a:lnTo>
                    <a:pt x="1276350" y="268985"/>
                  </a:lnTo>
                  <a:close/>
                </a:path>
                <a:path w="1276350" h="320039">
                  <a:moveTo>
                    <a:pt x="1266444" y="294642"/>
                  </a:moveTo>
                  <a:lnTo>
                    <a:pt x="1266444" y="263651"/>
                  </a:lnTo>
                  <a:lnTo>
                    <a:pt x="1265682" y="268223"/>
                  </a:lnTo>
                  <a:lnTo>
                    <a:pt x="1264920" y="273557"/>
                  </a:lnTo>
                  <a:lnTo>
                    <a:pt x="1259833" y="287182"/>
                  </a:lnTo>
                  <a:lnTo>
                    <a:pt x="1250675" y="298308"/>
                  </a:lnTo>
                  <a:lnTo>
                    <a:pt x="1238543" y="306203"/>
                  </a:lnTo>
                  <a:lnTo>
                    <a:pt x="1225296" y="309920"/>
                  </a:lnTo>
                  <a:lnTo>
                    <a:pt x="56388" y="310017"/>
                  </a:lnTo>
                  <a:lnTo>
                    <a:pt x="42552" y="307900"/>
                  </a:lnTo>
                  <a:lnTo>
                    <a:pt x="29451" y="301037"/>
                  </a:lnTo>
                  <a:lnTo>
                    <a:pt x="18959" y="290531"/>
                  </a:lnTo>
                  <a:lnTo>
                    <a:pt x="12192" y="277368"/>
                  </a:lnTo>
                  <a:lnTo>
                    <a:pt x="10668" y="268224"/>
                  </a:lnTo>
                  <a:lnTo>
                    <a:pt x="10668" y="296914"/>
                  </a:lnTo>
                  <a:lnTo>
                    <a:pt x="43148" y="318625"/>
                  </a:lnTo>
                  <a:lnTo>
                    <a:pt x="1226058" y="320039"/>
                  </a:lnTo>
                  <a:lnTo>
                    <a:pt x="1231392" y="319277"/>
                  </a:lnTo>
                  <a:lnTo>
                    <a:pt x="1248128" y="312714"/>
                  </a:lnTo>
                  <a:lnTo>
                    <a:pt x="1262043" y="301347"/>
                  </a:lnTo>
                  <a:lnTo>
                    <a:pt x="1266444" y="2946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5E11F73C-1017-4598-9C05-D438C3E3B05E}"/>
                </a:ext>
              </a:extLst>
            </p:cNvPr>
            <p:cNvSpPr txBox="1"/>
            <p:nvPr/>
          </p:nvSpPr>
          <p:spPr>
            <a:xfrm>
              <a:off x="7790575" y="2807596"/>
              <a:ext cx="842182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廢棄化學品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26" name="object 23">
              <a:extLst>
                <a:ext uri="{FF2B5EF4-FFF2-40B4-BE49-F238E27FC236}">
                  <a16:creationId xmlns:a16="http://schemas.microsoft.com/office/drawing/2014/main" id="{F504BC3B-C882-4846-B5A5-7874185EE006}"/>
                </a:ext>
              </a:extLst>
            </p:cNvPr>
            <p:cNvSpPr/>
            <p:nvPr/>
          </p:nvSpPr>
          <p:spPr>
            <a:xfrm>
              <a:off x="4129728" y="2791089"/>
              <a:ext cx="1083271" cy="265523"/>
            </a:xfrm>
            <a:custGeom>
              <a:avLst/>
              <a:gdLst/>
              <a:ahLst/>
              <a:cxnLst/>
              <a:rect l="l" t="t" r="r" b="b"/>
              <a:pathLst>
                <a:path w="1266825" h="310514">
                  <a:moveTo>
                    <a:pt x="1266444" y="258317"/>
                  </a:moveTo>
                  <a:lnTo>
                    <a:pt x="1266444" y="51815"/>
                  </a:lnTo>
                  <a:lnTo>
                    <a:pt x="1262312" y="31503"/>
                  </a:lnTo>
                  <a:lnTo>
                    <a:pt x="1251108" y="15049"/>
                  </a:lnTo>
                  <a:lnTo>
                    <a:pt x="1234618" y="4024"/>
                  </a:lnTo>
                  <a:lnTo>
                    <a:pt x="1214628" y="0"/>
                  </a:lnTo>
                  <a:lnTo>
                    <a:pt x="51816" y="0"/>
                  </a:lnTo>
                  <a:lnTo>
                    <a:pt x="31503" y="4024"/>
                  </a:lnTo>
                  <a:lnTo>
                    <a:pt x="15049" y="15049"/>
                  </a:lnTo>
                  <a:lnTo>
                    <a:pt x="4024" y="31503"/>
                  </a:lnTo>
                  <a:lnTo>
                    <a:pt x="0" y="51815"/>
                  </a:lnTo>
                  <a:lnTo>
                    <a:pt x="0" y="258317"/>
                  </a:lnTo>
                  <a:lnTo>
                    <a:pt x="4024" y="278308"/>
                  </a:lnTo>
                  <a:lnTo>
                    <a:pt x="15049" y="294798"/>
                  </a:lnTo>
                  <a:lnTo>
                    <a:pt x="31503" y="306002"/>
                  </a:lnTo>
                  <a:lnTo>
                    <a:pt x="51816" y="310133"/>
                  </a:lnTo>
                  <a:lnTo>
                    <a:pt x="1214628" y="310133"/>
                  </a:lnTo>
                  <a:lnTo>
                    <a:pt x="1234618" y="306002"/>
                  </a:lnTo>
                  <a:lnTo>
                    <a:pt x="1251108" y="294798"/>
                  </a:lnTo>
                  <a:lnTo>
                    <a:pt x="1262312" y="278308"/>
                  </a:lnTo>
                  <a:lnTo>
                    <a:pt x="1266444" y="2583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object 24">
              <a:extLst>
                <a:ext uri="{FF2B5EF4-FFF2-40B4-BE49-F238E27FC236}">
                  <a16:creationId xmlns:a16="http://schemas.microsoft.com/office/drawing/2014/main" id="{64DCDBCE-BE46-4DEA-A077-CE1AD66761FD}"/>
                </a:ext>
              </a:extLst>
            </p:cNvPr>
            <p:cNvSpPr/>
            <p:nvPr/>
          </p:nvSpPr>
          <p:spPr>
            <a:xfrm>
              <a:off x="4125166" y="2786525"/>
              <a:ext cx="1091416" cy="273668"/>
            </a:xfrm>
            <a:custGeom>
              <a:avLst/>
              <a:gdLst/>
              <a:ahLst/>
              <a:cxnLst/>
              <a:rect l="l" t="t" r="r" b="b"/>
              <a:pathLst>
                <a:path w="1276350" h="320039">
                  <a:moveTo>
                    <a:pt x="1276350" y="268985"/>
                  </a:moveTo>
                  <a:lnTo>
                    <a:pt x="1276350" y="51053"/>
                  </a:lnTo>
                  <a:lnTo>
                    <a:pt x="1275588" y="44957"/>
                  </a:lnTo>
                  <a:lnTo>
                    <a:pt x="1268869" y="28383"/>
                  </a:lnTo>
                  <a:lnTo>
                    <a:pt x="1257452" y="14568"/>
                  </a:lnTo>
                  <a:lnTo>
                    <a:pt x="1242530" y="4708"/>
                  </a:lnTo>
                  <a:lnTo>
                    <a:pt x="1225296" y="0"/>
                  </a:lnTo>
                  <a:lnTo>
                    <a:pt x="56388" y="0"/>
                  </a:lnTo>
                  <a:lnTo>
                    <a:pt x="10407" y="24128"/>
                  </a:lnTo>
                  <a:lnTo>
                    <a:pt x="0" y="57150"/>
                  </a:lnTo>
                  <a:lnTo>
                    <a:pt x="0" y="263652"/>
                  </a:lnTo>
                  <a:lnTo>
                    <a:pt x="10668" y="296916"/>
                  </a:lnTo>
                  <a:lnTo>
                    <a:pt x="10668" y="51816"/>
                  </a:lnTo>
                  <a:lnTo>
                    <a:pt x="11430" y="47244"/>
                  </a:lnTo>
                  <a:lnTo>
                    <a:pt x="14478" y="38100"/>
                  </a:lnTo>
                  <a:lnTo>
                    <a:pt x="16979" y="30238"/>
                  </a:lnTo>
                  <a:lnTo>
                    <a:pt x="21882" y="26123"/>
                  </a:lnTo>
                  <a:lnTo>
                    <a:pt x="27432" y="20574"/>
                  </a:lnTo>
                  <a:lnTo>
                    <a:pt x="35052" y="16001"/>
                  </a:lnTo>
                  <a:lnTo>
                    <a:pt x="40932" y="11226"/>
                  </a:lnTo>
                  <a:lnTo>
                    <a:pt x="49911" y="11531"/>
                  </a:lnTo>
                  <a:lnTo>
                    <a:pt x="57150" y="9905"/>
                  </a:lnTo>
                  <a:lnTo>
                    <a:pt x="1219962" y="9905"/>
                  </a:lnTo>
                  <a:lnTo>
                    <a:pt x="1224534" y="10667"/>
                  </a:lnTo>
                  <a:lnTo>
                    <a:pt x="1229868" y="11429"/>
                  </a:lnTo>
                  <a:lnTo>
                    <a:pt x="1243469" y="16684"/>
                  </a:lnTo>
                  <a:lnTo>
                    <a:pt x="1254623" y="26117"/>
                  </a:lnTo>
                  <a:lnTo>
                    <a:pt x="1262543" y="38494"/>
                  </a:lnTo>
                  <a:lnTo>
                    <a:pt x="1266444" y="52577"/>
                  </a:lnTo>
                  <a:lnTo>
                    <a:pt x="1266444" y="295077"/>
                  </a:lnTo>
                  <a:lnTo>
                    <a:pt x="1272031" y="286552"/>
                  </a:lnTo>
                  <a:lnTo>
                    <a:pt x="1276350" y="268985"/>
                  </a:lnTo>
                  <a:close/>
                </a:path>
                <a:path w="1276350" h="320039">
                  <a:moveTo>
                    <a:pt x="1266444" y="295077"/>
                  </a:moveTo>
                  <a:lnTo>
                    <a:pt x="1266444" y="268223"/>
                  </a:lnTo>
                  <a:lnTo>
                    <a:pt x="1265682" y="273557"/>
                  </a:lnTo>
                  <a:lnTo>
                    <a:pt x="1259590" y="287391"/>
                  </a:lnTo>
                  <a:lnTo>
                    <a:pt x="1250751" y="298284"/>
                  </a:lnTo>
                  <a:lnTo>
                    <a:pt x="1239091" y="305958"/>
                  </a:lnTo>
                  <a:lnTo>
                    <a:pt x="1225296" y="309915"/>
                  </a:lnTo>
                  <a:lnTo>
                    <a:pt x="56388" y="310017"/>
                  </a:lnTo>
                  <a:lnTo>
                    <a:pt x="42552" y="307900"/>
                  </a:lnTo>
                  <a:lnTo>
                    <a:pt x="29451" y="301037"/>
                  </a:lnTo>
                  <a:lnTo>
                    <a:pt x="18959" y="290531"/>
                  </a:lnTo>
                  <a:lnTo>
                    <a:pt x="12192" y="277368"/>
                  </a:lnTo>
                  <a:lnTo>
                    <a:pt x="10668" y="268224"/>
                  </a:lnTo>
                  <a:lnTo>
                    <a:pt x="10668" y="296916"/>
                  </a:lnTo>
                  <a:lnTo>
                    <a:pt x="43434" y="318687"/>
                  </a:lnTo>
                  <a:lnTo>
                    <a:pt x="1226058" y="320039"/>
                  </a:lnTo>
                  <a:lnTo>
                    <a:pt x="1231392" y="319277"/>
                  </a:lnTo>
                  <a:lnTo>
                    <a:pt x="1248262" y="312755"/>
                  </a:lnTo>
                  <a:lnTo>
                    <a:pt x="1262238" y="301494"/>
                  </a:lnTo>
                  <a:lnTo>
                    <a:pt x="1266444" y="2950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object 25">
              <a:extLst>
                <a:ext uri="{FF2B5EF4-FFF2-40B4-BE49-F238E27FC236}">
                  <a16:creationId xmlns:a16="http://schemas.microsoft.com/office/drawing/2014/main" id="{6C3CF9F6-29D3-4B16-A2E8-7BC3F5B7D4BD}"/>
                </a:ext>
              </a:extLst>
            </p:cNvPr>
            <p:cNvSpPr txBox="1"/>
            <p:nvPr/>
          </p:nvSpPr>
          <p:spPr>
            <a:xfrm>
              <a:off x="4413376" y="2807596"/>
              <a:ext cx="514757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粉碎性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F84E2146-1ABE-4CDA-8146-3EE3CD9620EC}"/>
                </a:ext>
              </a:extLst>
            </p:cNvPr>
            <p:cNvSpPr txBox="1"/>
            <p:nvPr/>
          </p:nvSpPr>
          <p:spPr>
            <a:xfrm>
              <a:off x="2153662" y="3191382"/>
              <a:ext cx="350230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含鹵</a:t>
              </a:r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30" name="object 27">
              <a:extLst>
                <a:ext uri="{FF2B5EF4-FFF2-40B4-BE49-F238E27FC236}">
                  <a16:creationId xmlns:a16="http://schemas.microsoft.com/office/drawing/2014/main" id="{7EB28A92-E620-4147-8529-FC829FEF3E25}"/>
                </a:ext>
              </a:extLst>
            </p:cNvPr>
            <p:cNvSpPr txBox="1"/>
            <p:nvPr/>
          </p:nvSpPr>
          <p:spPr>
            <a:xfrm>
              <a:off x="2072214" y="3657270"/>
              <a:ext cx="514757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不含鹵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31" name="object 28">
              <a:extLst>
                <a:ext uri="{FF2B5EF4-FFF2-40B4-BE49-F238E27FC236}">
                  <a16:creationId xmlns:a16="http://schemas.microsoft.com/office/drawing/2014/main" id="{65C4DC7C-98D1-418F-90C2-D146FD31B1DB}"/>
                </a:ext>
              </a:extLst>
            </p:cNvPr>
            <p:cNvSpPr txBox="1"/>
            <p:nvPr/>
          </p:nvSpPr>
          <p:spPr>
            <a:xfrm>
              <a:off x="2153662" y="4121854"/>
              <a:ext cx="350230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lang="zh-TW" altLang="en-US" sz="1200" spc="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油脂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32" name="object 29">
              <a:extLst>
                <a:ext uri="{FF2B5EF4-FFF2-40B4-BE49-F238E27FC236}">
                  <a16:creationId xmlns:a16="http://schemas.microsoft.com/office/drawing/2014/main" id="{E1B2270C-A0C3-4661-8435-CCC1CEC686EA}"/>
                </a:ext>
              </a:extLst>
            </p:cNvPr>
            <p:cNvSpPr/>
            <p:nvPr/>
          </p:nvSpPr>
          <p:spPr>
            <a:xfrm>
              <a:off x="3139309" y="3164450"/>
              <a:ext cx="825349" cy="265523"/>
            </a:xfrm>
            <a:custGeom>
              <a:avLst/>
              <a:gdLst/>
              <a:ahLst/>
              <a:cxnLst/>
              <a:rect l="l" t="t" r="r" b="b"/>
              <a:pathLst>
                <a:path w="965200" h="310514">
                  <a:moveTo>
                    <a:pt x="964691" y="258317"/>
                  </a:moveTo>
                  <a:lnTo>
                    <a:pt x="964691" y="51815"/>
                  </a:lnTo>
                  <a:lnTo>
                    <a:pt x="960560" y="31503"/>
                  </a:lnTo>
                  <a:lnTo>
                    <a:pt x="949356" y="15049"/>
                  </a:lnTo>
                  <a:lnTo>
                    <a:pt x="932866" y="4024"/>
                  </a:lnTo>
                  <a:lnTo>
                    <a:pt x="912876" y="0"/>
                  </a:lnTo>
                  <a:lnTo>
                    <a:pt x="51816" y="0"/>
                  </a:lnTo>
                  <a:lnTo>
                    <a:pt x="31503" y="4024"/>
                  </a:lnTo>
                  <a:lnTo>
                    <a:pt x="15049" y="15049"/>
                  </a:lnTo>
                  <a:lnTo>
                    <a:pt x="4024" y="31503"/>
                  </a:lnTo>
                  <a:lnTo>
                    <a:pt x="0" y="51815"/>
                  </a:lnTo>
                  <a:lnTo>
                    <a:pt x="0" y="258317"/>
                  </a:lnTo>
                  <a:lnTo>
                    <a:pt x="4024" y="278630"/>
                  </a:lnTo>
                  <a:lnTo>
                    <a:pt x="15049" y="295084"/>
                  </a:lnTo>
                  <a:lnTo>
                    <a:pt x="31503" y="306109"/>
                  </a:lnTo>
                  <a:lnTo>
                    <a:pt x="51816" y="310133"/>
                  </a:lnTo>
                  <a:lnTo>
                    <a:pt x="912876" y="310133"/>
                  </a:lnTo>
                  <a:lnTo>
                    <a:pt x="932866" y="306109"/>
                  </a:lnTo>
                  <a:lnTo>
                    <a:pt x="949356" y="295084"/>
                  </a:lnTo>
                  <a:lnTo>
                    <a:pt x="960560" y="278630"/>
                  </a:lnTo>
                  <a:lnTo>
                    <a:pt x="964691" y="258317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object 30">
              <a:extLst>
                <a:ext uri="{FF2B5EF4-FFF2-40B4-BE49-F238E27FC236}">
                  <a16:creationId xmlns:a16="http://schemas.microsoft.com/office/drawing/2014/main" id="{2D34BE93-CB0C-4BF9-9C60-C6470339A2DB}"/>
                </a:ext>
              </a:extLst>
            </p:cNvPr>
            <p:cNvSpPr/>
            <p:nvPr/>
          </p:nvSpPr>
          <p:spPr>
            <a:xfrm>
              <a:off x="3134748" y="3159888"/>
              <a:ext cx="834037" cy="274754"/>
            </a:xfrm>
            <a:custGeom>
              <a:avLst/>
              <a:gdLst/>
              <a:ahLst/>
              <a:cxnLst/>
              <a:rect l="l" t="t" r="r" b="b"/>
              <a:pathLst>
                <a:path w="975360" h="321310">
                  <a:moveTo>
                    <a:pt x="975360" y="263652"/>
                  </a:moveTo>
                  <a:lnTo>
                    <a:pt x="975360" y="57149"/>
                  </a:lnTo>
                  <a:lnTo>
                    <a:pt x="974597" y="51053"/>
                  </a:lnTo>
                  <a:lnTo>
                    <a:pt x="956252" y="14825"/>
                  </a:lnTo>
                  <a:lnTo>
                    <a:pt x="918210" y="0"/>
                  </a:lnTo>
                  <a:lnTo>
                    <a:pt x="56388" y="0"/>
                  </a:lnTo>
                  <a:lnTo>
                    <a:pt x="10798" y="24072"/>
                  </a:lnTo>
                  <a:lnTo>
                    <a:pt x="761" y="51816"/>
                  </a:lnTo>
                  <a:lnTo>
                    <a:pt x="0" y="57150"/>
                  </a:lnTo>
                  <a:lnTo>
                    <a:pt x="0" y="264414"/>
                  </a:lnTo>
                  <a:lnTo>
                    <a:pt x="762" y="269748"/>
                  </a:lnTo>
                  <a:lnTo>
                    <a:pt x="1524" y="275844"/>
                  </a:lnTo>
                  <a:lnTo>
                    <a:pt x="4572" y="286512"/>
                  </a:lnTo>
                  <a:lnTo>
                    <a:pt x="7798" y="292562"/>
                  </a:lnTo>
                  <a:lnTo>
                    <a:pt x="10668" y="296887"/>
                  </a:lnTo>
                  <a:lnTo>
                    <a:pt x="10668" y="51816"/>
                  </a:lnTo>
                  <a:lnTo>
                    <a:pt x="12191" y="42672"/>
                  </a:lnTo>
                  <a:lnTo>
                    <a:pt x="14478" y="38862"/>
                  </a:lnTo>
                  <a:lnTo>
                    <a:pt x="18478" y="27609"/>
                  </a:lnTo>
                  <a:lnTo>
                    <a:pt x="19799" y="29692"/>
                  </a:lnTo>
                  <a:lnTo>
                    <a:pt x="27432" y="21336"/>
                  </a:lnTo>
                  <a:lnTo>
                    <a:pt x="31242" y="18288"/>
                  </a:lnTo>
                  <a:lnTo>
                    <a:pt x="38862" y="13716"/>
                  </a:lnTo>
                  <a:lnTo>
                    <a:pt x="43434" y="12954"/>
                  </a:lnTo>
                  <a:lnTo>
                    <a:pt x="48006" y="11429"/>
                  </a:lnTo>
                  <a:lnTo>
                    <a:pt x="52577" y="10667"/>
                  </a:lnTo>
                  <a:lnTo>
                    <a:pt x="923544" y="10667"/>
                  </a:lnTo>
                  <a:lnTo>
                    <a:pt x="928116" y="11429"/>
                  </a:lnTo>
                  <a:lnTo>
                    <a:pt x="941640" y="16971"/>
                  </a:lnTo>
                  <a:lnTo>
                    <a:pt x="953085" y="26274"/>
                  </a:lnTo>
                  <a:lnTo>
                    <a:pt x="961189" y="38442"/>
                  </a:lnTo>
                  <a:lnTo>
                    <a:pt x="964691" y="52577"/>
                  </a:lnTo>
                  <a:lnTo>
                    <a:pt x="964691" y="295551"/>
                  </a:lnTo>
                  <a:lnTo>
                    <a:pt x="970098" y="287188"/>
                  </a:lnTo>
                  <a:lnTo>
                    <a:pt x="974597" y="269747"/>
                  </a:lnTo>
                  <a:lnTo>
                    <a:pt x="975360" y="263652"/>
                  </a:lnTo>
                  <a:close/>
                </a:path>
                <a:path w="975360" h="321310">
                  <a:moveTo>
                    <a:pt x="964691" y="295551"/>
                  </a:moveTo>
                  <a:lnTo>
                    <a:pt x="964691" y="268985"/>
                  </a:lnTo>
                  <a:lnTo>
                    <a:pt x="963930" y="273557"/>
                  </a:lnTo>
                  <a:lnTo>
                    <a:pt x="958470" y="287454"/>
                  </a:lnTo>
                  <a:lnTo>
                    <a:pt x="949371" y="298699"/>
                  </a:lnTo>
                  <a:lnTo>
                    <a:pt x="937264" y="306517"/>
                  </a:lnTo>
                  <a:lnTo>
                    <a:pt x="923544" y="309943"/>
                  </a:lnTo>
                  <a:lnTo>
                    <a:pt x="56388" y="310033"/>
                  </a:lnTo>
                  <a:lnTo>
                    <a:pt x="42406" y="308195"/>
                  </a:lnTo>
                  <a:lnTo>
                    <a:pt x="29298" y="301337"/>
                  </a:lnTo>
                  <a:lnTo>
                    <a:pt x="18877" y="290686"/>
                  </a:lnTo>
                  <a:lnTo>
                    <a:pt x="12192" y="277368"/>
                  </a:lnTo>
                  <a:lnTo>
                    <a:pt x="10668" y="268224"/>
                  </a:lnTo>
                  <a:lnTo>
                    <a:pt x="10668" y="296887"/>
                  </a:lnTo>
                  <a:lnTo>
                    <a:pt x="43138" y="318982"/>
                  </a:lnTo>
                  <a:lnTo>
                    <a:pt x="918210" y="320802"/>
                  </a:lnTo>
                  <a:lnTo>
                    <a:pt x="924306" y="320039"/>
                  </a:lnTo>
                  <a:lnTo>
                    <a:pt x="929640" y="319277"/>
                  </a:lnTo>
                  <a:lnTo>
                    <a:pt x="946626" y="313253"/>
                  </a:lnTo>
                  <a:lnTo>
                    <a:pt x="960443" y="302123"/>
                  </a:lnTo>
                  <a:lnTo>
                    <a:pt x="964691" y="2955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object 31">
              <a:extLst>
                <a:ext uri="{FF2B5EF4-FFF2-40B4-BE49-F238E27FC236}">
                  <a16:creationId xmlns:a16="http://schemas.microsoft.com/office/drawing/2014/main" id="{10FA862D-F642-40B3-9C54-50741328C25E}"/>
                </a:ext>
              </a:extLst>
            </p:cNvPr>
            <p:cNvSpPr txBox="1"/>
            <p:nvPr/>
          </p:nvSpPr>
          <p:spPr>
            <a:xfrm>
              <a:off x="3376042" y="3180958"/>
              <a:ext cx="350230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氰系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35" name="object 32">
              <a:extLst>
                <a:ext uri="{FF2B5EF4-FFF2-40B4-BE49-F238E27FC236}">
                  <a16:creationId xmlns:a16="http://schemas.microsoft.com/office/drawing/2014/main" id="{E1840D95-FAC7-4C8F-B41A-23203BA3E28B}"/>
                </a:ext>
              </a:extLst>
            </p:cNvPr>
            <p:cNvSpPr/>
            <p:nvPr/>
          </p:nvSpPr>
          <p:spPr>
            <a:xfrm>
              <a:off x="3139309" y="3537812"/>
              <a:ext cx="825349" cy="265523"/>
            </a:xfrm>
            <a:custGeom>
              <a:avLst/>
              <a:gdLst/>
              <a:ahLst/>
              <a:cxnLst/>
              <a:rect l="l" t="t" r="r" b="b"/>
              <a:pathLst>
                <a:path w="965200" h="310514">
                  <a:moveTo>
                    <a:pt x="964691" y="259079"/>
                  </a:moveTo>
                  <a:lnTo>
                    <a:pt x="964691" y="51815"/>
                  </a:lnTo>
                  <a:lnTo>
                    <a:pt x="960560" y="31825"/>
                  </a:lnTo>
                  <a:lnTo>
                    <a:pt x="949356" y="15335"/>
                  </a:lnTo>
                  <a:lnTo>
                    <a:pt x="932866" y="4131"/>
                  </a:lnTo>
                  <a:lnTo>
                    <a:pt x="912876" y="0"/>
                  </a:lnTo>
                  <a:lnTo>
                    <a:pt x="51816" y="0"/>
                  </a:lnTo>
                  <a:lnTo>
                    <a:pt x="31503" y="4131"/>
                  </a:lnTo>
                  <a:lnTo>
                    <a:pt x="15049" y="15335"/>
                  </a:lnTo>
                  <a:lnTo>
                    <a:pt x="4024" y="31825"/>
                  </a:lnTo>
                  <a:lnTo>
                    <a:pt x="0" y="51815"/>
                  </a:lnTo>
                  <a:lnTo>
                    <a:pt x="0" y="259079"/>
                  </a:lnTo>
                  <a:lnTo>
                    <a:pt x="4024" y="278951"/>
                  </a:lnTo>
                  <a:lnTo>
                    <a:pt x="15049" y="295179"/>
                  </a:lnTo>
                  <a:lnTo>
                    <a:pt x="31503" y="306121"/>
                  </a:lnTo>
                  <a:lnTo>
                    <a:pt x="51816" y="310133"/>
                  </a:lnTo>
                  <a:lnTo>
                    <a:pt x="912876" y="310133"/>
                  </a:lnTo>
                  <a:lnTo>
                    <a:pt x="932866" y="306121"/>
                  </a:lnTo>
                  <a:lnTo>
                    <a:pt x="949356" y="295179"/>
                  </a:lnTo>
                  <a:lnTo>
                    <a:pt x="960560" y="278951"/>
                  </a:lnTo>
                  <a:lnTo>
                    <a:pt x="964691" y="259079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" name="object 33">
              <a:extLst>
                <a:ext uri="{FF2B5EF4-FFF2-40B4-BE49-F238E27FC236}">
                  <a16:creationId xmlns:a16="http://schemas.microsoft.com/office/drawing/2014/main" id="{9EF61991-31DA-4ED6-90BD-158AC25A670D}"/>
                </a:ext>
              </a:extLst>
            </p:cNvPr>
            <p:cNvSpPr/>
            <p:nvPr/>
          </p:nvSpPr>
          <p:spPr>
            <a:xfrm>
              <a:off x="3134748" y="3533901"/>
              <a:ext cx="834037" cy="273668"/>
            </a:xfrm>
            <a:custGeom>
              <a:avLst/>
              <a:gdLst/>
              <a:ahLst/>
              <a:cxnLst/>
              <a:rect l="l" t="t" r="r" b="b"/>
              <a:pathLst>
                <a:path w="975360" h="320039">
                  <a:moveTo>
                    <a:pt x="975360" y="263651"/>
                  </a:moveTo>
                  <a:lnTo>
                    <a:pt x="975360" y="56387"/>
                  </a:lnTo>
                  <a:lnTo>
                    <a:pt x="974597" y="50291"/>
                  </a:lnTo>
                  <a:lnTo>
                    <a:pt x="956052" y="14268"/>
                  </a:lnTo>
                  <a:lnTo>
                    <a:pt x="923544" y="0"/>
                  </a:lnTo>
                  <a:lnTo>
                    <a:pt x="56388" y="0"/>
                  </a:lnTo>
                  <a:lnTo>
                    <a:pt x="10667" y="23939"/>
                  </a:lnTo>
                  <a:lnTo>
                    <a:pt x="1523" y="45719"/>
                  </a:lnTo>
                  <a:lnTo>
                    <a:pt x="0" y="56387"/>
                  </a:lnTo>
                  <a:lnTo>
                    <a:pt x="0" y="263652"/>
                  </a:lnTo>
                  <a:lnTo>
                    <a:pt x="10668" y="296608"/>
                  </a:lnTo>
                  <a:lnTo>
                    <a:pt x="10676" y="51762"/>
                  </a:lnTo>
                  <a:lnTo>
                    <a:pt x="12191" y="42671"/>
                  </a:lnTo>
                  <a:lnTo>
                    <a:pt x="14478" y="38099"/>
                  </a:lnTo>
                  <a:lnTo>
                    <a:pt x="16979" y="30238"/>
                  </a:lnTo>
                  <a:lnTo>
                    <a:pt x="21882" y="26123"/>
                  </a:lnTo>
                  <a:lnTo>
                    <a:pt x="918210" y="9905"/>
                  </a:lnTo>
                  <a:lnTo>
                    <a:pt x="923544" y="10667"/>
                  </a:lnTo>
                  <a:lnTo>
                    <a:pt x="960932" y="37802"/>
                  </a:lnTo>
                  <a:lnTo>
                    <a:pt x="964691" y="51815"/>
                  </a:lnTo>
                  <a:lnTo>
                    <a:pt x="964691" y="294994"/>
                  </a:lnTo>
                  <a:lnTo>
                    <a:pt x="970059" y="286788"/>
                  </a:lnTo>
                  <a:lnTo>
                    <a:pt x="974597" y="268985"/>
                  </a:lnTo>
                  <a:lnTo>
                    <a:pt x="975360" y="263651"/>
                  </a:lnTo>
                  <a:close/>
                </a:path>
                <a:path w="975360" h="320039">
                  <a:moveTo>
                    <a:pt x="964691" y="294994"/>
                  </a:moveTo>
                  <a:lnTo>
                    <a:pt x="964691" y="268223"/>
                  </a:lnTo>
                  <a:lnTo>
                    <a:pt x="963930" y="272795"/>
                  </a:lnTo>
                  <a:lnTo>
                    <a:pt x="958675" y="286597"/>
                  </a:lnTo>
                  <a:lnTo>
                    <a:pt x="922782" y="309371"/>
                  </a:lnTo>
                  <a:lnTo>
                    <a:pt x="57150" y="310134"/>
                  </a:lnTo>
                  <a:lnTo>
                    <a:pt x="41740" y="307266"/>
                  </a:lnTo>
                  <a:lnTo>
                    <a:pt x="29303" y="301061"/>
                  </a:lnTo>
                  <a:lnTo>
                    <a:pt x="19550" y="291201"/>
                  </a:lnTo>
                  <a:lnTo>
                    <a:pt x="12192" y="277367"/>
                  </a:lnTo>
                  <a:lnTo>
                    <a:pt x="10668" y="268223"/>
                  </a:lnTo>
                  <a:lnTo>
                    <a:pt x="10676" y="296619"/>
                  </a:lnTo>
                  <a:lnTo>
                    <a:pt x="12954" y="299466"/>
                  </a:lnTo>
                  <a:lnTo>
                    <a:pt x="16764" y="304038"/>
                  </a:lnTo>
                  <a:lnTo>
                    <a:pt x="21336" y="307085"/>
                  </a:lnTo>
                  <a:lnTo>
                    <a:pt x="25146" y="310895"/>
                  </a:lnTo>
                  <a:lnTo>
                    <a:pt x="29718" y="313181"/>
                  </a:lnTo>
                  <a:lnTo>
                    <a:pt x="35052" y="316230"/>
                  </a:lnTo>
                  <a:lnTo>
                    <a:pt x="45720" y="319277"/>
                  </a:lnTo>
                  <a:lnTo>
                    <a:pt x="50371" y="319942"/>
                  </a:lnTo>
                  <a:lnTo>
                    <a:pt x="924306" y="320039"/>
                  </a:lnTo>
                  <a:lnTo>
                    <a:pt x="929640" y="319277"/>
                  </a:lnTo>
                  <a:lnTo>
                    <a:pt x="946651" y="312534"/>
                  </a:lnTo>
                  <a:lnTo>
                    <a:pt x="960434" y="301504"/>
                  </a:lnTo>
                  <a:lnTo>
                    <a:pt x="964691" y="2949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object 41">
              <a:extLst>
                <a:ext uri="{FF2B5EF4-FFF2-40B4-BE49-F238E27FC236}">
                  <a16:creationId xmlns:a16="http://schemas.microsoft.com/office/drawing/2014/main" id="{5AB68548-4225-4E1A-B6F1-E24F0739AC85}"/>
                </a:ext>
              </a:extLst>
            </p:cNvPr>
            <p:cNvSpPr txBox="1"/>
            <p:nvPr/>
          </p:nvSpPr>
          <p:spPr>
            <a:xfrm>
              <a:off x="1696245" y="3201808"/>
              <a:ext cx="131405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5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</a:t>
              </a:r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object 42">
              <a:extLst>
                <a:ext uri="{FF2B5EF4-FFF2-40B4-BE49-F238E27FC236}">
                  <a16:creationId xmlns:a16="http://schemas.microsoft.com/office/drawing/2014/main" id="{A66B8209-1F35-4768-944B-3BD8CE9C8695}"/>
                </a:ext>
              </a:extLst>
            </p:cNvPr>
            <p:cNvSpPr txBox="1"/>
            <p:nvPr/>
          </p:nvSpPr>
          <p:spPr>
            <a:xfrm>
              <a:off x="1696245" y="3681378"/>
              <a:ext cx="131405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5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</a:t>
              </a:r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object 43">
              <a:extLst>
                <a:ext uri="{FF2B5EF4-FFF2-40B4-BE49-F238E27FC236}">
                  <a16:creationId xmlns:a16="http://schemas.microsoft.com/office/drawing/2014/main" id="{C75E1BA3-9646-4713-ADE5-A2AEBF734065}"/>
                </a:ext>
              </a:extLst>
            </p:cNvPr>
            <p:cNvSpPr txBox="1"/>
            <p:nvPr/>
          </p:nvSpPr>
          <p:spPr>
            <a:xfrm>
              <a:off x="1691686" y="4123810"/>
              <a:ext cx="140635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5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</a:t>
              </a:r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object 44">
              <a:extLst>
                <a:ext uri="{FF2B5EF4-FFF2-40B4-BE49-F238E27FC236}">
                  <a16:creationId xmlns:a16="http://schemas.microsoft.com/office/drawing/2014/main" id="{10C00713-4646-46C2-9B42-3AC1F66D59F7}"/>
                </a:ext>
              </a:extLst>
            </p:cNvPr>
            <p:cNvSpPr/>
            <p:nvPr/>
          </p:nvSpPr>
          <p:spPr>
            <a:xfrm flipH="1">
              <a:off x="3075566" y="3047162"/>
              <a:ext cx="47452" cy="804717"/>
            </a:xfrm>
            <a:custGeom>
              <a:avLst/>
              <a:gdLst/>
              <a:ahLst/>
              <a:cxnLst/>
              <a:rect l="l" t="t" r="r" b="b"/>
              <a:pathLst>
                <a:path h="2176779">
                  <a:moveTo>
                    <a:pt x="0" y="0"/>
                  </a:moveTo>
                  <a:lnTo>
                    <a:pt x="0" y="2176272"/>
                  </a:lnTo>
                </a:path>
              </a:pathLst>
            </a:custGeom>
            <a:ln w="2438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object 45">
              <a:extLst>
                <a:ext uri="{FF2B5EF4-FFF2-40B4-BE49-F238E27FC236}">
                  <a16:creationId xmlns:a16="http://schemas.microsoft.com/office/drawing/2014/main" id="{15B229E3-B385-4B2F-BA72-375D8D329202}"/>
                </a:ext>
              </a:extLst>
            </p:cNvPr>
            <p:cNvSpPr/>
            <p:nvPr/>
          </p:nvSpPr>
          <p:spPr>
            <a:xfrm>
              <a:off x="2007081" y="1744630"/>
              <a:ext cx="5081327" cy="292130"/>
            </a:xfrm>
            <a:custGeom>
              <a:avLst/>
              <a:gdLst/>
              <a:ahLst/>
              <a:cxnLst/>
              <a:rect l="l" t="t" r="r" b="b"/>
              <a:pathLst>
                <a:path w="5942330" h="341629">
                  <a:moveTo>
                    <a:pt x="5942076" y="280415"/>
                  </a:moveTo>
                  <a:lnTo>
                    <a:pt x="5942076" y="66293"/>
                  </a:lnTo>
                  <a:lnTo>
                    <a:pt x="5941314" y="60197"/>
                  </a:lnTo>
                  <a:lnTo>
                    <a:pt x="5940552" y="53339"/>
                  </a:lnTo>
                  <a:lnTo>
                    <a:pt x="5919416" y="17411"/>
                  </a:lnTo>
                  <a:lnTo>
                    <a:pt x="5881116" y="761"/>
                  </a:lnTo>
                  <a:lnTo>
                    <a:pt x="5874258" y="0"/>
                  </a:lnTo>
                  <a:lnTo>
                    <a:pt x="66294" y="761"/>
                  </a:lnTo>
                  <a:lnTo>
                    <a:pt x="26698" y="13892"/>
                  </a:lnTo>
                  <a:lnTo>
                    <a:pt x="3047" y="48005"/>
                  </a:lnTo>
                  <a:lnTo>
                    <a:pt x="0" y="61721"/>
                  </a:lnTo>
                  <a:lnTo>
                    <a:pt x="0" y="275081"/>
                  </a:lnTo>
                  <a:lnTo>
                    <a:pt x="16002" y="317753"/>
                  </a:lnTo>
                  <a:lnTo>
                    <a:pt x="25146" y="326135"/>
                  </a:lnTo>
                  <a:lnTo>
                    <a:pt x="30480" y="330707"/>
                  </a:lnTo>
                  <a:lnTo>
                    <a:pt x="30480" y="67817"/>
                  </a:lnTo>
                  <a:lnTo>
                    <a:pt x="31242" y="63245"/>
                  </a:lnTo>
                  <a:lnTo>
                    <a:pt x="32766" y="55625"/>
                  </a:lnTo>
                  <a:lnTo>
                    <a:pt x="34290" y="52577"/>
                  </a:lnTo>
                  <a:lnTo>
                    <a:pt x="36588" y="46748"/>
                  </a:lnTo>
                  <a:lnTo>
                    <a:pt x="39954" y="43395"/>
                  </a:lnTo>
                  <a:lnTo>
                    <a:pt x="44196" y="38861"/>
                  </a:lnTo>
                  <a:lnTo>
                    <a:pt x="47244" y="36575"/>
                  </a:lnTo>
                  <a:lnTo>
                    <a:pt x="53340" y="33527"/>
                  </a:lnTo>
                  <a:lnTo>
                    <a:pt x="57150" y="32765"/>
                  </a:lnTo>
                  <a:lnTo>
                    <a:pt x="60198" y="32003"/>
                  </a:lnTo>
                  <a:lnTo>
                    <a:pt x="64008" y="31241"/>
                  </a:lnTo>
                  <a:lnTo>
                    <a:pt x="5879592" y="31241"/>
                  </a:lnTo>
                  <a:lnTo>
                    <a:pt x="5883402" y="32003"/>
                  </a:lnTo>
                  <a:lnTo>
                    <a:pt x="5893746" y="36573"/>
                  </a:lnTo>
                  <a:lnTo>
                    <a:pt x="5902480" y="44053"/>
                  </a:lnTo>
                  <a:lnTo>
                    <a:pt x="5908533" y="53699"/>
                  </a:lnTo>
                  <a:lnTo>
                    <a:pt x="5911596" y="68579"/>
                  </a:lnTo>
                  <a:lnTo>
                    <a:pt x="5911596" y="330014"/>
                  </a:lnTo>
                  <a:lnTo>
                    <a:pt x="5925140" y="318696"/>
                  </a:lnTo>
                  <a:lnTo>
                    <a:pt x="5936411" y="301089"/>
                  </a:lnTo>
                  <a:lnTo>
                    <a:pt x="5942076" y="280415"/>
                  </a:lnTo>
                  <a:close/>
                </a:path>
                <a:path w="5942330" h="341629">
                  <a:moveTo>
                    <a:pt x="5911596" y="330014"/>
                  </a:moveTo>
                  <a:lnTo>
                    <a:pt x="5911596" y="274319"/>
                  </a:lnTo>
                  <a:lnTo>
                    <a:pt x="5910834" y="278891"/>
                  </a:lnTo>
                  <a:lnTo>
                    <a:pt x="5910072" y="282701"/>
                  </a:lnTo>
                  <a:lnTo>
                    <a:pt x="5905785" y="292988"/>
                  </a:lnTo>
                  <a:lnTo>
                    <a:pt x="5898318" y="301847"/>
                  </a:lnTo>
                  <a:lnTo>
                    <a:pt x="5888726" y="307990"/>
                  </a:lnTo>
                  <a:lnTo>
                    <a:pt x="5874258" y="310895"/>
                  </a:lnTo>
                  <a:lnTo>
                    <a:pt x="67056" y="310133"/>
                  </a:lnTo>
                  <a:lnTo>
                    <a:pt x="32004" y="284225"/>
                  </a:lnTo>
                  <a:lnTo>
                    <a:pt x="31242" y="280415"/>
                  </a:lnTo>
                  <a:lnTo>
                    <a:pt x="31242" y="277367"/>
                  </a:lnTo>
                  <a:lnTo>
                    <a:pt x="30480" y="273557"/>
                  </a:lnTo>
                  <a:lnTo>
                    <a:pt x="30480" y="330707"/>
                  </a:lnTo>
                  <a:lnTo>
                    <a:pt x="5875782" y="341375"/>
                  </a:lnTo>
                  <a:lnTo>
                    <a:pt x="5889498" y="339851"/>
                  </a:lnTo>
                  <a:lnTo>
                    <a:pt x="5909193" y="332022"/>
                  </a:lnTo>
                  <a:lnTo>
                    <a:pt x="5911596" y="33001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2" name="object 46">
              <a:extLst>
                <a:ext uri="{FF2B5EF4-FFF2-40B4-BE49-F238E27FC236}">
                  <a16:creationId xmlns:a16="http://schemas.microsoft.com/office/drawing/2014/main" id="{6D3FD870-7699-4B9B-AF66-269046B6BD22}"/>
                </a:ext>
              </a:extLst>
            </p:cNvPr>
            <p:cNvSpPr txBox="1"/>
            <p:nvPr/>
          </p:nvSpPr>
          <p:spPr>
            <a:xfrm>
              <a:off x="4384707" y="1761791"/>
              <a:ext cx="584803" cy="198926"/>
            </a:xfrm>
            <a:prstGeom prst="rect">
              <a:avLst/>
            </a:prstGeom>
          </p:spPr>
          <p:txBody>
            <a:bodyPr vert="horz" wrap="square" lIns="0" tIns="13575" rIns="0" bIns="0" rtlCol="0">
              <a:spAutoFit/>
            </a:bodyPr>
            <a:lstStyle/>
            <a:p>
              <a:pPr marL="10860">
                <a:spcBef>
                  <a:spcPts val="107"/>
                </a:spcBef>
              </a:pPr>
              <a:r>
                <a:rPr sz="1200" spc="22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化學性</a:t>
              </a:r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43" name="object 47">
              <a:extLst>
                <a:ext uri="{FF2B5EF4-FFF2-40B4-BE49-F238E27FC236}">
                  <a16:creationId xmlns:a16="http://schemas.microsoft.com/office/drawing/2014/main" id="{747C0E94-1883-4A20-B286-D289A23EF7C7}"/>
                </a:ext>
              </a:extLst>
            </p:cNvPr>
            <p:cNvSpPr/>
            <p:nvPr/>
          </p:nvSpPr>
          <p:spPr>
            <a:xfrm>
              <a:off x="9046636" y="1731600"/>
              <a:ext cx="1322188" cy="291587"/>
            </a:xfrm>
            <a:custGeom>
              <a:avLst/>
              <a:gdLst/>
              <a:ahLst/>
              <a:cxnLst/>
              <a:rect l="l" t="t" r="r" b="b"/>
              <a:pathLst>
                <a:path w="1546225" h="340995">
                  <a:moveTo>
                    <a:pt x="1546098" y="273558"/>
                  </a:moveTo>
                  <a:lnTo>
                    <a:pt x="1545336" y="66294"/>
                  </a:lnTo>
                  <a:lnTo>
                    <a:pt x="1545336" y="59436"/>
                  </a:lnTo>
                  <a:lnTo>
                    <a:pt x="1543812" y="52578"/>
                  </a:lnTo>
                  <a:lnTo>
                    <a:pt x="1535868" y="32120"/>
                  </a:lnTo>
                  <a:lnTo>
                    <a:pt x="1522914" y="16473"/>
                  </a:lnTo>
                  <a:lnTo>
                    <a:pt x="1505550" y="5734"/>
                  </a:lnTo>
                  <a:lnTo>
                    <a:pt x="1484376" y="0"/>
                  </a:lnTo>
                  <a:lnTo>
                    <a:pt x="66294" y="0"/>
                  </a:lnTo>
                  <a:lnTo>
                    <a:pt x="26803" y="13577"/>
                  </a:lnTo>
                  <a:lnTo>
                    <a:pt x="3047" y="48006"/>
                  </a:lnTo>
                  <a:lnTo>
                    <a:pt x="761" y="60960"/>
                  </a:lnTo>
                  <a:lnTo>
                    <a:pt x="0" y="67056"/>
                  </a:lnTo>
                  <a:lnTo>
                    <a:pt x="0" y="274320"/>
                  </a:lnTo>
                  <a:lnTo>
                    <a:pt x="1524" y="288036"/>
                  </a:lnTo>
                  <a:lnTo>
                    <a:pt x="3810" y="294132"/>
                  </a:lnTo>
                  <a:lnTo>
                    <a:pt x="6096" y="300990"/>
                  </a:lnTo>
                  <a:lnTo>
                    <a:pt x="31242" y="330381"/>
                  </a:lnTo>
                  <a:lnTo>
                    <a:pt x="31242" y="62484"/>
                  </a:lnTo>
                  <a:lnTo>
                    <a:pt x="32004" y="58674"/>
                  </a:lnTo>
                  <a:lnTo>
                    <a:pt x="32766" y="55626"/>
                  </a:lnTo>
                  <a:lnTo>
                    <a:pt x="34290" y="52578"/>
                  </a:lnTo>
                  <a:lnTo>
                    <a:pt x="37401" y="46088"/>
                  </a:lnTo>
                  <a:lnTo>
                    <a:pt x="38709" y="43103"/>
                  </a:lnTo>
                  <a:lnTo>
                    <a:pt x="44958" y="38862"/>
                  </a:lnTo>
                  <a:lnTo>
                    <a:pt x="48006" y="36576"/>
                  </a:lnTo>
                  <a:lnTo>
                    <a:pt x="50292" y="35052"/>
                  </a:lnTo>
                  <a:lnTo>
                    <a:pt x="56323" y="32405"/>
                  </a:lnTo>
                  <a:lnTo>
                    <a:pt x="59321" y="31518"/>
                  </a:lnTo>
                  <a:lnTo>
                    <a:pt x="62186" y="31255"/>
                  </a:lnTo>
                  <a:lnTo>
                    <a:pt x="67056" y="30584"/>
                  </a:lnTo>
                  <a:lnTo>
                    <a:pt x="1478280" y="30480"/>
                  </a:lnTo>
                  <a:lnTo>
                    <a:pt x="1512041" y="52626"/>
                  </a:lnTo>
                  <a:lnTo>
                    <a:pt x="1514856" y="64008"/>
                  </a:lnTo>
                  <a:lnTo>
                    <a:pt x="1514856" y="329873"/>
                  </a:lnTo>
                  <a:lnTo>
                    <a:pt x="1529005" y="318211"/>
                  </a:lnTo>
                  <a:lnTo>
                    <a:pt x="1540426" y="300274"/>
                  </a:lnTo>
                  <a:lnTo>
                    <a:pt x="1545336" y="279654"/>
                  </a:lnTo>
                  <a:lnTo>
                    <a:pt x="1546098" y="273558"/>
                  </a:lnTo>
                  <a:close/>
                </a:path>
                <a:path w="1546225" h="340995">
                  <a:moveTo>
                    <a:pt x="1514856" y="329873"/>
                  </a:moveTo>
                  <a:lnTo>
                    <a:pt x="1514856" y="278130"/>
                  </a:lnTo>
                  <a:lnTo>
                    <a:pt x="1514094" y="281940"/>
                  </a:lnTo>
                  <a:lnTo>
                    <a:pt x="1509642" y="292737"/>
                  </a:lnTo>
                  <a:lnTo>
                    <a:pt x="1502406" y="301375"/>
                  </a:lnTo>
                  <a:lnTo>
                    <a:pt x="1492823" y="307344"/>
                  </a:lnTo>
                  <a:lnTo>
                    <a:pt x="1481328" y="310134"/>
                  </a:lnTo>
                  <a:lnTo>
                    <a:pt x="66294" y="310018"/>
                  </a:lnTo>
                  <a:lnTo>
                    <a:pt x="32766" y="284226"/>
                  </a:lnTo>
                  <a:lnTo>
                    <a:pt x="31242" y="280416"/>
                  </a:lnTo>
                  <a:lnTo>
                    <a:pt x="31242" y="330381"/>
                  </a:lnTo>
                  <a:lnTo>
                    <a:pt x="1485900" y="340614"/>
                  </a:lnTo>
                  <a:lnTo>
                    <a:pt x="1492823" y="339065"/>
                  </a:lnTo>
                  <a:lnTo>
                    <a:pt x="1512605" y="331728"/>
                  </a:lnTo>
                  <a:lnTo>
                    <a:pt x="1514856" y="3298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object 48">
              <a:extLst>
                <a:ext uri="{FF2B5EF4-FFF2-40B4-BE49-F238E27FC236}">
                  <a16:creationId xmlns:a16="http://schemas.microsoft.com/office/drawing/2014/main" id="{F4961FA6-6412-4D6D-823E-8686122F7579}"/>
                </a:ext>
              </a:extLst>
            </p:cNvPr>
            <p:cNvSpPr txBox="1"/>
            <p:nvPr/>
          </p:nvSpPr>
          <p:spPr>
            <a:xfrm>
              <a:off x="9415004" y="1747457"/>
              <a:ext cx="584803" cy="198926"/>
            </a:xfrm>
            <a:prstGeom prst="rect">
              <a:avLst/>
            </a:prstGeom>
          </p:spPr>
          <p:txBody>
            <a:bodyPr vert="horz" wrap="square" lIns="0" tIns="13575" rIns="0" bIns="0" rtlCol="0">
              <a:spAutoFit/>
            </a:bodyPr>
            <a:lstStyle/>
            <a:p>
              <a:pPr marL="10860">
                <a:spcBef>
                  <a:spcPts val="107"/>
                </a:spcBef>
              </a:pPr>
              <a:r>
                <a:rPr sz="1200" spc="22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生物性</a:t>
              </a:r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45" name="object 49">
              <a:extLst>
                <a:ext uri="{FF2B5EF4-FFF2-40B4-BE49-F238E27FC236}">
                  <a16:creationId xmlns:a16="http://schemas.microsoft.com/office/drawing/2014/main" id="{76A70DCF-505D-4B61-B476-8BFB9A6ADB8A}"/>
                </a:ext>
              </a:extLst>
            </p:cNvPr>
            <p:cNvSpPr/>
            <p:nvPr/>
          </p:nvSpPr>
          <p:spPr>
            <a:xfrm>
              <a:off x="2749656" y="3138384"/>
              <a:ext cx="379552" cy="332312"/>
            </a:xfrm>
            <a:custGeom>
              <a:avLst/>
              <a:gdLst/>
              <a:ahLst/>
              <a:cxnLst/>
              <a:rect l="l" t="t" r="r" b="b"/>
              <a:pathLst>
                <a:path w="443864" h="388620">
                  <a:moveTo>
                    <a:pt x="64769" y="251460"/>
                  </a:moveTo>
                  <a:lnTo>
                    <a:pt x="64769" y="137160"/>
                  </a:lnTo>
                  <a:lnTo>
                    <a:pt x="0" y="194310"/>
                  </a:lnTo>
                  <a:lnTo>
                    <a:pt x="64769" y="251460"/>
                  </a:lnTo>
                  <a:close/>
                </a:path>
                <a:path w="443864" h="388620">
                  <a:moveTo>
                    <a:pt x="378714" y="331470"/>
                  </a:moveTo>
                  <a:lnTo>
                    <a:pt x="378714" y="56388"/>
                  </a:lnTo>
                  <a:lnTo>
                    <a:pt x="286512" y="56388"/>
                  </a:lnTo>
                  <a:lnTo>
                    <a:pt x="221742" y="0"/>
                  </a:lnTo>
                  <a:lnTo>
                    <a:pt x="156972" y="56388"/>
                  </a:lnTo>
                  <a:lnTo>
                    <a:pt x="64769" y="56388"/>
                  </a:lnTo>
                  <a:lnTo>
                    <a:pt x="64770" y="331470"/>
                  </a:lnTo>
                  <a:lnTo>
                    <a:pt x="156972" y="331470"/>
                  </a:lnTo>
                  <a:lnTo>
                    <a:pt x="221742" y="388620"/>
                  </a:lnTo>
                  <a:lnTo>
                    <a:pt x="286512" y="331470"/>
                  </a:lnTo>
                  <a:lnTo>
                    <a:pt x="378714" y="331470"/>
                  </a:lnTo>
                  <a:close/>
                </a:path>
                <a:path w="443864" h="388620">
                  <a:moveTo>
                    <a:pt x="443484" y="194310"/>
                  </a:moveTo>
                  <a:lnTo>
                    <a:pt x="378714" y="137160"/>
                  </a:lnTo>
                  <a:lnTo>
                    <a:pt x="378714" y="251460"/>
                  </a:lnTo>
                  <a:lnTo>
                    <a:pt x="443484" y="19431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object 50">
              <a:extLst>
                <a:ext uri="{FF2B5EF4-FFF2-40B4-BE49-F238E27FC236}">
                  <a16:creationId xmlns:a16="http://schemas.microsoft.com/office/drawing/2014/main" id="{1803A4AA-90DF-4E31-BF23-2CBB5FB20763}"/>
                </a:ext>
              </a:extLst>
            </p:cNvPr>
            <p:cNvSpPr/>
            <p:nvPr/>
          </p:nvSpPr>
          <p:spPr>
            <a:xfrm>
              <a:off x="2743140" y="3132520"/>
              <a:ext cx="392584" cy="344258"/>
            </a:xfrm>
            <a:custGeom>
              <a:avLst/>
              <a:gdLst/>
              <a:ahLst/>
              <a:cxnLst/>
              <a:rect l="l" t="t" r="r" b="b"/>
              <a:pathLst>
                <a:path w="459105" h="402589">
                  <a:moveTo>
                    <a:pt x="69342" y="140208"/>
                  </a:moveTo>
                  <a:lnTo>
                    <a:pt x="0" y="201168"/>
                  </a:lnTo>
                  <a:lnTo>
                    <a:pt x="10667" y="210546"/>
                  </a:lnTo>
                  <a:lnTo>
                    <a:pt x="10668" y="197358"/>
                  </a:lnTo>
                  <a:lnTo>
                    <a:pt x="15050" y="201143"/>
                  </a:lnTo>
                  <a:lnTo>
                    <a:pt x="67056" y="155638"/>
                  </a:lnTo>
                  <a:lnTo>
                    <a:pt x="67056" y="144018"/>
                  </a:lnTo>
                  <a:lnTo>
                    <a:pt x="69342" y="140208"/>
                  </a:lnTo>
                  <a:close/>
                </a:path>
                <a:path w="459105" h="402589">
                  <a:moveTo>
                    <a:pt x="15050" y="201143"/>
                  </a:moveTo>
                  <a:lnTo>
                    <a:pt x="10668" y="197358"/>
                  </a:lnTo>
                  <a:lnTo>
                    <a:pt x="10668" y="204978"/>
                  </a:lnTo>
                  <a:lnTo>
                    <a:pt x="15050" y="201143"/>
                  </a:lnTo>
                  <a:close/>
                </a:path>
                <a:path w="459105" h="402589">
                  <a:moveTo>
                    <a:pt x="77724" y="333712"/>
                  </a:moveTo>
                  <a:lnTo>
                    <a:pt x="77724" y="255270"/>
                  </a:lnTo>
                  <a:lnTo>
                    <a:pt x="15050" y="201143"/>
                  </a:lnTo>
                  <a:lnTo>
                    <a:pt x="10668" y="204978"/>
                  </a:lnTo>
                  <a:lnTo>
                    <a:pt x="10667" y="210546"/>
                  </a:lnTo>
                  <a:lnTo>
                    <a:pt x="67056" y="260118"/>
                  </a:lnTo>
                  <a:lnTo>
                    <a:pt x="67056" y="258318"/>
                  </a:lnTo>
                  <a:lnTo>
                    <a:pt x="69342" y="262128"/>
                  </a:lnTo>
                  <a:lnTo>
                    <a:pt x="69342" y="343662"/>
                  </a:lnTo>
                  <a:lnTo>
                    <a:pt x="72390" y="343662"/>
                  </a:lnTo>
                  <a:lnTo>
                    <a:pt x="72390" y="333756"/>
                  </a:lnTo>
                  <a:lnTo>
                    <a:pt x="77724" y="333712"/>
                  </a:lnTo>
                  <a:close/>
                </a:path>
                <a:path w="459105" h="402589">
                  <a:moveTo>
                    <a:pt x="161661" y="58674"/>
                  </a:moveTo>
                  <a:lnTo>
                    <a:pt x="67055" y="58674"/>
                  </a:lnTo>
                  <a:lnTo>
                    <a:pt x="67056" y="142217"/>
                  </a:lnTo>
                  <a:lnTo>
                    <a:pt x="69342" y="140208"/>
                  </a:lnTo>
                  <a:lnTo>
                    <a:pt x="69342" y="153638"/>
                  </a:lnTo>
                  <a:lnTo>
                    <a:pt x="72390" y="150971"/>
                  </a:lnTo>
                  <a:lnTo>
                    <a:pt x="72389" y="68580"/>
                  </a:lnTo>
                  <a:lnTo>
                    <a:pt x="77723" y="63246"/>
                  </a:lnTo>
                  <a:lnTo>
                    <a:pt x="77723" y="68580"/>
                  </a:lnTo>
                  <a:lnTo>
                    <a:pt x="160782" y="68580"/>
                  </a:lnTo>
                  <a:lnTo>
                    <a:pt x="160782" y="59436"/>
                  </a:lnTo>
                  <a:lnTo>
                    <a:pt x="161661" y="58674"/>
                  </a:lnTo>
                  <a:close/>
                </a:path>
                <a:path w="459105" h="402589">
                  <a:moveTo>
                    <a:pt x="69342" y="153638"/>
                  </a:moveTo>
                  <a:lnTo>
                    <a:pt x="69342" y="140208"/>
                  </a:lnTo>
                  <a:lnTo>
                    <a:pt x="67056" y="144018"/>
                  </a:lnTo>
                  <a:lnTo>
                    <a:pt x="67056" y="155638"/>
                  </a:lnTo>
                  <a:lnTo>
                    <a:pt x="69342" y="153638"/>
                  </a:lnTo>
                  <a:close/>
                </a:path>
                <a:path w="459105" h="402589">
                  <a:moveTo>
                    <a:pt x="69342" y="262128"/>
                  </a:moveTo>
                  <a:lnTo>
                    <a:pt x="67056" y="258318"/>
                  </a:lnTo>
                  <a:lnTo>
                    <a:pt x="67056" y="260118"/>
                  </a:lnTo>
                  <a:lnTo>
                    <a:pt x="69342" y="262128"/>
                  </a:lnTo>
                  <a:close/>
                </a:path>
                <a:path w="459105" h="402589">
                  <a:moveTo>
                    <a:pt x="69342" y="343662"/>
                  </a:moveTo>
                  <a:lnTo>
                    <a:pt x="69342" y="262128"/>
                  </a:lnTo>
                  <a:lnTo>
                    <a:pt x="67056" y="260118"/>
                  </a:lnTo>
                  <a:lnTo>
                    <a:pt x="67056" y="343662"/>
                  </a:lnTo>
                  <a:lnTo>
                    <a:pt x="69342" y="343662"/>
                  </a:lnTo>
                  <a:close/>
                </a:path>
                <a:path w="459105" h="402589">
                  <a:moveTo>
                    <a:pt x="77723" y="68580"/>
                  </a:moveTo>
                  <a:lnTo>
                    <a:pt x="77723" y="63246"/>
                  </a:lnTo>
                  <a:lnTo>
                    <a:pt x="72389" y="68580"/>
                  </a:lnTo>
                  <a:lnTo>
                    <a:pt x="77723" y="68580"/>
                  </a:lnTo>
                  <a:close/>
                </a:path>
                <a:path w="459105" h="402589">
                  <a:moveTo>
                    <a:pt x="77724" y="146304"/>
                  </a:moveTo>
                  <a:lnTo>
                    <a:pt x="77723" y="68580"/>
                  </a:lnTo>
                  <a:lnTo>
                    <a:pt x="72389" y="68580"/>
                  </a:lnTo>
                  <a:lnTo>
                    <a:pt x="72390" y="150971"/>
                  </a:lnTo>
                  <a:lnTo>
                    <a:pt x="77724" y="146304"/>
                  </a:lnTo>
                  <a:close/>
                </a:path>
                <a:path w="459105" h="402589">
                  <a:moveTo>
                    <a:pt x="229361" y="388970"/>
                  </a:moveTo>
                  <a:lnTo>
                    <a:pt x="166116" y="332994"/>
                  </a:lnTo>
                  <a:lnTo>
                    <a:pt x="72390" y="333756"/>
                  </a:lnTo>
                  <a:lnTo>
                    <a:pt x="77724" y="338328"/>
                  </a:lnTo>
                  <a:lnTo>
                    <a:pt x="77724" y="343662"/>
                  </a:lnTo>
                  <a:lnTo>
                    <a:pt x="160782" y="343662"/>
                  </a:lnTo>
                  <a:lnTo>
                    <a:pt x="160782" y="342138"/>
                  </a:lnTo>
                  <a:lnTo>
                    <a:pt x="164592" y="343662"/>
                  </a:lnTo>
                  <a:lnTo>
                    <a:pt x="164592" y="345482"/>
                  </a:lnTo>
                  <a:lnTo>
                    <a:pt x="226314" y="399660"/>
                  </a:lnTo>
                  <a:lnTo>
                    <a:pt x="226314" y="391668"/>
                  </a:lnTo>
                  <a:lnTo>
                    <a:pt x="229361" y="388970"/>
                  </a:lnTo>
                  <a:close/>
                </a:path>
                <a:path w="459105" h="402589">
                  <a:moveTo>
                    <a:pt x="77724" y="343662"/>
                  </a:moveTo>
                  <a:lnTo>
                    <a:pt x="77724" y="338328"/>
                  </a:lnTo>
                  <a:lnTo>
                    <a:pt x="72390" y="333756"/>
                  </a:lnTo>
                  <a:lnTo>
                    <a:pt x="72390" y="343662"/>
                  </a:lnTo>
                  <a:lnTo>
                    <a:pt x="77724" y="343662"/>
                  </a:lnTo>
                  <a:close/>
                </a:path>
                <a:path w="459105" h="402589">
                  <a:moveTo>
                    <a:pt x="164592" y="58674"/>
                  </a:moveTo>
                  <a:lnTo>
                    <a:pt x="161661" y="58674"/>
                  </a:lnTo>
                  <a:lnTo>
                    <a:pt x="160782" y="59436"/>
                  </a:lnTo>
                  <a:lnTo>
                    <a:pt x="164592" y="58674"/>
                  </a:lnTo>
                  <a:close/>
                </a:path>
                <a:path w="459105" h="402589">
                  <a:moveTo>
                    <a:pt x="164592" y="68580"/>
                  </a:moveTo>
                  <a:lnTo>
                    <a:pt x="164592" y="58674"/>
                  </a:lnTo>
                  <a:lnTo>
                    <a:pt x="160782" y="59436"/>
                  </a:lnTo>
                  <a:lnTo>
                    <a:pt x="160782" y="68580"/>
                  </a:lnTo>
                  <a:lnTo>
                    <a:pt x="164592" y="68580"/>
                  </a:lnTo>
                  <a:close/>
                </a:path>
                <a:path w="459105" h="402589">
                  <a:moveTo>
                    <a:pt x="164592" y="343662"/>
                  </a:moveTo>
                  <a:lnTo>
                    <a:pt x="160782" y="342138"/>
                  </a:lnTo>
                  <a:lnTo>
                    <a:pt x="162518" y="343662"/>
                  </a:lnTo>
                  <a:lnTo>
                    <a:pt x="164592" y="343662"/>
                  </a:lnTo>
                  <a:close/>
                </a:path>
                <a:path w="459105" h="402589">
                  <a:moveTo>
                    <a:pt x="162518" y="343662"/>
                  </a:moveTo>
                  <a:lnTo>
                    <a:pt x="160782" y="342138"/>
                  </a:lnTo>
                  <a:lnTo>
                    <a:pt x="160782" y="343662"/>
                  </a:lnTo>
                  <a:lnTo>
                    <a:pt x="162518" y="343662"/>
                  </a:lnTo>
                  <a:close/>
                </a:path>
                <a:path w="459105" h="402589">
                  <a:moveTo>
                    <a:pt x="297062" y="58674"/>
                  </a:moveTo>
                  <a:lnTo>
                    <a:pt x="229361" y="0"/>
                  </a:lnTo>
                  <a:lnTo>
                    <a:pt x="161661" y="58674"/>
                  </a:lnTo>
                  <a:lnTo>
                    <a:pt x="164592" y="58674"/>
                  </a:lnTo>
                  <a:lnTo>
                    <a:pt x="164592" y="68580"/>
                  </a:lnTo>
                  <a:lnTo>
                    <a:pt x="166116" y="68580"/>
                  </a:lnTo>
                  <a:lnTo>
                    <a:pt x="226314" y="15993"/>
                  </a:lnTo>
                  <a:lnTo>
                    <a:pt x="226314" y="10668"/>
                  </a:lnTo>
                  <a:lnTo>
                    <a:pt x="232410" y="10668"/>
                  </a:lnTo>
                  <a:lnTo>
                    <a:pt x="232410" y="15993"/>
                  </a:lnTo>
                  <a:lnTo>
                    <a:pt x="292608" y="68580"/>
                  </a:lnTo>
                  <a:lnTo>
                    <a:pt x="294132" y="68580"/>
                  </a:lnTo>
                  <a:lnTo>
                    <a:pt x="294132" y="58674"/>
                  </a:lnTo>
                  <a:lnTo>
                    <a:pt x="297062" y="58674"/>
                  </a:lnTo>
                  <a:close/>
                </a:path>
                <a:path w="459105" h="402589">
                  <a:moveTo>
                    <a:pt x="164592" y="345482"/>
                  </a:moveTo>
                  <a:lnTo>
                    <a:pt x="164592" y="343662"/>
                  </a:lnTo>
                  <a:lnTo>
                    <a:pt x="162518" y="343662"/>
                  </a:lnTo>
                  <a:lnTo>
                    <a:pt x="164592" y="345482"/>
                  </a:lnTo>
                  <a:close/>
                </a:path>
                <a:path w="459105" h="402589">
                  <a:moveTo>
                    <a:pt x="232410" y="10668"/>
                  </a:moveTo>
                  <a:lnTo>
                    <a:pt x="226314" y="10668"/>
                  </a:lnTo>
                  <a:lnTo>
                    <a:pt x="229361" y="13330"/>
                  </a:lnTo>
                  <a:lnTo>
                    <a:pt x="232410" y="10668"/>
                  </a:lnTo>
                  <a:close/>
                </a:path>
                <a:path w="459105" h="402589">
                  <a:moveTo>
                    <a:pt x="229361" y="13330"/>
                  </a:moveTo>
                  <a:lnTo>
                    <a:pt x="226314" y="10668"/>
                  </a:lnTo>
                  <a:lnTo>
                    <a:pt x="226314" y="15993"/>
                  </a:lnTo>
                  <a:lnTo>
                    <a:pt x="229361" y="13330"/>
                  </a:lnTo>
                  <a:close/>
                </a:path>
                <a:path w="459105" h="402589">
                  <a:moveTo>
                    <a:pt x="232410" y="391668"/>
                  </a:moveTo>
                  <a:lnTo>
                    <a:pt x="229361" y="388970"/>
                  </a:lnTo>
                  <a:lnTo>
                    <a:pt x="226314" y="391668"/>
                  </a:lnTo>
                  <a:lnTo>
                    <a:pt x="232410" y="391668"/>
                  </a:lnTo>
                  <a:close/>
                </a:path>
                <a:path w="459105" h="402589">
                  <a:moveTo>
                    <a:pt x="232410" y="399660"/>
                  </a:moveTo>
                  <a:lnTo>
                    <a:pt x="232410" y="391668"/>
                  </a:lnTo>
                  <a:lnTo>
                    <a:pt x="226314" y="391668"/>
                  </a:lnTo>
                  <a:lnTo>
                    <a:pt x="226314" y="399660"/>
                  </a:lnTo>
                  <a:lnTo>
                    <a:pt x="229361" y="402336"/>
                  </a:lnTo>
                  <a:lnTo>
                    <a:pt x="232410" y="399660"/>
                  </a:lnTo>
                  <a:close/>
                </a:path>
                <a:path w="459105" h="402589">
                  <a:moveTo>
                    <a:pt x="232410" y="15993"/>
                  </a:moveTo>
                  <a:lnTo>
                    <a:pt x="232410" y="10668"/>
                  </a:lnTo>
                  <a:lnTo>
                    <a:pt x="229361" y="13330"/>
                  </a:lnTo>
                  <a:lnTo>
                    <a:pt x="232410" y="15993"/>
                  </a:lnTo>
                  <a:close/>
                </a:path>
                <a:path w="459105" h="402589">
                  <a:moveTo>
                    <a:pt x="386334" y="343662"/>
                  </a:moveTo>
                  <a:lnTo>
                    <a:pt x="386334" y="333756"/>
                  </a:lnTo>
                  <a:lnTo>
                    <a:pt x="381000" y="338328"/>
                  </a:lnTo>
                  <a:lnTo>
                    <a:pt x="381000" y="333712"/>
                  </a:lnTo>
                  <a:lnTo>
                    <a:pt x="292608" y="332994"/>
                  </a:lnTo>
                  <a:lnTo>
                    <a:pt x="229361" y="388970"/>
                  </a:lnTo>
                  <a:lnTo>
                    <a:pt x="232410" y="391668"/>
                  </a:lnTo>
                  <a:lnTo>
                    <a:pt x="232410" y="399660"/>
                  </a:lnTo>
                  <a:lnTo>
                    <a:pt x="294132" y="345482"/>
                  </a:lnTo>
                  <a:lnTo>
                    <a:pt x="294132" y="343662"/>
                  </a:lnTo>
                  <a:lnTo>
                    <a:pt x="297942" y="342138"/>
                  </a:lnTo>
                  <a:lnTo>
                    <a:pt x="297942" y="343662"/>
                  </a:lnTo>
                  <a:lnTo>
                    <a:pt x="381000" y="343662"/>
                  </a:lnTo>
                  <a:lnTo>
                    <a:pt x="381000" y="338328"/>
                  </a:lnTo>
                  <a:lnTo>
                    <a:pt x="386334" y="333756"/>
                  </a:lnTo>
                  <a:lnTo>
                    <a:pt x="386334" y="343662"/>
                  </a:lnTo>
                  <a:close/>
                </a:path>
                <a:path w="459105" h="402589">
                  <a:moveTo>
                    <a:pt x="297942" y="59436"/>
                  </a:moveTo>
                  <a:lnTo>
                    <a:pt x="297062" y="58674"/>
                  </a:lnTo>
                  <a:lnTo>
                    <a:pt x="294132" y="58674"/>
                  </a:lnTo>
                  <a:lnTo>
                    <a:pt x="297942" y="59436"/>
                  </a:lnTo>
                  <a:close/>
                </a:path>
                <a:path w="459105" h="402589">
                  <a:moveTo>
                    <a:pt x="297942" y="68580"/>
                  </a:moveTo>
                  <a:lnTo>
                    <a:pt x="297942" y="59436"/>
                  </a:lnTo>
                  <a:lnTo>
                    <a:pt x="294132" y="58674"/>
                  </a:lnTo>
                  <a:lnTo>
                    <a:pt x="294132" y="68580"/>
                  </a:lnTo>
                  <a:lnTo>
                    <a:pt x="297942" y="68580"/>
                  </a:lnTo>
                  <a:close/>
                </a:path>
                <a:path w="459105" h="402589">
                  <a:moveTo>
                    <a:pt x="297942" y="342138"/>
                  </a:moveTo>
                  <a:lnTo>
                    <a:pt x="294132" y="343662"/>
                  </a:lnTo>
                  <a:lnTo>
                    <a:pt x="296205" y="343662"/>
                  </a:lnTo>
                  <a:lnTo>
                    <a:pt x="297942" y="342138"/>
                  </a:lnTo>
                  <a:close/>
                </a:path>
                <a:path w="459105" h="402589">
                  <a:moveTo>
                    <a:pt x="296205" y="343662"/>
                  </a:moveTo>
                  <a:lnTo>
                    <a:pt x="294132" y="343662"/>
                  </a:lnTo>
                  <a:lnTo>
                    <a:pt x="294132" y="345482"/>
                  </a:lnTo>
                  <a:lnTo>
                    <a:pt x="296205" y="343662"/>
                  </a:lnTo>
                  <a:close/>
                </a:path>
                <a:path w="459105" h="402589">
                  <a:moveTo>
                    <a:pt x="297942" y="343662"/>
                  </a:moveTo>
                  <a:lnTo>
                    <a:pt x="297942" y="342138"/>
                  </a:lnTo>
                  <a:lnTo>
                    <a:pt x="296205" y="343662"/>
                  </a:lnTo>
                  <a:lnTo>
                    <a:pt x="297942" y="343662"/>
                  </a:lnTo>
                  <a:close/>
                </a:path>
                <a:path w="459105" h="402589">
                  <a:moveTo>
                    <a:pt x="391668" y="142217"/>
                  </a:moveTo>
                  <a:lnTo>
                    <a:pt x="391668" y="58674"/>
                  </a:lnTo>
                  <a:lnTo>
                    <a:pt x="297062" y="58674"/>
                  </a:lnTo>
                  <a:lnTo>
                    <a:pt x="297942" y="59436"/>
                  </a:lnTo>
                  <a:lnTo>
                    <a:pt x="297942" y="68580"/>
                  </a:lnTo>
                  <a:lnTo>
                    <a:pt x="381000" y="68580"/>
                  </a:lnTo>
                  <a:lnTo>
                    <a:pt x="381000" y="63246"/>
                  </a:lnTo>
                  <a:lnTo>
                    <a:pt x="386334" y="68580"/>
                  </a:lnTo>
                  <a:lnTo>
                    <a:pt x="386334" y="150971"/>
                  </a:lnTo>
                  <a:lnTo>
                    <a:pt x="389382" y="153638"/>
                  </a:lnTo>
                  <a:lnTo>
                    <a:pt x="389382" y="140208"/>
                  </a:lnTo>
                  <a:lnTo>
                    <a:pt x="391668" y="142217"/>
                  </a:lnTo>
                  <a:close/>
                </a:path>
                <a:path w="459105" h="402589">
                  <a:moveTo>
                    <a:pt x="386334" y="68580"/>
                  </a:moveTo>
                  <a:lnTo>
                    <a:pt x="381000" y="63246"/>
                  </a:lnTo>
                  <a:lnTo>
                    <a:pt x="381000" y="68580"/>
                  </a:lnTo>
                  <a:lnTo>
                    <a:pt x="386334" y="68580"/>
                  </a:lnTo>
                  <a:close/>
                </a:path>
                <a:path w="459105" h="402589">
                  <a:moveTo>
                    <a:pt x="386334" y="150971"/>
                  </a:moveTo>
                  <a:lnTo>
                    <a:pt x="386334" y="68580"/>
                  </a:lnTo>
                  <a:lnTo>
                    <a:pt x="381000" y="68580"/>
                  </a:lnTo>
                  <a:lnTo>
                    <a:pt x="381000" y="146304"/>
                  </a:lnTo>
                  <a:lnTo>
                    <a:pt x="386334" y="150971"/>
                  </a:lnTo>
                  <a:close/>
                </a:path>
                <a:path w="459105" h="402589">
                  <a:moveTo>
                    <a:pt x="448056" y="210546"/>
                  </a:moveTo>
                  <a:lnTo>
                    <a:pt x="448056" y="204978"/>
                  </a:lnTo>
                  <a:lnTo>
                    <a:pt x="443673" y="201143"/>
                  </a:lnTo>
                  <a:lnTo>
                    <a:pt x="381000" y="255270"/>
                  </a:lnTo>
                  <a:lnTo>
                    <a:pt x="381000" y="333712"/>
                  </a:lnTo>
                  <a:lnTo>
                    <a:pt x="386334" y="333756"/>
                  </a:lnTo>
                  <a:lnTo>
                    <a:pt x="386334" y="343662"/>
                  </a:lnTo>
                  <a:lnTo>
                    <a:pt x="389382" y="343662"/>
                  </a:lnTo>
                  <a:lnTo>
                    <a:pt x="389382" y="262128"/>
                  </a:lnTo>
                  <a:lnTo>
                    <a:pt x="391668" y="258318"/>
                  </a:lnTo>
                  <a:lnTo>
                    <a:pt x="391668" y="260118"/>
                  </a:lnTo>
                  <a:lnTo>
                    <a:pt x="448056" y="210546"/>
                  </a:lnTo>
                  <a:close/>
                </a:path>
                <a:path w="459105" h="402589">
                  <a:moveTo>
                    <a:pt x="458723" y="201168"/>
                  </a:moveTo>
                  <a:lnTo>
                    <a:pt x="389382" y="140208"/>
                  </a:lnTo>
                  <a:lnTo>
                    <a:pt x="391668" y="144018"/>
                  </a:lnTo>
                  <a:lnTo>
                    <a:pt x="391668" y="155638"/>
                  </a:lnTo>
                  <a:lnTo>
                    <a:pt x="443673" y="201143"/>
                  </a:lnTo>
                  <a:lnTo>
                    <a:pt x="448056" y="197358"/>
                  </a:lnTo>
                  <a:lnTo>
                    <a:pt x="448056" y="210546"/>
                  </a:lnTo>
                  <a:lnTo>
                    <a:pt x="458723" y="201168"/>
                  </a:lnTo>
                  <a:close/>
                </a:path>
                <a:path w="459105" h="402589">
                  <a:moveTo>
                    <a:pt x="391668" y="155638"/>
                  </a:moveTo>
                  <a:lnTo>
                    <a:pt x="391668" y="144018"/>
                  </a:lnTo>
                  <a:lnTo>
                    <a:pt x="389382" y="140208"/>
                  </a:lnTo>
                  <a:lnTo>
                    <a:pt x="389382" y="153638"/>
                  </a:lnTo>
                  <a:lnTo>
                    <a:pt x="391668" y="155638"/>
                  </a:lnTo>
                  <a:close/>
                </a:path>
                <a:path w="459105" h="402589">
                  <a:moveTo>
                    <a:pt x="391668" y="260118"/>
                  </a:moveTo>
                  <a:lnTo>
                    <a:pt x="391668" y="258318"/>
                  </a:lnTo>
                  <a:lnTo>
                    <a:pt x="389382" y="262128"/>
                  </a:lnTo>
                  <a:lnTo>
                    <a:pt x="391668" y="260118"/>
                  </a:lnTo>
                  <a:close/>
                </a:path>
                <a:path w="459105" h="402589">
                  <a:moveTo>
                    <a:pt x="391668" y="343662"/>
                  </a:moveTo>
                  <a:lnTo>
                    <a:pt x="391668" y="260118"/>
                  </a:lnTo>
                  <a:lnTo>
                    <a:pt x="389382" y="262128"/>
                  </a:lnTo>
                  <a:lnTo>
                    <a:pt x="389382" y="343662"/>
                  </a:lnTo>
                  <a:lnTo>
                    <a:pt x="391668" y="343662"/>
                  </a:lnTo>
                  <a:close/>
                </a:path>
                <a:path w="459105" h="402589">
                  <a:moveTo>
                    <a:pt x="448056" y="204978"/>
                  </a:moveTo>
                  <a:lnTo>
                    <a:pt x="448056" y="197358"/>
                  </a:lnTo>
                  <a:lnTo>
                    <a:pt x="443673" y="201143"/>
                  </a:lnTo>
                  <a:lnTo>
                    <a:pt x="448056" y="2049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" name="object 51">
              <a:extLst>
                <a:ext uri="{FF2B5EF4-FFF2-40B4-BE49-F238E27FC236}">
                  <a16:creationId xmlns:a16="http://schemas.microsoft.com/office/drawing/2014/main" id="{C47ADF5A-6959-47D2-83EE-EF53F799082F}"/>
                </a:ext>
              </a:extLst>
            </p:cNvPr>
            <p:cNvSpPr txBox="1"/>
            <p:nvPr/>
          </p:nvSpPr>
          <p:spPr>
            <a:xfrm>
              <a:off x="2869116" y="3190080"/>
              <a:ext cx="140635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5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</a:t>
              </a:r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8" name="object 52">
              <a:extLst>
                <a:ext uri="{FF2B5EF4-FFF2-40B4-BE49-F238E27FC236}">
                  <a16:creationId xmlns:a16="http://schemas.microsoft.com/office/drawing/2014/main" id="{BBCD6524-0DC3-4124-B3F0-4C2290761A44}"/>
                </a:ext>
              </a:extLst>
            </p:cNvPr>
            <p:cNvSpPr/>
            <p:nvPr/>
          </p:nvSpPr>
          <p:spPr>
            <a:xfrm>
              <a:off x="2749656" y="3501323"/>
              <a:ext cx="379552" cy="333397"/>
            </a:xfrm>
            <a:custGeom>
              <a:avLst/>
              <a:gdLst/>
              <a:ahLst/>
              <a:cxnLst/>
              <a:rect l="l" t="t" r="r" b="b"/>
              <a:pathLst>
                <a:path w="443864" h="389889">
                  <a:moveTo>
                    <a:pt x="64769" y="251460"/>
                  </a:moveTo>
                  <a:lnTo>
                    <a:pt x="64769" y="137922"/>
                  </a:lnTo>
                  <a:lnTo>
                    <a:pt x="0" y="194310"/>
                  </a:lnTo>
                  <a:lnTo>
                    <a:pt x="64769" y="251460"/>
                  </a:lnTo>
                  <a:close/>
                </a:path>
                <a:path w="443864" h="389889">
                  <a:moveTo>
                    <a:pt x="378714" y="332232"/>
                  </a:moveTo>
                  <a:lnTo>
                    <a:pt x="378714" y="57150"/>
                  </a:lnTo>
                  <a:lnTo>
                    <a:pt x="286512" y="57150"/>
                  </a:lnTo>
                  <a:lnTo>
                    <a:pt x="221742" y="0"/>
                  </a:lnTo>
                  <a:lnTo>
                    <a:pt x="156972" y="57150"/>
                  </a:lnTo>
                  <a:lnTo>
                    <a:pt x="64769" y="57150"/>
                  </a:lnTo>
                  <a:lnTo>
                    <a:pt x="64770" y="332232"/>
                  </a:lnTo>
                  <a:lnTo>
                    <a:pt x="156972" y="332232"/>
                  </a:lnTo>
                  <a:lnTo>
                    <a:pt x="221742" y="389382"/>
                  </a:lnTo>
                  <a:lnTo>
                    <a:pt x="286512" y="332232"/>
                  </a:lnTo>
                  <a:lnTo>
                    <a:pt x="378714" y="332232"/>
                  </a:lnTo>
                  <a:close/>
                </a:path>
                <a:path w="443864" h="389889">
                  <a:moveTo>
                    <a:pt x="443484" y="194310"/>
                  </a:moveTo>
                  <a:lnTo>
                    <a:pt x="378714" y="137922"/>
                  </a:lnTo>
                  <a:lnTo>
                    <a:pt x="378714" y="251460"/>
                  </a:lnTo>
                  <a:lnTo>
                    <a:pt x="443484" y="19431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9" name="object 53">
              <a:extLst>
                <a:ext uri="{FF2B5EF4-FFF2-40B4-BE49-F238E27FC236}">
                  <a16:creationId xmlns:a16="http://schemas.microsoft.com/office/drawing/2014/main" id="{B9BBACB9-5B1B-4A2F-A4EB-9E70831BCD7C}"/>
                </a:ext>
              </a:extLst>
            </p:cNvPr>
            <p:cNvSpPr/>
            <p:nvPr/>
          </p:nvSpPr>
          <p:spPr>
            <a:xfrm>
              <a:off x="2743140" y="3495457"/>
              <a:ext cx="392584" cy="344800"/>
            </a:xfrm>
            <a:custGeom>
              <a:avLst/>
              <a:gdLst/>
              <a:ahLst/>
              <a:cxnLst/>
              <a:rect l="l" t="t" r="r" b="b"/>
              <a:pathLst>
                <a:path w="459105" h="403225">
                  <a:moveTo>
                    <a:pt x="69342" y="140969"/>
                  </a:moveTo>
                  <a:lnTo>
                    <a:pt x="0" y="201167"/>
                  </a:lnTo>
                  <a:lnTo>
                    <a:pt x="10667" y="210546"/>
                  </a:lnTo>
                  <a:lnTo>
                    <a:pt x="10668" y="197357"/>
                  </a:lnTo>
                  <a:lnTo>
                    <a:pt x="15457" y="201548"/>
                  </a:lnTo>
                  <a:lnTo>
                    <a:pt x="67056" y="156400"/>
                  </a:lnTo>
                  <a:lnTo>
                    <a:pt x="67056" y="144779"/>
                  </a:lnTo>
                  <a:lnTo>
                    <a:pt x="69342" y="140969"/>
                  </a:lnTo>
                  <a:close/>
                </a:path>
                <a:path w="459105" h="403225">
                  <a:moveTo>
                    <a:pt x="15457" y="201548"/>
                  </a:moveTo>
                  <a:lnTo>
                    <a:pt x="10668" y="197357"/>
                  </a:lnTo>
                  <a:lnTo>
                    <a:pt x="10668" y="205739"/>
                  </a:lnTo>
                  <a:lnTo>
                    <a:pt x="15457" y="201548"/>
                  </a:lnTo>
                  <a:close/>
                </a:path>
                <a:path w="459105" h="403225">
                  <a:moveTo>
                    <a:pt x="77724" y="333755"/>
                  </a:moveTo>
                  <a:lnTo>
                    <a:pt x="77723" y="256031"/>
                  </a:lnTo>
                  <a:lnTo>
                    <a:pt x="15457" y="201548"/>
                  </a:lnTo>
                  <a:lnTo>
                    <a:pt x="10668" y="205739"/>
                  </a:lnTo>
                  <a:lnTo>
                    <a:pt x="10667" y="210546"/>
                  </a:lnTo>
                  <a:lnTo>
                    <a:pt x="67056" y="260118"/>
                  </a:lnTo>
                  <a:lnTo>
                    <a:pt x="67056" y="258317"/>
                  </a:lnTo>
                  <a:lnTo>
                    <a:pt x="69342" y="262127"/>
                  </a:lnTo>
                  <a:lnTo>
                    <a:pt x="69342" y="344423"/>
                  </a:lnTo>
                  <a:lnTo>
                    <a:pt x="72390" y="344423"/>
                  </a:lnTo>
                  <a:lnTo>
                    <a:pt x="72390" y="333755"/>
                  </a:lnTo>
                  <a:lnTo>
                    <a:pt x="77724" y="333755"/>
                  </a:lnTo>
                  <a:close/>
                </a:path>
                <a:path w="459105" h="403225">
                  <a:moveTo>
                    <a:pt x="162518" y="58673"/>
                  </a:moveTo>
                  <a:lnTo>
                    <a:pt x="67055" y="58673"/>
                  </a:lnTo>
                  <a:lnTo>
                    <a:pt x="67056" y="142954"/>
                  </a:lnTo>
                  <a:lnTo>
                    <a:pt x="69342" y="140969"/>
                  </a:lnTo>
                  <a:lnTo>
                    <a:pt x="69342" y="154400"/>
                  </a:lnTo>
                  <a:lnTo>
                    <a:pt x="72390" y="151733"/>
                  </a:lnTo>
                  <a:lnTo>
                    <a:pt x="72389" y="69341"/>
                  </a:lnTo>
                  <a:lnTo>
                    <a:pt x="77723" y="64007"/>
                  </a:lnTo>
                  <a:lnTo>
                    <a:pt x="77723" y="69341"/>
                  </a:lnTo>
                  <a:lnTo>
                    <a:pt x="160782" y="69341"/>
                  </a:lnTo>
                  <a:lnTo>
                    <a:pt x="160782" y="60197"/>
                  </a:lnTo>
                  <a:lnTo>
                    <a:pt x="162518" y="58673"/>
                  </a:lnTo>
                  <a:close/>
                </a:path>
                <a:path w="459105" h="403225">
                  <a:moveTo>
                    <a:pt x="69342" y="154400"/>
                  </a:moveTo>
                  <a:lnTo>
                    <a:pt x="69342" y="140969"/>
                  </a:lnTo>
                  <a:lnTo>
                    <a:pt x="67056" y="144779"/>
                  </a:lnTo>
                  <a:lnTo>
                    <a:pt x="67056" y="156400"/>
                  </a:lnTo>
                  <a:lnTo>
                    <a:pt x="69342" y="154400"/>
                  </a:lnTo>
                  <a:close/>
                </a:path>
                <a:path w="459105" h="403225">
                  <a:moveTo>
                    <a:pt x="69342" y="262127"/>
                  </a:moveTo>
                  <a:lnTo>
                    <a:pt x="67056" y="258317"/>
                  </a:lnTo>
                  <a:lnTo>
                    <a:pt x="67056" y="260118"/>
                  </a:lnTo>
                  <a:lnTo>
                    <a:pt x="69342" y="262127"/>
                  </a:lnTo>
                  <a:close/>
                </a:path>
                <a:path w="459105" h="403225">
                  <a:moveTo>
                    <a:pt x="69342" y="344423"/>
                  </a:moveTo>
                  <a:lnTo>
                    <a:pt x="69342" y="262127"/>
                  </a:lnTo>
                  <a:lnTo>
                    <a:pt x="67056" y="260118"/>
                  </a:lnTo>
                  <a:lnTo>
                    <a:pt x="67056" y="344423"/>
                  </a:lnTo>
                  <a:lnTo>
                    <a:pt x="69342" y="344423"/>
                  </a:lnTo>
                  <a:close/>
                </a:path>
                <a:path w="459105" h="403225">
                  <a:moveTo>
                    <a:pt x="77723" y="69341"/>
                  </a:moveTo>
                  <a:lnTo>
                    <a:pt x="77723" y="64007"/>
                  </a:lnTo>
                  <a:lnTo>
                    <a:pt x="72389" y="69341"/>
                  </a:lnTo>
                  <a:lnTo>
                    <a:pt x="77723" y="69341"/>
                  </a:lnTo>
                  <a:close/>
                </a:path>
                <a:path w="459105" h="403225">
                  <a:moveTo>
                    <a:pt x="77724" y="147065"/>
                  </a:moveTo>
                  <a:lnTo>
                    <a:pt x="77723" y="69341"/>
                  </a:lnTo>
                  <a:lnTo>
                    <a:pt x="72389" y="69341"/>
                  </a:lnTo>
                  <a:lnTo>
                    <a:pt x="72390" y="151733"/>
                  </a:lnTo>
                  <a:lnTo>
                    <a:pt x="77724" y="147065"/>
                  </a:lnTo>
                  <a:close/>
                </a:path>
                <a:path w="459105" h="403225">
                  <a:moveTo>
                    <a:pt x="229361" y="389732"/>
                  </a:moveTo>
                  <a:lnTo>
                    <a:pt x="166116" y="333755"/>
                  </a:lnTo>
                  <a:lnTo>
                    <a:pt x="72390" y="333755"/>
                  </a:lnTo>
                  <a:lnTo>
                    <a:pt x="77724" y="339089"/>
                  </a:lnTo>
                  <a:lnTo>
                    <a:pt x="77724" y="344423"/>
                  </a:lnTo>
                  <a:lnTo>
                    <a:pt x="160782" y="344423"/>
                  </a:lnTo>
                  <a:lnTo>
                    <a:pt x="160782" y="342899"/>
                  </a:lnTo>
                  <a:lnTo>
                    <a:pt x="164592" y="344423"/>
                  </a:lnTo>
                  <a:lnTo>
                    <a:pt x="164592" y="346244"/>
                  </a:lnTo>
                  <a:lnTo>
                    <a:pt x="226314" y="400422"/>
                  </a:lnTo>
                  <a:lnTo>
                    <a:pt x="226314" y="392429"/>
                  </a:lnTo>
                  <a:lnTo>
                    <a:pt x="229361" y="389732"/>
                  </a:lnTo>
                  <a:close/>
                </a:path>
                <a:path w="459105" h="403225">
                  <a:moveTo>
                    <a:pt x="77724" y="344423"/>
                  </a:moveTo>
                  <a:lnTo>
                    <a:pt x="77724" y="339089"/>
                  </a:lnTo>
                  <a:lnTo>
                    <a:pt x="72390" y="333755"/>
                  </a:lnTo>
                  <a:lnTo>
                    <a:pt x="72390" y="344423"/>
                  </a:lnTo>
                  <a:lnTo>
                    <a:pt x="77724" y="344423"/>
                  </a:lnTo>
                  <a:close/>
                </a:path>
                <a:path w="459105" h="403225">
                  <a:moveTo>
                    <a:pt x="164592" y="58673"/>
                  </a:moveTo>
                  <a:lnTo>
                    <a:pt x="162518" y="58673"/>
                  </a:lnTo>
                  <a:lnTo>
                    <a:pt x="160782" y="60197"/>
                  </a:lnTo>
                  <a:lnTo>
                    <a:pt x="164592" y="58673"/>
                  </a:lnTo>
                  <a:close/>
                </a:path>
                <a:path w="459105" h="403225">
                  <a:moveTo>
                    <a:pt x="164592" y="69341"/>
                  </a:moveTo>
                  <a:lnTo>
                    <a:pt x="164592" y="58673"/>
                  </a:lnTo>
                  <a:lnTo>
                    <a:pt x="160782" y="60197"/>
                  </a:lnTo>
                  <a:lnTo>
                    <a:pt x="160782" y="69341"/>
                  </a:lnTo>
                  <a:lnTo>
                    <a:pt x="164592" y="69341"/>
                  </a:lnTo>
                  <a:close/>
                </a:path>
                <a:path w="459105" h="403225">
                  <a:moveTo>
                    <a:pt x="164592" y="344423"/>
                  </a:moveTo>
                  <a:lnTo>
                    <a:pt x="160782" y="342899"/>
                  </a:lnTo>
                  <a:lnTo>
                    <a:pt x="162518" y="344423"/>
                  </a:lnTo>
                  <a:lnTo>
                    <a:pt x="164592" y="344423"/>
                  </a:lnTo>
                  <a:close/>
                </a:path>
                <a:path w="459105" h="403225">
                  <a:moveTo>
                    <a:pt x="162518" y="344423"/>
                  </a:moveTo>
                  <a:lnTo>
                    <a:pt x="160782" y="342899"/>
                  </a:lnTo>
                  <a:lnTo>
                    <a:pt x="160782" y="344423"/>
                  </a:lnTo>
                  <a:lnTo>
                    <a:pt x="162518" y="344423"/>
                  </a:lnTo>
                  <a:close/>
                </a:path>
                <a:path w="459105" h="403225">
                  <a:moveTo>
                    <a:pt x="296205" y="58673"/>
                  </a:moveTo>
                  <a:lnTo>
                    <a:pt x="229361" y="0"/>
                  </a:lnTo>
                  <a:lnTo>
                    <a:pt x="162518" y="58673"/>
                  </a:lnTo>
                  <a:lnTo>
                    <a:pt x="164592" y="58673"/>
                  </a:lnTo>
                  <a:lnTo>
                    <a:pt x="164592" y="69341"/>
                  </a:lnTo>
                  <a:lnTo>
                    <a:pt x="166116" y="69341"/>
                  </a:lnTo>
                  <a:lnTo>
                    <a:pt x="226314" y="16063"/>
                  </a:lnTo>
                  <a:lnTo>
                    <a:pt x="226314" y="10667"/>
                  </a:lnTo>
                  <a:lnTo>
                    <a:pt x="232410" y="10667"/>
                  </a:lnTo>
                  <a:lnTo>
                    <a:pt x="232410" y="16063"/>
                  </a:lnTo>
                  <a:lnTo>
                    <a:pt x="292608" y="69341"/>
                  </a:lnTo>
                  <a:lnTo>
                    <a:pt x="294132" y="69341"/>
                  </a:lnTo>
                  <a:lnTo>
                    <a:pt x="294132" y="58673"/>
                  </a:lnTo>
                  <a:lnTo>
                    <a:pt x="296205" y="58673"/>
                  </a:lnTo>
                  <a:close/>
                </a:path>
                <a:path w="459105" h="403225">
                  <a:moveTo>
                    <a:pt x="164592" y="346244"/>
                  </a:moveTo>
                  <a:lnTo>
                    <a:pt x="164592" y="344423"/>
                  </a:lnTo>
                  <a:lnTo>
                    <a:pt x="162518" y="344423"/>
                  </a:lnTo>
                  <a:lnTo>
                    <a:pt x="164592" y="346244"/>
                  </a:lnTo>
                  <a:close/>
                </a:path>
                <a:path w="459105" h="403225">
                  <a:moveTo>
                    <a:pt x="232410" y="10667"/>
                  </a:moveTo>
                  <a:lnTo>
                    <a:pt x="226314" y="10667"/>
                  </a:lnTo>
                  <a:lnTo>
                    <a:pt x="229361" y="13365"/>
                  </a:lnTo>
                  <a:lnTo>
                    <a:pt x="232410" y="10667"/>
                  </a:lnTo>
                  <a:close/>
                </a:path>
                <a:path w="459105" h="403225">
                  <a:moveTo>
                    <a:pt x="229361" y="13365"/>
                  </a:moveTo>
                  <a:lnTo>
                    <a:pt x="226314" y="10667"/>
                  </a:lnTo>
                  <a:lnTo>
                    <a:pt x="226314" y="16063"/>
                  </a:lnTo>
                  <a:lnTo>
                    <a:pt x="229361" y="13365"/>
                  </a:lnTo>
                  <a:close/>
                </a:path>
                <a:path w="459105" h="403225">
                  <a:moveTo>
                    <a:pt x="232410" y="392429"/>
                  </a:moveTo>
                  <a:lnTo>
                    <a:pt x="229361" y="389732"/>
                  </a:lnTo>
                  <a:lnTo>
                    <a:pt x="226314" y="392429"/>
                  </a:lnTo>
                  <a:lnTo>
                    <a:pt x="232410" y="392429"/>
                  </a:lnTo>
                  <a:close/>
                </a:path>
                <a:path w="459105" h="403225">
                  <a:moveTo>
                    <a:pt x="232410" y="400422"/>
                  </a:moveTo>
                  <a:lnTo>
                    <a:pt x="232410" y="392429"/>
                  </a:lnTo>
                  <a:lnTo>
                    <a:pt x="226314" y="392429"/>
                  </a:lnTo>
                  <a:lnTo>
                    <a:pt x="226314" y="400422"/>
                  </a:lnTo>
                  <a:lnTo>
                    <a:pt x="229361" y="403097"/>
                  </a:lnTo>
                  <a:lnTo>
                    <a:pt x="232410" y="400422"/>
                  </a:lnTo>
                  <a:close/>
                </a:path>
                <a:path w="459105" h="403225">
                  <a:moveTo>
                    <a:pt x="232410" y="16063"/>
                  </a:moveTo>
                  <a:lnTo>
                    <a:pt x="232410" y="10667"/>
                  </a:lnTo>
                  <a:lnTo>
                    <a:pt x="229361" y="13365"/>
                  </a:lnTo>
                  <a:lnTo>
                    <a:pt x="232410" y="16063"/>
                  </a:lnTo>
                  <a:close/>
                </a:path>
                <a:path w="459105" h="403225">
                  <a:moveTo>
                    <a:pt x="386334" y="333755"/>
                  </a:moveTo>
                  <a:lnTo>
                    <a:pt x="292608" y="333755"/>
                  </a:lnTo>
                  <a:lnTo>
                    <a:pt x="229361" y="389732"/>
                  </a:lnTo>
                  <a:lnTo>
                    <a:pt x="232410" y="392429"/>
                  </a:lnTo>
                  <a:lnTo>
                    <a:pt x="232410" y="400422"/>
                  </a:lnTo>
                  <a:lnTo>
                    <a:pt x="294132" y="346244"/>
                  </a:lnTo>
                  <a:lnTo>
                    <a:pt x="294132" y="344423"/>
                  </a:lnTo>
                  <a:lnTo>
                    <a:pt x="297942" y="342899"/>
                  </a:lnTo>
                  <a:lnTo>
                    <a:pt x="297942" y="344423"/>
                  </a:lnTo>
                  <a:lnTo>
                    <a:pt x="381000" y="344423"/>
                  </a:lnTo>
                  <a:lnTo>
                    <a:pt x="381000" y="339089"/>
                  </a:lnTo>
                  <a:lnTo>
                    <a:pt x="386334" y="333755"/>
                  </a:lnTo>
                  <a:close/>
                </a:path>
                <a:path w="459105" h="403225">
                  <a:moveTo>
                    <a:pt x="297942" y="60197"/>
                  </a:moveTo>
                  <a:lnTo>
                    <a:pt x="296205" y="58673"/>
                  </a:lnTo>
                  <a:lnTo>
                    <a:pt x="294132" y="58673"/>
                  </a:lnTo>
                  <a:lnTo>
                    <a:pt x="297942" y="60197"/>
                  </a:lnTo>
                  <a:close/>
                </a:path>
                <a:path w="459105" h="403225">
                  <a:moveTo>
                    <a:pt x="297942" y="69341"/>
                  </a:moveTo>
                  <a:lnTo>
                    <a:pt x="297942" y="60197"/>
                  </a:lnTo>
                  <a:lnTo>
                    <a:pt x="294132" y="58673"/>
                  </a:lnTo>
                  <a:lnTo>
                    <a:pt x="294132" y="69341"/>
                  </a:lnTo>
                  <a:lnTo>
                    <a:pt x="297942" y="69341"/>
                  </a:lnTo>
                  <a:close/>
                </a:path>
                <a:path w="459105" h="403225">
                  <a:moveTo>
                    <a:pt x="297942" y="342899"/>
                  </a:moveTo>
                  <a:lnTo>
                    <a:pt x="294132" y="344423"/>
                  </a:lnTo>
                  <a:lnTo>
                    <a:pt x="296205" y="344423"/>
                  </a:lnTo>
                  <a:lnTo>
                    <a:pt x="297942" y="342899"/>
                  </a:lnTo>
                  <a:close/>
                </a:path>
                <a:path w="459105" h="403225">
                  <a:moveTo>
                    <a:pt x="296205" y="344423"/>
                  </a:moveTo>
                  <a:lnTo>
                    <a:pt x="294132" y="344423"/>
                  </a:lnTo>
                  <a:lnTo>
                    <a:pt x="294132" y="346244"/>
                  </a:lnTo>
                  <a:lnTo>
                    <a:pt x="296205" y="344423"/>
                  </a:lnTo>
                  <a:close/>
                </a:path>
                <a:path w="459105" h="403225">
                  <a:moveTo>
                    <a:pt x="391668" y="142954"/>
                  </a:moveTo>
                  <a:lnTo>
                    <a:pt x="391668" y="58673"/>
                  </a:lnTo>
                  <a:lnTo>
                    <a:pt x="296205" y="58673"/>
                  </a:lnTo>
                  <a:lnTo>
                    <a:pt x="297942" y="60197"/>
                  </a:lnTo>
                  <a:lnTo>
                    <a:pt x="297942" y="69341"/>
                  </a:lnTo>
                  <a:lnTo>
                    <a:pt x="381000" y="69341"/>
                  </a:lnTo>
                  <a:lnTo>
                    <a:pt x="381000" y="64007"/>
                  </a:lnTo>
                  <a:lnTo>
                    <a:pt x="386334" y="69341"/>
                  </a:lnTo>
                  <a:lnTo>
                    <a:pt x="386334" y="151733"/>
                  </a:lnTo>
                  <a:lnTo>
                    <a:pt x="389382" y="154400"/>
                  </a:lnTo>
                  <a:lnTo>
                    <a:pt x="389382" y="140969"/>
                  </a:lnTo>
                  <a:lnTo>
                    <a:pt x="391668" y="142954"/>
                  </a:lnTo>
                  <a:close/>
                </a:path>
                <a:path w="459105" h="403225">
                  <a:moveTo>
                    <a:pt x="297942" y="344423"/>
                  </a:moveTo>
                  <a:lnTo>
                    <a:pt x="297942" y="342899"/>
                  </a:lnTo>
                  <a:lnTo>
                    <a:pt x="296205" y="344423"/>
                  </a:lnTo>
                  <a:lnTo>
                    <a:pt x="297942" y="344423"/>
                  </a:lnTo>
                  <a:close/>
                </a:path>
                <a:path w="459105" h="403225">
                  <a:moveTo>
                    <a:pt x="386334" y="69341"/>
                  </a:moveTo>
                  <a:lnTo>
                    <a:pt x="381000" y="64007"/>
                  </a:lnTo>
                  <a:lnTo>
                    <a:pt x="381000" y="69341"/>
                  </a:lnTo>
                  <a:lnTo>
                    <a:pt x="386334" y="69341"/>
                  </a:lnTo>
                  <a:close/>
                </a:path>
                <a:path w="459105" h="403225">
                  <a:moveTo>
                    <a:pt x="386334" y="151733"/>
                  </a:moveTo>
                  <a:lnTo>
                    <a:pt x="386334" y="69341"/>
                  </a:lnTo>
                  <a:lnTo>
                    <a:pt x="381000" y="69341"/>
                  </a:lnTo>
                  <a:lnTo>
                    <a:pt x="381000" y="147065"/>
                  </a:lnTo>
                  <a:lnTo>
                    <a:pt x="386334" y="151733"/>
                  </a:lnTo>
                  <a:close/>
                </a:path>
                <a:path w="459105" h="403225">
                  <a:moveTo>
                    <a:pt x="448056" y="210546"/>
                  </a:moveTo>
                  <a:lnTo>
                    <a:pt x="448056" y="205739"/>
                  </a:lnTo>
                  <a:lnTo>
                    <a:pt x="443266" y="201548"/>
                  </a:lnTo>
                  <a:lnTo>
                    <a:pt x="381000" y="256031"/>
                  </a:lnTo>
                  <a:lnTo>
                    <a:pt x="381000" y="333755"/>
                  </a:lnTo>
                  <a:lnTo>
                    <a:pt x="386334" y="333755"/>
                  </a:lnTo>
                  <a:lnTo>
                    <a:pt x="386334" y="344423"/>
                  </a:lnTo>
                  <a:lnTo>
                    <a:pt x="389382" y="344423"/>
                  </a:lnTo>
                  <a:lnTo>
                    <a:pt x="389382" y="262127"/>
                  </a:lnTo>
                  <a:lnTo>
                    <a:pt x="391668" y="258317"/>
                  </a:lnTo>
                  <a:lnTo>
                    <a:pt x="391668" y="260118"/>
                  </a:lnTo>
                  <a:lnTo>
                    <a:pt x="448056" y="210546"/>
                  </a:lnTo>
                  <a:close/>
                </a:path>
                <a:path w="459105" h="403225">
                  <a:moveTo>
                    <a:pt x="386334" y="344423"/>
                  </a:moveTo>
                  <a:lnTo>
                    <a:pt x="386334" y="333755"/>
                  </a:lnTo>
                  <a:lnTo>
                    <a:pt x="381000" y="339089"/>
                  </a:lnTo>
                  <a:lnTo>
                    <a:pt x="381000" y="344423"/>
                  </a:lnTo>
                  <a:lnTo>
                    <a:pt x="386334" y="344423"/>
                  </a:lnTo>
                  <a:close/>
                </a:path>
                <a:path w="459105" h="403225">
                  <a:moveTo>
                    <a:pt x="458723" y="201167"/>
                  </a:moveTo>
                  <a:lnTo>
                    <a:pt x="389382" y="140969"/>
                  </a:lnTo>
                  <a:lnTo>
                    <a:pt x="391668" y="144779"/>
                  </a:lnTo>
                  <a:lnTo>
                    <a:pt x="391668" y="156400"/>
                  </a:lnTo>
                  <a:lnTo>
                    <a:pt x="443266" y="201548"/>
                  </a:lnTo>
                  <a:lnTo>
                    <a:pt x="448056" y="197357"/>
                  </a:lnTo>
                  <a:lnTo>
                    <a:pt x="448056" y="210546"/>
                  </a:lnTo>
                  <a:lnTo>
                    <a:pt x="458723" y="201167"/>
                  </a:lnTo>
                  <a:close/>
                </a:path>
                <a:path w="459105" h="403225">
                  <a:moveTo>
                    <a:pt x="391668" y="156400"/>
                  </a:moveTo>
                  <a:lnTo>
                    <a:pt x="391668" y="144779"/>
                  </a:lnTo>
                  <a:lnTo>
                    <a:pt x="389382" y="140969"/>
                  </a:lnTo>
                  <a:lnTo>
                    <a:pt x="389382" y="154400"/>
                  </a:lnTo>
                  <a:lnTo>
                    <a:pt x="391668" y="156400"/>
                  </a:lnTo>
                  <a:close/>
                </a:path>
                <a:path w="459105" h="403225">
                  <a:moveTo>
                    <a:pt x="391668" y="260118"/>
                  </a:moveTo>
                  <a:lnTo>
                    <a:pt x="391668" y="258317"/>
                  </a:lnTo>
                  <a:lnTo>
                    <a:pt x="389382" y="262127"/>
                  </a:lnTo>
                  <a:lnTo>
                    <a:pt x="391668" y="260118"/>
                  </a:lnTo>
                  <a:close/>
                </a:path>
                <a:path w="459105" h="403225">
                  <a:moveTo>
                    <a:pt x="391668" y="344423"/>
                  </a:moveTo>
                  <a:lnTo>
                    <a:pt x="391668" y="260118"/>
                  </a:lnTo>
                  <a:lnTo>
                    <a:pt x="389382" y="262127"/>
                  </a:lnTo>
                  <a:lnTo>
                    <a:pt x="389382" y="344423"/>
                  </a:lnTo>
                  <a:lnTo>
                    <a:pt x="391668" y="344423"/>
                  </a:lnTo>
                  <a:close/>
                </a:path>
                <a:path w="459105" h="403225">
                  <a:moveTo>
                    <a:pt x="448056" y="205739"/>
                  </a:moveTo>
                  <a:lnTo>
                    <a:pt x="448056" y="197357"/>
                  </a:lnTo>
                  <a:lnTo>
                    <a:pt x="443266" y="201548"/>
                  </a:lnTo>
                  <a:lnTo>
                    <a:pt x="448056" y="2057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0" name="object 54">
              <a:extLst>
                <a:ext uri="{FF2B5EF4-FFF2-40B4-BE49-F238E27FC236}">
                  <a16:creationId xmlns:a16="http://schemas.microsoft.com/office/drawing/2014/main" id="{BC55811C-BA0B-4551-B558-0B263014D866}"/>
                </a:ext>
              </a:extLst>
            </p:cNvPr>
            <p:cNvSpPr txBox="1"/>
            <p:nvPr/>
          </p:nvSpPr>
          <p:spPr>
            <a:xfrm>
              <a:off x="2873676" y="3553668"/>
              <a:ext cx="131405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5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1" name="object 63">
              <a:extLst>
                <a:ext uri="{FF2B5EF4-FFF2-40B4-BE49-F238E27FC236}">
                  <a16:creationId xmlns:a16="http://schemas.microsoft.com/office/drawing/2014/main" id="{8C121EFB-30D8-47CB-9F22-9E6E94F0C132}"/>
                </a:ext>
              </a:extLst>
            </p:cNvPr>
            <p:cNvSpPr txBox="1"/>
            <p:nvPr/>
          </p:nvSpPr>
          <p:spPr>
            <a:xfrm>
              <a:off x="3249020" y="3580977"/>
              <a:ext cx="514757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重金屬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52" name="object 69">
              <a:extLst>
                <a:ext uri="{FF2B5EF4-FFF2-40B4-BE49-F238E27FC236}">
                  <a16:creationId xmlns:a16="http://schemas.microsoft.com/office/drawing/2014/main" id="{8DCD29C5-14AE-4CF7-87EC-F6796488BC34}"/>
                </a:ext>
              </a:extLst>
            </p:cNvPr>
            <p:cNvSpPr txBox="1"/>
            <p:nvPr/>
          </p:nvSpPr>
          <p:spPr>
            <a:xfrm>
              <a:off x="5474603" y="3948536"/>
              <a:ext cx="292673" cy="195627"/>
            </a:xfrm>
            <a:prstGeom prst="rect">
              <a:avLst/>
            </a:prstGeom>
          </p:spPr>
          <p:txBody>
            <a:bodyPr vert="horz" wrap="square" lIns="0" tIns="10317" rIns="0" bIns="0" rtlCol="0">
              <a:spAutoFit/>
            </a:bodyPr>
            <a:lstStyle/>
            <a:p>
              <a:pPr>
                <a:spcBef>
                  <a:spcPts val="82"/>
                </a:spcBef>
              </a:pPr>
              <a:r>
                <a:rPr sz="1200" spc="-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耗材</a:t>
              </a:r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53" name="object 70">
              <a:extLst>
                <a:ext uri="{FF2B5EF4-FFF2-40B4-BE49-F238E27FC236}">
                  <a16:creationId xmlns:a16="http://schemas.microsoft.com/office/drawing/2014/main" id="{85E861B9-AE0A-4BAD-B932-F0479A3ADB9B}"/>
                </a:ext>
              </a:extLst>
            </p:cNvPr>
            <p:cNvSpPr/>
            <p:nvPr/>
          </p:nvSpPr>
          <p:spPr>
            <a:xfrm>
              <a:off x="6446135" y="3122094"/>
              <a:ext cx="1192412" cy="1883246"/>
            </a:xfrm>
            <a:custGeom>
              <a:avLst/>
              <a:gdLst/>
              <a:ahLst/>
              <a:cxnLst/>
              <a:rect l="l" t="t" r="r" b="b"/>
              <a:pathLst>
                <a:path w="1394459" h="1992629">
                  <a:moveTo>
                    <a:pt x="0" y="0"/>
                  </a:moveTo>
                  <a:lnTo>
                    <a:pt x="0" y="1992630"/>
                  </a:lnTo>
                  <a:lnTo>
                    <a:pt x="1394459" y="1992630"/>
                  </a:lnTo>
                  <a:lnTo>
                    <a:pt x="139445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object 71">
              <a:extLst>
                <a:ext uri="{FF2B5EF4-FFF2-40B4-BE49-F238E27FC236}">
                  <a16:creationId xmlns:a16="http://schemas.microsoft.com/office/drawing/2014/main" id="{0037666F-AF21-4A5F-A747-CEC546204730}"/>
                </a:ext>
              </a:extLst>
            </p:cNvPr>
            <p:cNvSpPr txBox="1"/>
            <p:nvPr/>
          </p:nvSpPr>
          <p:spPr>
            <a:xfrm>
              <a:off x="6446135" y="3062500"/>
              <a:ext cx="1192412" cy="1932590"/>
            </a:xfrm>
            <a:prstGeom prst="rect">
              <a:avLst/>
            </a:prstGeom>
          </p:spPr>
          <p:txBody>
            <a:bodyPr vert="horz" wrap="square" lIns="0" tIns="95024" rIns="0" bIns="0" rtlCol="0">
              <a:spAutoFit/>
            </a:bodyPr>
            <a:lstStyle/>
            <a:p>
              <a:pPr marL="83621">
                <a:spcBef>
                  <a:spcPts val="748"/>
                </a:spcBef>
              </a:pPr>
              <a:r>
                <a:rPr sz="1200" spc="-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‧實驗後產物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  <a:p>
              <a:pPr marL="83621" marR="117287">
                <a:spcBef>
                  <a:spcPts val="658"/>
                </a:spcBef>
              </a:pPr>
              <a:r>
                <a:rPr sz="1200" spc="-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‧</a:t>
              </a:r>
              <a:r>
                <a:rPr sz="1200" spc="-8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空化學品容器</a:t>
              </a:r>
              <a:r>
                <a:rPr sz="1200" spc="-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 </a:t>
              </a:r>
              <a:endParaRPr lang="en-US" altLang="zh-TW" sz="1200" spc="-8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  <a:p>
              <a:pPr marL="83621" marR="117287">
                <a:spcBef>
                  <a:spcPts val="658"/>
                </a:spcBef>
              </a:pPr>
              <a:r>
                <a:rPr sz="1200" spc="-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 </a:t>
              </a:r>
              <a:r>
                <a:rPr sz="1200" spc="2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(</a:t>
              </a:r>
              <a:r>
                <a:rPr sz="1200" spc="8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玻璃</a:t>
              </a:r>
              <a:r>
                <a:rPr sz="1200" spc="3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/</a:t>
              </a:r>
              <a:r>
                <a:rPr sz="1200" spc="8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金屬</a:t>
              </a:r>
              <a:r>
                <a:rPr sz="1200" spc="2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)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  <a:p>
              <a:pPr marL="83621">
                <a:spcBef>
                  <a:spcPts val="654"/>
                </a:spcBef>
              </a:pPr>
              <a:r>
                <a:rPr sz="1200" spc="73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‧Silica</a:t>
              </a:r>
              <a:r>
                <a:rPr sz="1200" spc="282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 </a:t>
              </a:r>
              <a:r>
                <a:rPr sz="1200" spc="3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gel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  <a:p>
              <a:pPr marL="83621">
                <a:spcBef>
                  <a:spcPts val="663"/>
                </a:spcBef>
              </a:pPr>
              <a:r>
                <a:rPr sz="1200" spc="-6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‧TLC片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  <a:p>
              <a:pPr marL="83621">
                <a:spcBef>
                  <a:spcPts val="654"/>
                </a:spcBef>
              </a:pPr>
              <a:r>
                <a:rPr sz="1200" spc="-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‧矽藻土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  <a:p>
              <a:pPr marL="83621">
                <a:spcBef>
                  <a:spcPts val="663"/>
                </a:spcBef>
              </a:pPr>
              <a:r>
                <a:rPr sz="1200" spc="-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‧</a:t>
              </a:r>
              <a:r>
                <a:rPr sz="1200" spc="-5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海砂</a:t>
              </a:r>
              <a:endParaRPr lang="en-US" altLang="zh-TW" sz="1200" spc="-5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55" name="object 72">
              <a:extLst>
                <a:ext uri="{FF2B5EF4-FFF2-40B4-BE49-F238E27FC236}">
                  <a16:creationId xmlns:a16="http://schemas.microsoft.com/office/drawing/2014/main" id="{3FD4AFEE-9240-491B-BD13-75066F21F9E3}"/>
                </a:ext>
              </a:extLst>
            </p:cNvPr>
            <p:cNvSpPr txBox="1"/>
            <p:nvPr/>
          </p:nvSpPr>
          <p:spPr>
            <a:xfrm>
              <a:off x="9003740" y="2560206"/>
              <a:ext cx="1365084" cy="209642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35838" rIns="0" bIns="0" rtlCol="0">
              <a:spAutoFit/>
            </a:bodyPr>
            <a:lstStyle/>
            <a:p>
              <a:pPr marL="83621" marR="78735">
                <a:lnSpc>
                  <a:spcPct val="150000"/>
                </a:lnSpc>
                <a:spcBef>
                  <a:spcPts val="282"/>
                </a:spcBef>
              </a:pPr>
              <a:r>
                <a:rPr sz="1200" spc="-8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生物實驗室產</a:t>
              </a:r>
              <a:r>
                <a:rPr sz="1200" spc="-13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出</a:t>
              </a:r>
              <a:r>
                <a:rPr sz="1200" b="1" u="sng" spc="-5" dirty="0" err="1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具</a:t>
              </a:r>
              <a:r>
                <a:rPr sz="1200" b="1" u="sng" spc="-560" dirty="0" err="1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感</a:t>
              </a:r>
              <a:r>
                <a:rPr sz="1200" b="1" u="sng" spc="-560" dirty="0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 </a:t>
              </a:r>
              <a:r>
                <a:rPr sz="1200" b="1" u="sng" spc="-5" dirty="0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  </a:t>
              </a:r>
              <a:r>
                <a:rPr sz="1200" b="1" u="sng" spc="-5" dirty="0" err="1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染性</a:t>
              </a:r>
              <a:r>
                <a:rPr sz="1200" spc="-8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之固體廢棄</a:t>
              </a:r>
              <a:r>
                <a:rPr sz="1200" spc="43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物</a:t>
              </a:r>
              <a:r>
                <a:rPr sz="1200" spc="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( </a:t>
              </a:r>
              <a:r>
                <a:rPr sz="1200" spc="43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手套</a:t>
              </a:r>
              <a:r>
                <a:rPr sz="1200" spc="13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/</a:t>
              </a:r>
              <a:r>
                <a:rPr sz="1200" spc="43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各塑膠類</a:t>
              </a:r>
              <a:r>
                <a:rPr sz="1200" spc="13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/</a:t>
              </a:r>
              <a:r>
                <a:rPr sz="1200" spc="34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擦 拭紙</a:t>
              </a:r>
              <a:r>
                <a:rPr sz="1200" spc="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/</a:t>
              </a:r>
              <a:r>
                <a:rPr sz="1200" spc="34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針頭等</a:t>
              </a:r>
              <a:r>
                <a:rPr sz="1200" spc="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)</a:t>
              </a:r>
              <a:endParaRPr lang="en-US" altLang="zh-TW" sz="1200" spc="8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  <a:p>
              <a:pPr marL="83621" marR="78735">
                <a:lnSpc>
                  <a:spcPct val="150000"/>
                </a:lnSpc>
                <a:spcBef>
                  <a:spcPts val="282"/>
                </a:spcBef>
              </a:pPr>
              <a:endParaRPr lang="en-US" altLang="zh-TW" sz="1200" spc="8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  <a:p>
              <a:pPr marL="83621" marR="78735">
                <a:lnSpc>
                  <a:spcPct val="150000"/>
                </a:lnSpc>
                <a:spcBef>
                  <a:spcPts val="282"/>
                </a:spcBef>
              </a:pPr>
              <a:endParaRPr lang="en-US" altLang="zh-TW" sz="1200" spc="8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  <a:p>
              <a:pPr marL="83621" marR="78735">
                <a:lnSpc>
                  <a:spcPct val="150000"/>
                </a:lnSpc>
                <a:spcBef>
                  <a:spcPts val="282"/>
                </a:spcBef>
              </a:pP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56" name="object 73">
              <a:extLst>
                <a:ext uri="{FF2B5EF4-FFF2-40B4-BE49-F238E27FC236}">
                  <a16:creationId xmlns:a16="http://schemas.microsoft.com/office/drawing/2014/main" id="{0A4BC62E-9B0B-4419-92A7-1CD352214D38}"/>
                </a:ext>
              </a:extLst>
            </p:cNvPr>
            <p:cNvSpPr/>
            <p:nvPr/>
          </p:nvSpPr>
          <p:spPr>
            <a:xfrm>
              <a:off x="5272619" y="262102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object 74">
              <a:extLst>
                <a:ext uri="{FF2B5EF4-FFF2-40B4-BE49-F238E27FC236}">
                  <a16:creationId xmlns:a16="http://schemas.microsoft.com/office/drawing/2014/main" id="{FD260814-78C9-48AA-898D-AEBA80103A3B}"/>
                </a:ext>
              </a:extLst>
            </p:cNvPr>
            <p:cNvSpPr/>
            <p:nvPr/>
          </p:nvSpPr>
          <p:spPr>
            <a:xfrm>
              <a:off x="5272619" y="265620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object 75">
              <a:extLst>
                <a:ext uri="{FF2B5EF4-FFF2-40B4-BE49-F238E27FC236}">
                  <a16:creationId xmlns:a16="http://schemas.microsoft.com/office/drawing/2014/main" id="{43919ABE-974A-4DDC-8D18-9EB658BE7B21}"/>
                </a:ext>
              </a:extLst>
            </p:cNvPr>
            <p:cNvSpPr/>
            <p:nvPr/>
          </p:nvSpPr>
          <p:spPr>
            <a:xfrm>
              <a:off x="5272619" y="269139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object 76">
              <a:extLst>
                <a:ext uri="{FF2B5EF4-FFF2-40B4-BE49-F238E27FC236}">
                  <a16:creationId xmlns:a16="http://schemas.microsoft.com/office/drawing/2014/main" id="{3299A82C-B2C4-458E-BDB2-C55687451A2A}"/>
                </a:ext>
              </a:extLst>
            </p:cNvPr>
            <p:cNvSpPr/>
            <p:nvPr/>
          </p:nvSpPr>
          <p:spPr>
            <a:xfrm>
              <a:off x="5272619" y="272658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0" name="object 77">
              <a:extLst>
                <a:ext uri="{FF2B5EF4-FFF2-40B4-BE49-F238E27FC236}">
                  <a16:creationId xmlns:a16="http://schemas.microsoft.com/office/drawing/2014/main" id="{4CDB5781-CD1C-4250-8E1E-86CA88D0CC53}"/>
                </a:ext>
              </a:extLst>
            </p:cNvPr>
            <p:cNvSpPr/>
            <p:nvPr/>
          </p:nvSpPr>
          <p:spPr>
            <a:xfrm>
              <a:off x="5272619" y="276176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1" name="object 78">
              <a:extLst>
                <a:ext uri="{FF2B5EF4-FFF2-40B4-BE49-F238E27FC236}">
                  <a16:creationId xmlns:a16="http://schemas.microsoft.com/office/drawing/2014/main" id="{9F5A03E8-02D3-492D-9FC7-31E6CD0E9DF2}"/>
                </a:ext>
              </a:extLst>
            </p:cNvPr>
            <p:cNvSpPr/>
            <p:nvPr/>
          </p:nvSpPr>
          <p:spPr>
            <a:xfrm>
              <a:off x="5272619" y="2796951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2" name="object 79">
              <a:extLst>
                <a:ext uri="{FF2B5EF4-FFF2-40B4-BE49-F238E27FC236}">
                  <a16:creationId xmlns:a16="http://schemas.microsoft.com/office/drawing/2014/main" id="{742474CB-5492-4733-936C-2B3D5B5EB69D}"/>
                </a:ext>
              </a:extLst>
            </p:cNvPr>
            <p:cNvSpPr/>
            <p:nvPr/>
          </p:nvSpPr>
          <p:spPr>
            <a:xfrm>
              <a:off x="5272619" y="283213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object 80">
              <a:extLst>
                <a:ext uri="{FF2B5EF4-FFF2-40B4-BE49-F238E27FC236}">
                  <a16:creationId xmlns:a16="http://schemas.microsoft.com/office/drawing/2014/main" id="{FB36E582-40AE-4666-8CA1-31040A35E63C}"/>
                </a:ext>
              </a:extLst>
            </p:cNvPr>
            <p:cNvSpPr/>
            <p:nvPr/>
          </p:nvSpPr>
          <p:spPr>
            <a:xfrm>
              <a:off x="5272619" y="286732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object 81">
              <a:extLst>
                <a:ext uri="{FF2B5EF4-FFF2-40B4-BE49-F238E27FC236}">
                  <a16:creationId xmlns:a16="http://schemas.microsoft.com/office/drawing/2014/main" id="{8311E524-5F14-4555-BCD6-50CD0A514F63}"/>
                </a:ext>
              </a:extLst>
            </p:cNvPr>
            <p:cNvSpPr/>
            <p:nvPr/>
          </p:nvSpPr>
          <p:spPr>
            <a:xfrm>
              <a:off x="5272619" y="2902509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5" name="object 82">
              <a:extLst>
                <a:ext uri="{FF2B5EF4-FFF2-40B4-BE49-F238E27FC236}">
                  <a16:creationId xmlns:a16="http://schemas.microsoft.com/office/drawing/2014/main" id="{83079677-4AF6-4AA0-9461-7CEC473E911C}"/>
                </a:ext>
              </a:extLst>
            </p:cNvPr>
            <p:cNvSpPr/>
            <p:nvPr/>
          </p:nvSpPr>
          <p:spPr>
            <a:xfrm>
              <a:off x="5272619" y="293769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6" name="object 83">
              <a:extLst>
                <a:ext uri="{FF2B5EF4-FFF2-40B4-BE49-F238E27FC236}">
                  <a16:creationId xmlns:a16="http://schemas.microsoft.com/office/drawing/2014/main" id="{C37BC30B-DB1E-4982-8B63-20733F37F84B}"/>
                </a:ext>
              </a:extLst>
            </p:cNvPr>
            <p:cNvSpPr/>
            <p:nvPr/>
          </p:nvSpPr>
          <p:spPr>
            <a:xfrm>
              <a:off x="5272619" y="2972881"/>
              <a:ext cx="17918" cy="17376"/>
            </a:xfrm>
            <a:custGeom>
              <a:avLst/>
              <a:gdLst/>
              <a:ahLst/>
              <a:cxnLst/>
              <a:rect l="l" t="t" r="r" b="b"/>
              <a:pathLst>
                <a:path w="20954" h="20320">
                  <a:moveTo>
                    <a:pt x="20574" y="19812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19812"/>
                  </a:lnTo>
                  <a:lnTo>
                    <a:pt x="20574" y="198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7" name="object 84">
              <a:extLst>
                <a:ext uri="{FF2B5EF4-FFF2-40B4-BE49-F238E27FC236}">
                  <a16:creationId xmlns:a16="http://schemas.microsoft.com/office/drawing/2014/main" id="{24FF2F7F-0F4E-4588-9693-1CA8AE0DD5C1}"/>
                </a:ext>
              </a:extLst>
            </p:cNvPr>
            <p:cNvSpPr/>
            <p:nvPr/>
          </p:nvSpPr>
          <p:spPr>
            <a:xfrm>
              <a:off x="5272619" y="300741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8" name="object 85">
              <a:extLst>
                <a:ext uri="{FF2B5EF4-FFF2-40B4-BE49-F238E27FC236}">
                  <a16:creationId xmlns:a16="http://schemas.microsoft.com/office/drawing/2014/main" id="{3598A5B2-67D4-4C44-9AA0-F6A5800F014E}"/>
                </a:ext>
              </a:extLst>
            </p:cNvPr>
            <p:cNvSpPr/>
            <p:nvPr/>
          </p:nvSpPr>
          <p:spPr>
            <a:xfrm>
              <a:off x="5272619" y="304260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9" name="object 86">
              <a:extLst>
                <a:ext uri="{FF2B5EF4-FFF2-40B4-BE49-F238E27FC236}">
                  <a16:creationId xmlns:a16="http://schemas.microsoft.com/office/drawing/2014/main" id="{A5C8C3AD-196E-4AF2-B429-DEF43232C193}"/>
                </a:ext>
              </a:extLst>
            </p:cNvPr>
            <p:cNvSpPr/>
            <p:nvPr/>
          </p:nvSpPr>
          <p:spPr>
            <a:xfrm>
              <a:off x="5272619" y="307778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0" name="object 87">
              <a:extLst>
                <a:ext uri="{FF2B5EF4-FFF2-40B4-BE49-F238E27FC236}">
                  <a16:creationId xmlns:a16="http://schemas.microsoft.com/office/drawing/2014/main" id="{E622010B-56FF-455E-A44D-5B2F42CA51CE}"/>
                </a:ext>
              </a:extLst>
            </p:cNvPr>
            <p:cNvSpPr/>
            <p:nvPr/>
          </p:nvSpPr>
          <p:spPr>
            <a:xfrm>
              <a:off x="5272619" y="311297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1" name="object 88">
              <a:extLst>
                <a:ext uri="{FF2B5EF4-FFF2-40B4-BE49-F238E27FC236}">
                  <a16:creationId xmlns:a16="http://schemas.microsoft.com/office/drawing/2014/main" id="{DB6256D0-1C93-4752-AF74-EE47CC743D70}"/>
                </a:ext>
              </a:extLst>
            </p:cNvPr>
            <p:cNvSpPr/>
            <p:nvPr/>
          </p:nvSpPr>
          <p:spPr>
            <a:xfrm>
              <a:off x="5272619" y="3148159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2" name="object 89">
              <a:extLst>
                <a:ext uri="{FF2B5EF4-FFF2-40B4-BE49-F238E27FC236}">
                  <a16:creationId xmlns:a16="http://schemas.microsoft.com/office/drawing/2014/main" id="{4DBC3321-6200-4A80-ADBF-7A7AA533ABA2}"/>
                </a:ext>
              </a:extLst>
            </p:cNvPr>
            <p:cNvSpPr/>
            <p:nvPr/>
          </p:nvSpPr>
          <p:spPr>
            <a:xfrm>
              <a:off x="5272619" y="318334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3" name="object 90">
              <a:extLst>
                <a:ext uri="{FF2B5EF4-FFF2-40B4-BE49-F238E27FC236}">
                  <a16:creationId xmlns:a16="http://schemas.microsoft.com/office/drawing/2014/main" id="{93DA2E47-088B-4CD0-AA69-079F265F11E0}"/>
                </a:ext>
              </a:extLst>
            </p:cNvPr>
            <p:cNvSpPr/>
            <p:nvPr/>
          </p:nvSpPr>
          <p:spPr>
            <a:xfrm>
              <a:off x="5272619" y="321853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4" name="object 91">
              <a:extLst>
                <a:ext uri="{FF2B5EF4-FFF2-40B4-BE49-F238E27FC236}">
                  <a16:creationId xmlns:a16="http://schemas.microsoft.com/office/drawing/2014/main" id="{5E102DD3-B260-4D83-9334-AC81AA7D75D8}"/>
                </a:ext>
              </a:extLst>
            </p:cNvPr>
            <p:cNvSpPr/>
            <p:nvPr/>
          </p:nvSpPr>
          <p:spPr>
            <a:xfrm>
              <a:off x="5272619" y="3253717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5" name="object 92">
              <a:extLst>
                <a:ext uri="{FF2B5EF4-FFF2-40B4-BE49-F238E27FC236}">
                  <a16:creationId xmlns:a16="http://schemas.microsoft.com/office/drawing/2014/main" id="{5C12B5D1-AACE-4AAC-940F-E62A834D8782}"/>
                </a:ext>
              </a:extLst>
            </p:cNvPr>
            <p:cNvSpPr/>
            <p:nvPr/>
          </p:nvSpPr>
          <p:spPr>
            <a:xfrm>
              <a:off x="5272619" y="328890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6" name="object 93">
              <a:extLst>
                <a:ext uri="{FF2B5EF4-FFF2-40B4-BE49-F238E27FC236}">
                  <a16:creationId xmlns:a16="http://schemas.microsoft.com/office/drawing/2014/main" id="{9E58E9FC-FEB5-4028-B0EF-A56E34797449}"/>
                </a:ext>
              </a:extLst>
            </p:cNvPr>
            <p:cNvSpPr/>
            <p:nvPr/>
          </p:nvSpPr>
          <p:spPr>
            <a:xfrm>
              <a:off x="5272619" y="332408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7" name="object 94">
              <a:extLst>
                <a:ext uri="{FF2B5EF4-FFF2-40B4-BE49-F238E27FC236}">
                  <a16:creationId xmlns:a16="http://schemas.microsoft.com/office/drawing/2014/main" id="{BB75D340-15DA-445C-B64A-FA3F05F49835}"/>
                </a:ext>
              </a:extLst>
            </p:cNvPr>
            <p:cNvSpPr/>
            <p:nvPr/>
          </p:nvSpPr>
          <p:spPr>
            <a:xfrm>
              <a:off x="5272619" y="335927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8" name="object 95">
              <a:extLst>
                <a:ext uri="{FF2B5EF4-FFF2-40B4-BE49-F238E27FC236}">
                  <a16:creationId xmlns:a16="http://schemas.microsoft.com/office/drawing/2014/main" id="{A413EDC7-1147-4F8C-995C-6DBB03BB42FB}"/>
                </a:ext>
              </a:extLst>
            </p:cNvPr>
            <p:cNvSpPr/>
            <p:nvPr/>
          </p:nvSpPr>
          <p:spPr>
            <a:xfrm>
              <a:off x="5272619" y="339446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9" name="object 96">
              <a:extLst>
                <a:ext uri="{FF2B5EF4-FFF2-40B4-BE49-F238E27FC236}">
                  <a16:creationId xmlns:a16="http://schemas.microsoft.com/office/drawing/2014/main" id="{4AA3FF93-E816-4CC9-B6A8-BA3E07F7B8AD}"/>
                </a:ext>
              </a:extLst>
            </p:cNvPr>
            <p:cNvSpPr/>
            <p:nvPr/>
          </p:nvSpPr>
          <p:spPr>
            <a:xfrm>
              <a:off x="5272619" y="342964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0" name="object 97">
              <a:extLst>
                <a:ext uri="{FF2B5EF4-FFF2-40B4-BE49-F238E27FC236}">
                  <a16:creationId xmlns:a16="http://schemas.microsoft.com/office/drawing/2014/main" id="{77219B65-22AE-439B-AEA0-7CD655D6C673}"/>
                </a:ext>
              </a:extLst>
            </p:cNvPr>
            <p:cNvSpPr/>
            <p:nvPr/>
          </p:nvSpPr>
          <p:spPr>
            <a:xfrm>
              <a:off x="5272619" y="346483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1" name="object 98">
              <a:extLst>
                <a:ext uri="{FF2B5EF4-FFF2-40B4-BE49-F238E27FC236}">
                  <a16:creationId xmlns:a16="http://schemas.microsoft.com/office/drawing/2014/main" id="{CAD6BC3F-ACE8-4D0D-9E96-2F8387A4EAEF}"/>
                </a:ext>
              </a:extLst>
            </p:cNvPr>
            <p:cNvSpPr/>
            <p:nvPr/>
          </p:nvSpPr>
          <p:spPr>
            <a:xfrm>
              <a:off x="5272619" y="350002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2" name="object 99">
              <a:extLst>
                <a:ext uri="{FF2B5EF4-FFF2-40B4-BE49-F238E27FC236}">
                  <a16:creationId xmlns:a16="http://schemas.microsoft.com/office/drawing/2014/main" id="{9D264104-E8A3-4E7E-BFC7-95FE7F4FE4CD}"/>
                </a:ext>
              </a:extLst>
            </p:cNvPr>
            <p:cNvSpPr/>
            <p:nvPr/>
          </p:nvSpPr>
          <p:spPr>
            <a:xfrm>
              <a:off x="5272619" y="353520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3" name="object 100">
              <a:extLst>
                <a:ext uri="{FF2B5EF4-FFF2-40B4-BE49-F238E27FC236}">
                  <a16:creationId xmlns:a16="http://schemas.microsoft.com/office/drawing/2014/main" id="{91236511-AA3D-412A-B82F-FFF387350B50}"/>
                </a:ext>
              </a:extLst>
            </p:cNvPr>
            <p:cNvSpPr/>
            <p:nvPr/>
          </p:nvSpPr>
          <p:spPr>
            <a:xfrm>
              <a:off x="5272619" y="357039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4" name="object 101">
              <a:extLst>
                <a:ext uri="{FF2B5EF4-FFF2-40B4-BE49-F238E27FC236}">
                  <a16:creationId xmlns:a16="http://schemas.microsoft.com/office/drawing/2014/main" id="{C63AD98F-FCB7-4F03-83C4-2A6E00AB4C9B}"/>
                </a:ext>
              </a:extLst>
            </p:cNvPr>
            <p:cNvSpPr/>
            <p:nvPr/>
          </p:nvSpPr>
          <p:spPr>
            <a:xfrm>
              <a:off x="5272619" y="3605577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5" name="object 102">
              <a:extLst>
                <a:ext uri="{FF2B5EF4-FFF2-40B4-BE49-F238E27FC236}">
                  <a16:creationId xmlns:a16="http://schemas.microsoft.com/office/drawing/2014/main" id="{F424C79D-1406-4AA8-B258-41573FA11B4D}"/>
                </a:ext>
              </a:extLst>
            </p:cNvPr>
            <p:cNvSpPr/>
            <p:nvPr/>
          </p:nvSpPr>
          <p:spPr>
            <a:xfrm>
              <a:off x="5272619" y="364076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6" name="object 103">
              <a:extLst>
                <a:ext uri="{FF2B5EF4-FFF2-40B4-BE49-F238E27FC236}">
                  <a16:creationId xmlns:a16="http://schemas.microsoft.com/office/drawing/2014/main" id="{E67315F1-8637-4BF6-9D9F-715EF1B953C8}"/>
                </a:ext>
              </a:extLst>
            </p:cNvPr>
            <p:cNvSpPr/>
            <p:nvPr/>
          </p:nvSpPr>
          <p:spPr>
            <a:xfrm>
              <a:off x="5272619" y="367594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7" name="object 104">
              <a:extLst>
                <a:ext uri="{FF2B5EF4-FFF2-40B4-BE49-F238E27FC236}">
                  <a16:creationId xmlns:a16="http://schemas.microsoft.com/office/drawing/2014/main" id="{AAD355E2-55DF-4396-A945-E379E6BEF9B8}"/>
                </a:ext>
              </a:extLst>
            </p:cNvPr>
            <p:cNvSpPr/>
            <p:nvPr/>
          </p:nvSpPr>
          <p:spPr>
            <a:xfrm>
              <a:off x="5272619" y="371113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8" name="object 105">
              <a:extLst>
                <a:ext uri="{FF2B5EF4-FFF2-40B4-BE49-F238E27FC236}">
                  <a16:creationId xmlns:a16="http://schemas.microsoft.com/office/drawing/2014/main" id="{C2A40E1C-5841-4BEE-8967-7C667138DFA3}"/>
                </a:ext>
              </a:extLst>
            </p:cNvPr>
            <p:cNvSpPr/>
            <p:nvPr/>
          </p:nvSpPr>
          <p:spPr>
            <a:xfrm>
              <a:off x="5272619" y="374632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9" name="object 106">
              <a:extLst>
                <a:ext uri="{FF2B5EF4-FFF2-40B4-BE49-F238E27FC236}">
                  <a16:creationId xmlns:a16="http://schemas.microsoft.com/office/drawing/2014/main" id="{12554F0F-62E3-486A-9F30-0D44D827F97E}"/>
                </a:ext>
              </a:extLst>
            </p:cNvPr>
            <p:cNvSpPr/>
            <p:nvPr/>
          </p:nvSpPr>
          <p:spPr>
            <a:xfrm>
              <a:off x="5272619" y="378150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object 107">
              <a:extLst>
                <a:ext uri="{FF2B5EF4-FFF2-40B4-BE49-F238E27FC236}">
                  <a16:creationId xmlns:a16="http://schemas.microsoft.com/office/drawing/2014/main" id="{6D6A39E3-B647-4D57-935F-CA65174E20CF}"/>
                </a:ext>
              </a:extLst>
            </p:cNvPr>
            <p:cNvSpPr/>
            <p:nvPr/>
          </p:nvSpPr>
          <p:spPr>
            <a:xfrm>
              <a:off x="5272619" y="381669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1" name="object 108">
              <a:extLst>
                <a:ext uri="{FF2B5EF4-FFF2-40B4-BE49-F238E27FC236}">
                  <a16:creationId xmlns:a16="http://schemas.microsoft.com/office/drawing/2014/main" id="{E0E4E558-7090-4D4F-B574-5BEE733A6298}"/>
                </a:ext>
              </a:extLst>
            </p:cNvPr>
            <p:cNvSpPr/>
            <p:nvPr/>
          </p:nvSpPr>
          <p:spPr>
            <a:xfrm>
              <a:off x="5272619" y="385187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2" name="object 109">
              <a:extLst>
                <a:ext uri="{FF2B5EF4-FFF2-40B4-BE49-F238E27FC236}">
                  <a16:creationId xmlns:a16="http://schemas.microsoft.com/office/drawing/2014/main" id="{C8170B94-0563-4B91-A9F9-DEE253C1193A}"/>
                </a:ext>
              </a:extLst>
            </p:cNvPr>
            <p:cNvSpPr/>
            <p:nvPr/>
          </p:nvSpPr>
          <p:spPr>
            <a:xfrm>
              <a:off x="5272619" y="388706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3" name="object 110">
              <a:extLst>
                <a:ext uri="{FF2B5EF4-FFF2-40B4-BE49-F238E27FC236}">
                  <a16:creationId xmlns:a16="http://schemas.microsoft.com/office/drawing/2014/main" id="{BD040B2F-04AD-4410-8BA7-D7E763C3D9B9}"/>
                </a:ext>
              </a:extLst>
            </p:cNvPr>
            <p:cNvSpPr/>
            <p:nvPr/>
          </p:nvSpPr>
          <p:spPr>
            <a:xfrm>
              <a:off x="5272619" y="3922251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4" name="object 111">
              <a:extLst>
                <a:ext uri="{FF2B5EF4-FFF2-40B4-BE49-F238E27FC236}">
                  <a16:creationId xmlns:a16="http://schemas.microsoft.com/office/drawing/2014/main" id="{54BB8043-38EB-491A-A3D4-F0DFB545FB78}"/>
                </a:ext>
              </a:extLst>
            </p:cNvPr>
            <p:cNvSpPr/>
            <p:nvPr/>
          </p:nvSpPr>
          <p:spPr>
            <a:xfrm>
              <a:off x="5272619" y="395743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5" name="object 112">
              <a:extLst>
                <a:ext uri="{FF2B5EF4-FFF2-40B4-BE49-F238E27FC236}">
                  <a16:creationId xmlns:a16="http://schemas.microsoft.com/office/drawing/2014/main" id="{86D52A31-EA8B-4FCA-9478-354AEF0FE51D}"/>
                </a:ext>
              </a:extLst>
            </p:cNvPr>
            <p:cNvSpPr/>
            <p:nvPr/>
          </p:nvSpPr>
          <p:spPr>
            <a:xfrm>
              <a:off x="5272619" y="3992621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6" name="object 113">
              <a:extLst>
                <a:ext uri="{FF2B5EF4-FFF2-40B4-BE49-F238E27FC236}">
                  <a16:creationId xmlns:a16="http://schemas.microsoft.com/office/drawing/2014/main" id="{64CC5AEB-AF99-4290-9962-37F1F8AC4B9D}"/>
                </a:ext>
              </a:extLst>
            </p:cNvPr>
            <p:cNvSpPr/>
            <p:nvPr/>
          </p:nvSpPr>
          <p:spPr>
            <a:xfrm>
              <a:off x="5272619" y="402715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7" name="object 114">
              <a:extLst>
                <a:ext uri="{FF2B5EF4-FFF2-40B4-BE49-F238E27FC236}">
                  <a16:creationId xmlns:a16="http://schemas.microsoft.com/office/drawing/2014/main" id="{6756F069-4CEB-4C10-B73F-039182EC4FF7}"/>
                </a:ext>
              </a:extLst>
            </p:cNvPr>
            <p:cNvSpPr/>
            <p:nvPr/>
          </p:nvSpPr>
          <p:spPr>
            <a:xfrm>
              <a:off x="5272619" y="406234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8" name="object 115">
              <a:extLst>
                <a:ext uri="{FF2B5EF4-FFF2-40B4-BE49-F238E27FC236}">
                  <a16:creationId xmlns:a16="http://schemas.microsoft.com/office/drawing/2014/main" id="{55A4B3C4-B7CC-4E10-942D-3DE34CB0A5A6}"/>
                </a:ext>
              </a:extLst>
            </p:cNvPr>
            <p:cNvSpPr/>
            <p:nvPr/>
          </p:nvSpPr>
          <p:spPr>
            <a:xfrm>
              <a:off x="5272619" y="409752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9" name="object 116">
              <a:extLst>
                <a:ext uri="{FF2B5EF4-FFF2-40B4-BE49-F238E27FC236}">
                  <a16:creationId xmlns:a16="http://schemas.microsoft.com/office/drawing/2014/main" id="{6BCFF67A-DFF4-48B6-8CC3-503B20E3D3CC}"/>
                </a:ext>
              </a:extLst>
            </p:cNvPr>
            <p:cNvSpPr/>
            <p:nvPr/>
          </p:nvSpPr>
          <p:spPr>
            <a:xfrm>
              <a:off x="5272619" y="413271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object 117">
              <a:extLst>
                <a:ext uri="{FF2B5EF4-FFF2-40B4-BE49-F238E27FC236}">
                  <a16:creationId xmlns:a16="http://schemas.microsoft.com/office/drawing/2014/main" id="{6BAAE4E2-730C-4AE0-A355-ADBDB1CCE8B4}"/>
                </a:ext>
              </a:extLst>
            </p:cNvPr>
            <p:cNvSpPr/>
            <p:nvPr/>
          </p:nvSpPr>
          <p:spPr>
            <a:xfrm>
              <a:off x="5272619" y="416790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1" name="object 118">
              <a:extLst>
                <a:ext uri="{FF2B5EF4-FFF2-40B4-BE49-F238E27FC236}">
                  <a16:creationId xmlns:a16="http://schemas.microsoft.com/office/drawing/2014/main" id="{405FCB53-3AF7-4A74-90A9-004DA68E829A}"/>
                </a:ext>
              </a:extLst>
            </p:cNvPr>
            <p:cNvSpPr/>
            <p:nvPr/>
          </p:nvSpPr>
          <p:spPr>
            <a:xfrm>
              <a:off x="5272619" y="420308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2" name="object 119">
              <a:extLst>
                <a:ext uri="{FF2B5EF4-FFF2-40B4-BE49-F238E27FC236}">
                  <a16:creationId xmlns:a16="http://schemas.microsoft.com/office/drawing/2014/main" id="{09CB9C29-BD06-4CD3-B114-5A0972447832}"/>
                </a:ext>
              </a:extLst>
            </p:cNvPr>
            <p:cNvSpPr/>
            <p:nvPr/>
          </p:nvSpPr>
          <p:spPr>
            <a:xfrm>
              <a:off x="5272619" y="423827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3" name="object 120">
              <a:extLst>
                <a:ext uri="{FF2B5EF4-FFF2-40B4-BE49-F238E27FC236}">
                  <a16:creationId xmlns:a16="http://schemas.microsoft.com/office/drawing/2014/main" id="{8F4BFC89-C9E5-4B9F-BB44-2C78F870CD44}"/>
                </a:ext>
              </a:extLst>
            </p:cNvPr>
            <p:cNvSpPr/>
            <p:nvPr/>
          </p:nvSpPr>
          <p:spPr>
            <a:xfrm>
              <a:off x="5272619" y="427345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4" name="object 121">
              <a:extLst>
                <a:ext uri="{FF2B5EF4-FFF2-40B4-BE49-F238E27FC236}">
                  <a16:creationId xmlns:a16="http://schemas.microsoft.com/office/drawing/2014/main" id="{B5EAC91F-D934-4029-99A9-0B4DC75C2E4E}"/>
                </a:ext>
              </a:extLst>
            </p:cNvPr>
            <p:cNvSpPr/>
            <p:nvPr/>
          </p:nvSpPr>
          <p:spPr>
            <a:xfrm>
              <a:off x="5272619" y="430864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5" name="object 122">
              <a:extLst>
                <a:ext uri="{FF2B5EF4-FFF2-40B4-BE49-F238E27FC236}">
                  <a16:creationId xmlns:a16="http://schemas.microsoft.com/office/drawing/2014/main" id="{2525A863-22CC-43FA-ADA3-FEE26397C1FC}"/>
                </a:ext>
              </a:extLst>
            </p:cNvPr>
            <p:cNvSpPr/>
            <p:nvPr/>
          </p:nvSpPr>
          <p:spPr>
            <a:xfrm>
              <a:off x="5272619" y="434383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6" name="object 123">
              <a:extLst>
                <a:ext uri="{FF2B5EF4-FFF2-40B4-BE49-F238E27FC236}">
                  <a16:creationId xmlns:a16="http://schemas.microsoft.com/office/drawing/2014/main" id="{7D0C6817-40E5-4874-9414-68C7B156D39B}"/>
                </a:ext>
              </a:extLst>
            </p:cNvPr>
            <p:cNvSpPr/>
            <p:nvPr/>
          </p:nvSpPr>
          <p:spPr>
            <a:xfrm>
              <a:off x="5272619" y="437901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7" name="object 124">
              <a:extLst>
                <a:ext uri="{FF2B5EF4-FFF2-40B4-BE49-F238E27FC236}">
                  <a16:creationId xmlns:a16="http://schemas.microsoft.com/office/drawing/2014/main" id="{01950551-3E28-4C65-9DD1-D62DF6548B8F}"/>
                </a:ext>
              </a:extLst>
            </p:cNvPr>
            <p:cNvSpPr/>
            <p:nvPr/>
          </p:nvSpPr>
          <p:spPr>
            <a:xfrm>
              <a:off x="5272619" y="441420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8" name="object 125">
              <a:extLst>
                <a:ext uri="{FF2B5EF4-FFF2-40B4-BE49-F238E27FC236}">
                  <a16:creationId xmlns:a16="http://schemas.microsoft.com/office/drawing/2014/main" id="{FD8F56DB-AF99-4C48-A82D-5BB2862BF917}"/>
                </a:ext>
              </a:extLst>
            </p:cNvPr>
            <p:cNvSpPr/>
            <p:nvPr/>
          </p:nvSpPr>
          <p:spPr>
            <a:xfrm>
              <a:off x="5272619" y="4449387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9" name="object 126">
              <a:extLst>
                <a:ext uri="{FF2B5EF4-FFF2-40B4-BE49-F238E27FC236}">
                  <a16:creationId xmlns:a16="http://schemas.microsoft.com/office/drawing/2014/main" id="{7680FFBC-8634-4741-8BCB-F27504970D33}"/>
                </a:ext>
              </a:extLst>
            </p:cNvPr>
            <p:cNvSpPr/>
            <p:nvPr/>
          </p:nvSpPr>
          <p:spPr>
            <a:xfrm>
              <a:off x="5272619" y="448457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0" name="object 127">
              <a:extLst>
                <a:ext uri="{FF2B5EF4-FFF2-40B4-BE49-F238E27FC236}">
                  <a16:creationId xmlns:a16="http://schemas.microsoft.com/office/drawing/2014/main" id="{E3DB2887-9575-4E80-B63D-8AD0BDFF7690}"/>
                </a:ext>
              </a:extLst>
            </p:cNvPr>
            <p:cNvSpPr/>
            <p:nvPr/>
          </p:nvSpPr>
          <p:spPr>
            <a:xfrm>
              <a:off x="5272619" y="451976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1" name="object 128">
              <a:extLst>
                <a:ext uri="{FF2B5EF4-FFF2-40B4-BE49-F238E27FC236}">
                  <a16:creationId xmlns:a16="http://schemas.microsoft.com/office/drawing/2014/main" id="{B996F4F7-9C95-40B2-868F-5CEF8A6B2952}"/>
                </a:ext>
              </a:extLst>
            </p:cNvPr>
            <p:cNvSpPr/>
            <p:nvPr/>
          </p:nvSpPr>
          <p:spPr>
            <a:xfrm>
              <a:off x="5272619" y="455494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2" name="object 129">
              <a:extLst>
                <a:ext uri="{FF2B5EF4-FFF2-40B4-BE49-F238E27FC236}">
                  <a16:creationId xmlns:a16="http://schemas.microsoft.com/office/drawing/2014/main" id="{61F23E9A-1A33-4192-99D5-3361E64126D5}"/>
                </a:ext>
              </a:extLst>
            </p:cNvPr>
            <p:cNvSpPr/>
            <p:nvPr/>
          </p:nvSpPr>
          <p:spPr>
            <a:xfrm>
              <a:off x="5272619" y="4590131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3" name="object 130">
              <a:extLst>
                <a:ext uri="{FF2B5EF4-FFF2-40B4-BE49-F238E27FC236}">
                  <a16:creationId xmlns:a16="http://schemas.microsoft.com/office/drawing/2014/main" id="{D3186501-7800-429C-BB11-5ABD75A66B44}"/>
                </a:ext>
              </a:extLst>
            </p:cNvPr>
            <p:cNvSpPr/>
            <p:nvPr/>
          </p:nvSpPr>
          <p:spPr>
            <a:xfrm>
              <a:off x="5272619" y="462531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4" name="object 131">
              <a:extLst>
                <a:ext uri="{FF2B5EF4-FFF2-40B4-BE49-F238E27FC236}">
                  <a16:creationId xmlns:a16="http://schemas.microsoft.com/office/drawing/2014/main" id="{9ABA0D20-67C5-47A4-A1E1-C4411AD9F9E0}"/>
                </a:ext>
              </a:extLst>
            </p:cNvPr>
            <p:cNvSpPr/>
            <p:nvPr/>
          </p:nvSpPr>
          <p:spPr>
            <a:xfrm>
              <a:off x="5272619" y="466050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5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5"/>
                  </a:lnTo>
                  <a:lnTo>
                    <a:pt x="20574" y="205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" name="object 132">
              <a:extLst>
                <a:ext uri="{FF2B5EF4-FFF2-40B4-BE49-F238E27FC236}">
                  <a16:creationId xmlns:a16="http://schemas.microsoft.com/office/drawing/2014/main" id="{7BABA242-F315-4C1B-A45B-5E515F8AB8F1}"/>
                </a:ext>
              </a:extLst>
            </p:cNvPr>
            <p:cNvSpPr/>
            <p:nvPr/>
          </p:nvSpPr>
          <p:spPr>
            <a:xfrm>
              <a:off x="5272619" y="469568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" name="object 133">
              <a:extLst>
                <a:ext uri="{FF2B5EF4-FFF2-40B4-BE49-F238E27FC236}">
                  <a16:creationId xmlns:a16="http://schemas.microsoft.com/office/drawing/2014/main" id="{E999F633-4F93-4B35-B75F-571577015963}"/>
                </a:ext>
              </a:extLst>
            </p:cNvPr>
            <p:cNvSpPr/>
            <p:nvPr/>
          </p:nvSpPr>
          <p:spPr>
            <a:xfrm>
              <a:off x="5272619" y="473087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7" name="object 134">
              <a:extLst>
                <a:ext uri="{FF2B5EF4-FFF2-40B4-BE49-F238E27FC236}">
                  <a16:creationId xmlns:a16="http://schemas.microsoft.com/office/drawing/2014/main" id="{EBEC44FC-EA67-41B2-8CD1-F78E9E333FEA}"/>
                </a:ext>
              </a:extLst>
            </p:cNvPr>
            <p:cNvSpPr/>
            <p:nvPr/>
          </p:nvSpPr>
          <p:spPr>
            <a:xfrm>
              <a:off x="5272619" y="476606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8" name="object 135">
              <a:extLst>
                <a:ext uri="{FF2B5EF4-FFF2-40B4-BE49-F238E27FC236}">
                  <a16:creationId xmlns:a16="http://schemas.microsoft.com/office/drawing/2014/main" id="{3F0403D1-8DA8-4497-B905-5BB9D8541D9C}"/>
                </a:ext>
              </a:extLst>
            </p:cNvPr>
            <p:cNvSpPr/>
            <p:nvPr/>
          </p:nvSpPr>
          <p:spPr>
            <a:xfrm>
              <a:off x="5272619" y="4801247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9" name="object 136">
              <a:extLst>
                <a:ext uri="{FF2B5EF4-FFF2-40B4-BE49-F238E27FC236}">
                  <a16:creationId xmlns:a16="http://schemas.microsoft.com/office/drawing/2014/main" id="{5822F1FE-00E3-4F08-9BDE-3BFF5192130C}"/>
                </a:ext>
              </a:extLst>
            </p:cNvPr>
            <p:cNvSpPr/>
            <p:nvPr/>
          </p:nvSpPr>
          <p:spPr>
            <a:xfrm>
              <a:off x="5272619" y="483643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object 137">
              <a:extLst>
                <a:ext uri="{FF2B5EF4-FFF2-40B4-BE49-F238E27FC236}">
                  <a16:creationId xmlns:a16="http://schemas.microsoft.com/office/drawing/2014/main" id="{A74BDFEA-91AC-4D5E-BB9B-685C52FF7522}"/>
                </a:ext>
              </a:extLst>
            </p:cNvPr>
            <p:cNvSpPr/>
            <p:nvPr/>
          </p:nvSpPr>
          <p:spPr>
            <a:xfrm>
              <a:off x="5272619" y="4871619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object 138">
              <a:extLst>
                <a:ext uri="{FF2B5EF4-FFF2-40B4-BE49-F238E27FC236}">
                  <a16:creationId xmlns:a16="http://schemas.microsoft.com/office/drawing/2014/main" id="{8B5D579E-C121-4352-A181-EF8B58547C90}"/>
                </a:ext>
              </a:extLst>
            </p:cNvPr>
            <p:cNvSpPr/>
            <p:nvPr/>
          </p:nvSpPr>
          <p:spPr>
            <a:xfrm>
              <a:off x="5272619" y="490680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object 139">
              <a:extLst>
                <a:ext uri="{FF2B5EF4-FFF2-40B4-BE49-F238E27FC236}">
                  <a16:creationId xmlns:a16="http://schemas.microsoft.com/office/drawing/2014/main" id="{EE60E76B-E209-403E-9FF9-ACC5B1544DA5}"/>
                </a:ext>
              </a:extLst>
            </p:cNvPr>
            <p:cNvSpPr/>
            <p:nvPr/>
          </p:nvSpPr>
          <p:spPr>
            <a:xfrm>
              <a:off x="5272619" y="494199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object 140">
              <a:extLst>
                <a:ext uri="{FF2B5EF4-FFF2-40B4-BE49-F238E27FC236}">
                  <a16:creationId xmlns:a16="http://schemas.microsoft.com/office/drawing/2014/main" id="{39E3B3D6-A54B-4FCF-857E-C00B74F40130}"/>
                </a:ext>
              </a:extLst>
            </p:cNvPr>
            <p:cNvSpPr/>
            <p:nvPr/>
          </p:nvSpPr>
          <p:spPr>
            <a:xfrm>
              <a:off x="5272619" y="4977177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object 141">
              <a:extLst>
                <a:ext uri="{FF2B5EF4-FFF2-40B4-BE49-F238E27FC236}">
                  <a16:creationId xmlns:a16="http://schemas.microsoft.com/office/drawing/2014/main" id="{DC1AB4B1-BDA8-4083-989D-48155A3B70D2}"/>
                </a:ext>
              </a:extLst>
            </p:cNvPr>
            <p:cNvSpPr/>
            <p:nvPr/>
          </p:nvSpPr>
          <p:spPr>
            <a:xfrm>
              <a:off x="5272619" y="501236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5" name="object 142">
              <a:extLst>
                <a:ext uri="{FF2B5EF4-FFF2-40B4-BE49-F238E27FC236}">
                  <a16:creationId xmlns:a16="http://schemas.microsoft.com/office/drawing/2014/main" id="{27506441-5239-4FA3-AABD-9DD1D7C8B1BD}"/>
                </a:ext>
              </a:extLst>
            </p:cNvPr>
            <p:cNvSpPr/>
            <p:nvPr/>
          </p:nvSpPr>
          <p:spPr>
            <a:xfrm>
              <a:off x="5272619" y="5047548"/>
              <a:ext cx="17918" cy="4344"/>
            </a:xfrm>
            <a:custGeom>
              <a:avLst/>
              <a:gdLst/>
              <a:ahLst/>
              <a:cxnLst/>
              <a:rect l="l" t="t" r="r" b="b"/>
              <a:pathLst>
                <a:path w="20954" h="5079">
                  <a:moveTo>
                    <a:pt x="20574" y="4572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4572"/>
                  </a:lnTo>
                  <a:lnTo>
                    <a:pt x="20574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6" name="object 143">
              <a:extLst>
                <a:ext uri="{FF2B5EF4-FFF2-40B4-BE49-F238E27FC236}">
                  <a16:creationId xmlns:a16="http://schemas.microsoft.com/office/drawing/2014/main" id="{B46E28FF-29FA-450A-BCF3-62FF7C05164D}"/>
                </a:ext>
              </a:extLst>
            </p:cNvPr>
            <p:cNvSpPr/>
            <p:nvPr/>
          </p:nvSpPr>
          <p:spPr>
            <a:xfrm>
              <a:off x="7630076" y="262102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7" name="object 144">
              <a:extLst>
                <a:ext uri="{FF2B5EF4-FFF2-40B4-BE49-F238E27FC236}">
                  <a16:creationId xmlns:a16="http://schemas.microsoft.com/office/drawing/2014/main" id="{160F73F7-6942-44D9-8028-BAE2615075A6}"/>
                </a:ext>
              </a:extLst>
            </p:cNvPr>
            <p:cNvSpPr/>
            <p:nvPr/>
          </p:nvSpPr>
          <p:spPr>
            <a:xfrm>
              <a:off x="7630076" y="265620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8" name="object 145">
              <a:extLst>
                <a:ext uri="{FF2B5EF4-FFF2-40B4-BE49-F238E27FC236}">
                  <a16:creationId xmlns:a16="http://schemas.microsoft.com/office/drawing/2014/main" id="{573FE01C-266B-4EAE-8379-788BBBB59628}"/>
                </a:ext>
              </a:extLst>
            </p:cNvPr>
            <p:cNvSpPr/>
            <p:nvPr/>
          </p:nvSpPr>
          <p:spPr>
            <a:xfrm>
              <a:off x="7630076" y="269139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9" name="object 146">
              <a:extLst>
                <a:ext uri="{FF2B5EF4-FFF2-40B4-BE49-F238E27FC236}">
                  <a16:creationId xmlns:a16="http://schemas.microsoft.com/office/drawing/2014/main" id="{89F56E28-55B8-4AE8-B7C4-715CA10E2651}"/>
                </a:ext>
              </a:extLst>
            </p:cNvPr>
            <p:cNvSpPr/>
            <p:nvPr/>
          </p:nvSpPr>
          <p:spPr>
            <a:xfrm>
              <a:off x="7630076" y="272658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object 147">
              <a:extLst>
                <a:ext uri="{FF2B5EF4-FFF2-40B4-BE49-F238E27FC236}">
                  <a16:creationId xmlns:a16="http://schemas.microsoft.com/office/drawing/2014/main" id="{C57276FB-F772-45F0-81FC-207571AFD609}"/>
                </a:ext>
              </a:extLst>
            </p:cNvPr>
            <p:cNvSpPr/>
            <p:nvPr/>
          </p:nvSpPr>
          <p:spPr>
            <a:xfrm>
              <a:off x="7630076" y="276176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1" name="object 148">
              <a:extLst>
                <a:ext uri="{FF2B5EF4-FFF2-40B4-BE49-F238E27FC236}">
                  <a16:creationId xmlns:a16="http://schemas.microsoft.com/office/drawing/2014/main" id="{4FA9642A-320E-4030-8525-5ECAC9637C42}"/>
                </a:ext>
              </a:extLst>
            </p:cNvPr>
            <p:cNvSpPr/>
            <p:nvPr/>
          </p:nvSpPr>
          <p:spPr>
            <a:xfrm>
              <a:off x="7630076" y="2796951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2" name="object 149">
              <a:extLst>
                <a:ext uri="{FF2B5EF4-FFF2-40B4-BE49-F238E27FC236}">
                  <a16:creationId xmlns:a16="http://schemas.microsoft.com/office/drawing/2014/main" id="{5228218F-7475-4451-8D90-E0580AC863A8}"/>
                </a:ext>
              </a:extLst>
            </p:cNvPr>
            <p:cNvSpPr/>
            <p:nvPr/>
          </p:nvSpPr>
          <p:spPr>
            <a:xfrm>
              <a:off x="7630076" y="283213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3" name="object 150">
              <a:extLst>
                <a:ext uri="{FF2B5EF4-FFF2-40B4-BE49-F238E27FC236}">
                  <a16:creationId xmlns:a16="http://schemas.microsoft.com/office/drawing/2014/main" id="{CA1E6D23-54D9-42DE-B12E-773D1DEFA614}"/>
                </a:ext>
              </a:extLst>
            </p:cNvPr>
            <p:cNvSpPr/>
            <p:nvPr/>
          </p:nvSpPr>
          <p:spPr>
            <a:xfrm>
              <a:off x="7630076" y="286732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4" name="object 151">
              <a:extLst>
                <a:ext uri="{FF2B5EF4-FFF2-40B4-BE49-F238E27FC236}">
                  <a16:creationId xmlns:a16="http://schemas.microsoft.com/office/drawing/2014/main" id="{589D3C92-6460-4CBF-A90C-7F55E7BC7E5F}"/>
                </a:ext>
              </a:extLst>
            </p:cNvPr>
            <p:cNvSpPr/>
            <p:nvPr/>
          </p:nvSpPr>
          <p:spPr>
            <a:xfrm>
              <a:off x="7630076" y="2902509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5" name="object 152">
              <a:extLst>
                <a:ext uri="{FF2B5EF4-FFF2-40B4-BE49-F238E27FC236}">
                  <a16:creationId xmlns:a16="http://schemas.microsoft.com/office/drawing/2014/main" id="{9A4040D0-6D70-423D-8273-DB198E38A5FD}"/>
                </a:ext>
              </a:extLst>
            </p:cNvPr>
            <p:cNvSpPr/>
            <p:nvPr/>
          </p:nvSpPr>
          <p:spPr>
            <a:xfrm>
              <a:off x="7630076" y="293769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6" name="object 153">
              <a:extLst>
                <a:ext uri="{FF2B5EF4-FFF2-40B4-BE49-F238E27FC236}">
                  <a16:creationId xmlns:a16="http://schemas.microsoft.com/office/drawing/2014/main" id="{1D48415D-51D0-46D8-9E41-C80192BD3280}"/>
                </a:ext>
              </a:extLst>
            </p:cNvPr>
            <p:cNvSpPr/>
            <p:nvPr/>
          </p:nvSpPr>
          <p:spPr>
            <a:xfrm>
              <a:off x="7630076" y="2972881"/>
              <a:ext cx="17918" cy="17376"/>
            </a:xfrm>
            <a:custGeom>
              <a:avLst/>
              <a:gdLst/>
              <a:ahLst/>
              <a:cxnLst/>
              <a:rect l="l" t="t" r="r" b="b"/>
              <a:pathLst>
                <a:path w="20954" h="20320">
                  <a:moveTo>
                    <a:pt x="20575" y="19812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19812"/>
                  </a:lnTo>
                  <a:lnTo>
                    <a:pt x="20575" y="198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7" name="object 154">
              <a:extLst>
                <a:ext uri="{FF2B5EF4-FFF2-40B4-BE49-F238E27FC236}">
                  <a16:creationId xmlns:a16="http://schemas.microsoft.com/office/drawing/2014/main" id="{E1D2DDBC-694B-43B9-8FC2-1D2A35DCE67D}"/>
                </a:ext>
              </a:extLst>
            </p:cNvPr>
            <p:cNvSpPr/>
            <p:nvPr/>
          </p:nvSpPr>
          <p:spPr>
            <a:xfrm>
              <a:off x="7630076" y="300741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8" name="object 155">
              <a:extLst>
                <a:ext uri="{FF2B5EF4-FFF2-40B4-BE49-F238E27FC236}">
                  <a16:creationId xmlns:a16="http://schemas.microsoft.com/office/drawing/2014/main" id="{361E5AFC-A9E6-445A-8D13-7DA1E0746839}"/>
                </a:ext>
              </a:extLst>
            </p:cNvPr>
            <p:cNvSpPr/>
            <p:nvPr/>
          </p:nvSpPr>
          <p:spPr>
            <a:xfrm>
              <a:off x="7630076" y="304260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9" name="object 156">
              <a:extLst>
                <a:ext uri="{FF2B5EF4-FFF2-40B4-BE49-F238E27FC236}">
                  <a16:creationId xmlns:a16="http://schemas.microsoft.com/office/drawing/2014/main" id="{4E5097D4-02CD-4A5E-82D2-742D04ABB633}"/>
                </a:ext>
              </a:extLst>
            </p:cNvPr>
            <p:cNvSpPr/>
            <p:nvPr/>
          </p:nvSpPr>
          <p:spPr>
            <a:xfrm>
              <a:off x="7630076" y="307778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0" name="object 157">
              <a:extLst>
                <a:ext uri="{FF2B5EF4-FFF2-40B4-BE49-F238E27FC236}">
                  <a16:creationId xmlns:a16="http://schemas.microsoft.com/office/drawing/2014/main" id="{5AEF4624-FD09-4E7A-947D-385F501630A5}"/>
                </a:ext>
              </a:extLst>
            </p:cNvPr>
            <p:cNvSpPr/>
            <p:nvPr/>
          </p:nvSpPr>
          <p:spPr>
            <a:xfrm>
              <a:off x="7630076" y="311297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1" name="object 158">
              <a:extLst>
                <a:ext uri="{FF2B5EF4-FFF2-40B4-BE49-F238E27FC236}">
                  <a16:creationId xmlns:a16="http://schemas.microsoft.com/office/drawing/2014/main" id="{B42612AB-25CF-4579-9A86-C416CF987F0B}"/>
                </a:ext>
              </a:extLst>
            </p:cNvPr>
            <p:cNvSpPr/>
            <p:nvPr/>
          </p:nvSpPr>
          <p:spPr>
            <a:xfrm>
              <a:off x="7630076" y="3148159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2" name="object 159">
              <a:extLst>
                <a:ext uri="{FF2B5EF4-FFF2-40B4-BE49-F238E27FC236}">
                  <a16:creationId xmlns:a16="http://schemas.microsoft.com/office/drawing/2014/main" id="{B2C66950-55A0-48CB-88D0-2439768FE75A}"/>
                </a:ext>
              </a:extLst>
            </p:cNvPr>
            <p:cNvSpPr/>
            <p:nvPr/>
          </p:nvSpPr>
          <p:spPr>
            <a:xfrm>
              <a:off x="7630076" y="318334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3" name="object 160">
              <a:extLst>
                <a:ext uri="{FF2B5EF4-FFF2-40B4-BE49-F238E27FC236}">
                  <a16:creationId xmlns:a16="http://schemas.microsoft.com/office/drawing/2014/main" id="{BA173A4B-1FDF-482A-8327-3CAC8101D218}"/>
                </a:ext>
              </a:extLst>
            </p:cNvPr>
            <p:cNvSpPr/>
            <p:nvPr/>
          </p:nvSpPr>
          <p:spPr>
            <a:xfrm>
              <a:off x="7630076" y="321853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4" name="object 161">
              <a:extLst>
                <a:ext uri="{FF2B5EF4-FFF2-40B4-BE49-F238E27FC236}">
                  <a16:creationId xmlns:a16="http://schemas.microsoft.com/office/drawing/2014/main" id="{0F6D50DF-B2CF-4088-86CB-FFB240B0C693}"/>
                </a:ext>
              </a:extLst>
            </p:cNvPr>
            <p:cNvSpPr/>
            <p:nvPr/>
          </p:nvSpPr>
          <p:spPr>
            <a:xfrm>
              <a:off x="7630076" y="3253717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5" name="object 162">
              <a:extLst>
                <a:ext uri="{FF2B5EF4-FFF2-40B4-BE49-F238E27FC236}">
                  <a16:creationId xmlns:a16="http://schemas.microsoft.com/office/drawing/2014/main" id="{B543046F-7F41-4EED-B2A0-41F63DD94085}"/>
                </a:ext>
              </a:extLst>
            </p:cNvPr>
            <p:cNvSpPr/>
            <p:nvPr/>
          </p:nvSpPr>
          <p:spPr>
            <a:xfrm>
              <a:off x="7630076" y="328890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6" name="object 163">
              <a:extLst>
                <a:ext uri="{FF2B5EF4-FFF2-40B4-BE49-F238E27FC236}">
                  <a16:creationId xmlns:a16="http://schemas.microsoft.com/office/drawing/2014/main" id="{C4214074-EB59-4523-BCF1-231005B3DF24}"/>
                </a:ext>
              </a:extLst>
            </p:cNvPr>
            <p:cNvSpPr/>
            <p:nvPr/>
          </p:nvSpPr>
          <p:spPr>
            <a:xfrm>
              <a:off x="7630076" y="332408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7" name="object 164">
              <a:extLst>
                <a:ext uri="{FF2B5EF4-FFF2-40B4-BE49-F238E27FC236}">
                  <a16:creationId xmlns:a16="http://schemas.microsoft.com/office/drawing/2014/main" id="{A62405F0-3B1B-4F1E-843A-6D0D7801BAA0}"/>
                </a:ext>
              </a:extLst>
            </p:cNvPr>
            <p:cNvSpPr/>
            <p:nvPr/>
          </p:nvSpPr>
          <p:spPr>
            <a:xfrm>
              <a:off x="7630076" y="335927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8" name="object 165">
              <a:extLst>
                <a:ext uri="{FF2B5EF4-FFF2-40B4-BE49-F238E27FC236}">
                  <a16:creationId xmlns:a16="http://schemas.microsoft.com/office/drawing/2014/main" id="{CBD4C3CD-E131-4B4B-9FE4-32E4ED56CA2B}"/>
                </a:ext>
              </a:extLst>
            </p:cNvPr>
            <p:cNvSpPr/>
            <p:nvPr/>
          </p:nvSpPr>
          <p:spPr>
            <a:xfrm>
              <a:off x="7630076" y="339446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9" name="object 166">
              <a:extLst>
                <a:ext uri="{FF2B5EF4-FFF2-40B4-BE49-F238E27FC236}">
                  <a16:creationId xmlns:a16="http://schemas.microsoft.com/office/drawing/2014/main" id="{F3624843-A940-4F47-A221-A20DA537FF16}"/>
                </a:ext>
              </a:extLst>
            </p:cNvPr>
            <p:cNvSpPr/>
            <p:nvPr/>
          </p:nvSpPr>
          <p:spPr>
            <a:xfrm>
              <a:off x="7630076" y="342964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0" name="object 167">
              <a:extLst>
                <a:ext uri="{FF2B5EF4-FFF2-40B4-BE49-F238E27FC236}">
                  <a16:creationId xmlns:a16="http://schemas.microsoft.com/office/drawing/2014/main" id="{3C4BBCCF-D286-4621-A83E-AF1CC3A4968A}"/>
                </a:ext>
              </a:extLst>
            </p:cNvPr>
            <p:cNvSpPr/>
            <p:nvPr/>
          </p:nvSpPr>
          <p:spPr>
            <a:xfrm>
              <a:off x="7630076" y="346483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1" name="object 168">
              <a:extLst>
                <a:ext uri="{FF2B5EF4-FFF2-40B4-BE49-F238E27FC236}">
                  <a16:creationId xmlns:a16="http://schemas.microsoft.com/office/drawing/2014/main" id="{BD4DA55F-4F94-44EF-B558-F3B527B6247B}"/>
                </a:ext>
              </a:extLst>
            </p:cNvPr>
            <p:cNvSpPr/>
            <p:nvPr/>
          </p:nvSpPr>
          <p:spPr>
            <a:xfrm>
              <a:off x="7630076" y="350002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2" name="object 169">
              <a:extLst>
                <a:ext uri="{FF2B5EF4-FFF2-40B4-BE49-F238E27FC236}">
                  <a16:creationId xmlns:a16="http://schemas.microsoft.com/office/drawing/2014/main" id="{B56B259E-4313-4CCF-86F4-3F52C1F5AE91}"/>
                </a:ext>
              </a:extLst>
            </p:cNvPr>
            <p:cNvSpPr/>
            <p:nvPr/>
          </p:nvSpPr>
          <p:spPr>
            <a:xfrm>
              <a:off x="7630076" y="353520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3" name="object 170">
              <a:extLst>
                <a:ext uri="{FF2B5EF4-FFF2-40B4-BE49-F238E27FC236}">
                  <a16:creationId xmlns:a16="http://schemas.microsoft.com/office/drawing/2014/main" id="{48190BEF-8567-4B7C-8136-2601D908AB5F}"/>
                </a:ext>
              </a:extLst>
            </p:cNvPr>
            <p:cNvSpPr/>
            <p:nvPr/>
          </p:nvSpPr>
          <p:spPr>
            <a:xfrm>
              <a:off x="7630076" y="357039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4" name="object 171">
              <a:extLst>
                <a:ext uri="{FF2B5EF4-FFF2-40B4-BE49-F238E27FC236}">
                  <a16:creationId xmlns:a16="http://schemas.microsoft.com/office/drawing/2014/main" id="{60804AB3-99AC-4352-88D1-A759873D38F4}"/>
                </a:ext>
              </a:extLst>
            </p:cNvPr>
            <p:cNvSpPr/>
            <p:nvPr/>
          </p:nvSpPr>
          <p:spPr>
            <a:xfrm>
              <a:off x="7630076" y="3605577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5" name="object 172">
              <a:extLst>
                <a:ext uri="{FF2B5EF4-FFF2-40B4-BE49-F238E27FC236}">
                  <a16:creationId xmlns:a16="http://schemas.microsoft.com/office/drawing/2014/main" id="{501C3519-93FB-4F7C-9585-7CC7ADB54F68}"/>
                </a:ext>
              </a:extLst>
            </p:cNvPr>
            <p:cNvSpPr/>
            <p:nvPr/>
          </p:nvSpPr>
          <p:spPr>
            <a:xfrm>
              <a:off x="7630076" y="364076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6" name="object 173">
              <a:extLst>
                <a:ext uri="{FF2B5EF4-FFF2-40B4-BE49-F238E27FC236}">
                  <a16:creationId xmlns:a16="http://schemas.microsoft.com/office/drawing/2014/main" id="{98284B0A-004D-4CA1-BCBA-1539D86C5545}"/>
                </a:ext>
              </a:extLst>
            </p:cNvPr>
            <p:cNvSpPr/>
            <p:nvPr/>
          </p:nvSpPr>
          <p:spPr>
            <a:xfrm>
              <a:off x="7630076" y="367594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7" name="object 174">
              <a:extLst>
                <a:ext uri="{FF2B5EF4-FFF2-40B4-BE49-F238E27FC236}">
                  <a16:creationId xmlns:a16="http://schemas.microsoft.com/office/drawing/2014/main" id="{B92151C3-39ED-483D-955D-DED4045B4845}"/>
                </a:ext>
              </a:extLst>
            </p:cNvPr>
            <p:cNvSpPr/>
            <p:nvPr/>
          </p:nvSpPr>
          <p:spPr>
            <a:xfrm>
              <a:off x="7630076" y="371113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8" name="object 175">
              <a:extLst>
                <a:ext uri="{FF2B5EF4-FFF2-40B4-BE49-F238E27FC236}">
                  <a16:creationId xmlns:a16="http://schemas.microsoft.com/office/drawing/2014/main" id="{83A09EAD-A7E9-4DA8-AE1B-43229548D9E9}"/>
                </a:ext>
              </a:extLst>
            </p:cNvPr>
            <p:cNvSpPr/>
            <p:nvPr/>
          </p:nvSpPr>
          <p:spPr>
            <a:xfrm>
              <a:off x="7630076" y="374632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9" name="object 176">
              <a:extLst>
                <a:ext uri="{FF2B5EF4-FFF2-40B4-BE49-F238E27FC236}">
                  <a16:creationId xmlns:a16="http://schemas.microsoft.com/office/drawing/2014/main" id="{C6CF4660-E21B-46BC-9395-804819A46A52}"/>
                </a:ext>
              </a:extLst>
            </p:cNvPr>
            <p:cNvSpPr/>
            <p:nvPr/>
          </p:nvSpPr>
          <p:spPr>
            <a:xfrm>
              <a:off x="7630076" y="378150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0" name="object 177">
              <a:extLst>
                <a:ext uri="{FF2B5EF4-FFF2-40B4-BE49-F238E27FC236}">
                  <a16:creationId xmlns:a16="http://schemas.microsoft.com/office/drawing/2014/main" id="{3B68D1D8-E75B-4D58-AEF1-0AC7BE2A0FE9}"/>
                </a:ext>
              </a:extLst>
            </p:cNvPr>
            <p:cNvSpPr/>
            <p:nvPr/>
          </p:nvSpPr>
          <p:spPr>
            <a:xfrm>
              <a:off x="7630076" y="381669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1" name="object 178">
              <a:extLst>
                <a:ext uri="{FF2B5EF4-FFF2-40B4-BE49-F238E27FC236}">
                  <a16:creationId xmlns:a16="http://schemas.microsoft.com/office/drawing/2014/main" id="{DCFCFC49-5A75-4EC6-8AEE-23DF7BE5AC5B}"/>
                </a:ext>
              </a:extLst>
            </p:cNvPr>
            <p:cNvSpPr/>
            <p:nvPr/>
          </p:nvSpPr>
          <p:spPr>
            <a:xfrm>
              <a:off x="7630076" y="385187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2" name="object 179">
              <a:extLst>
                <a:ext uri="{FF2B5EF4-FFF2-40B4-BE49-F238E27FC236}">
                  <a16:creationId xmlns:a16="http://schemas.microsoft.com/office/drawing/2014/main" id="{998D6FBE-FB0C-460E-AE88-BAD51CCF721E}"/>
                </a:ext>
              </a:extLst>
            </p:cNvPr>
            <p:cNvSpPr/>
            <p:nvPr/>
          </p:nvSpPr>
          <p:spPr>
            <a:xfrm>
              <a:off x="7630076" y="388706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3" name="object 180">
              <a:extLst>
                <a:ext uri="{FF2B5EF4-FFF2-40B4-BE49-F238E27FC236}">
                  <a16:creationId xmlns:a16="http://schemas.microsoft.com/office/drawing/2014/main" id="{66534DBB-192F-464A-B4FF-23944C30F770}"/>
                </a:ext>
              </a:extLst>
            </p:cNvPr>
            <p:cNvSpPr/>
            <p:nvPr/>
          </p:nvSpPr>
          <p:spPr>
            <a:xfrm>
              <a:off x="7630076" y="3922251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4" name="object 181">
              <a:extLst>
                <a:ext uri="{FF2B5EF4-FFF2-40B4-BE49-F238E27FC236}">
                  <a16:creationId xmlns:a16="http://schemas.microsoft.com/office/drawing/2014/main" id="{AC613364-9FE4-40D9-84AD-77E3EECB5FFA}"/>
                </a:ext>
              </a:extLst>
            </p:cNvPr>
            <p:cNvSpPr/>
            <p:nvPr/>
          </p:nvSpPr>
          <p:spPr>
            <a:xfrm>
              <a:off x="7630076" y="395743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5" name="object 182">
              <a:extLst>
                <a:ext uri="{FF2B5EF4-FFF2-40B4-BE49-F238E27FC236}">
                  <a16:creationId xmlns:a16="http://schemas.microsoft.com/office/drawing/2014/main" id="{6914A64A-E34F-40DC-B5B0-7A7054088C7F}"/>
                </a:ext>
              </a:extLst>
            </p:cNvPr>
            <p:cNvSpPr/>
            <p:nvPr/>
          </p:nvSpPr>
          <p:spPr>
            <a:xfrm>
              <a:off x="7630076" y="3992621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6" name="object 183">
              <a:extLst>
                <a:ext uri="{FF2B5EF4-FFF2-40B4-BE49-F238E27FC236}">
                  <a16:creationId xmlns:a16="http://schemas.microsoft.com/office/drawing/2014/main" id="{7A7CE4D2-0A8D-4873-99FC-6344FEF4B4AA}"/>
                </a:ext>
              </a:extLst>
            </p:cNvPr>
            <p:cNvSpPr/>
            <p:nvPr/>
          </p:nvSpPr>
          <p:spPr>
            <a:xfrm>
              <a:off x="7630076" y="402715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7" name="object 184">
              <a:extLst>
                <a:ext uri="{FF2B5EF4-FFF2-40B4-BE49-F238E27FC236}">
                  <a16:creationId xmlns:a16="http://schemas.microsoft.com/office/drawing/2014/main" id="{696A575D-399D-4E66-8011-55CAC1A824B6}"/>
                </a:ext>
              </a:extLst>
            </p:cNvPr>
            <p:cNvSpPr/>
            <p:nvPr/>
          </p:nvSpPr>
          <p:spPr>
            <a:xfrm>
              <a:off x="7630076" y="406234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8" name="object 185">
              <a:extLst>
                <a:ext uri="{FF2B5EF4-FFF2-40B4-BE49-F238E27FC236}">
                  <a16:creationId xmlns:a16="http://schemas.microsoft.com/office/drawing/2014/main" id="{9A17B463-25B6-49BB-8D2A-6922A5F33510}"/>
                </a:ext>
              </a:extLst>
            </p:cNvPr>
            <p:cNvSpPr/>
            <p:nvPr/>
          </p:nvSpPr>
          <p:spPr>
            <a:xfrm>
              <a:off x="7630076" y="409752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9" name="object 186">
              <a:extLst>
                <a:ext uri="{FF2B5EF4-FFF2-40B4-BE49-F238E27FC236}">
                  <a16:creationId xmlns:a16="http://schemas.microsoft.com/office/drawing/2014/main" id="{47372146-E77A-42F7-B6F7-AF681678F2C0}"/>
                </a:ext>
              </a:extLst>
            </p:cNvPr>
            <p:cNvSpPr/>
            <p:nvPr/>
          </p:nvSpPr>
          <p:spPr>
            <a:xfrm>
              <a:off x="7630076" y="413271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0" name="object 187">
              <a:extLst>
                <a:ext uri="{FF2B5EF4-FFF2-40B4-BE49-F238E27FC236}">
                  <a16:creationId xmlns:a16="http://schemas.microsoft.com/office/drawing/2014/main" id="{2002DFAB-ED33-4269-A506-94DBBBF63948}"/>
                </a:ext>
              </a:extLst>
            </p:cNvPr>
            <p:cNvSpPr/>
            <p:nvPr/>
          </p:nvSpPr>
          <p:spPr>
            <a:xfrm>
              <a:off x="7630076" y="416790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1" name="object 188">
              <a:extLst>
                <a:ext uri="{FF2B5EF4-FFF2-40B4-BE49-F238E27FC236}">
                  <a16:creationId xmlns:a16="http://schemas.microsoft.com/office/drawing/2014/main" id="{916128FB-9421-4B9E-9E9E-1F4276F69713}"/>
                </a:ext>
              </a:extLst>
            </p:cNvPr>
            <p:cNvSpPr/>
            <p:nvPr/>
          </p:nvSpPr>
          <p:spPr>
            <a:xfrm>
              <a:off x="7630076" y="420308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2" name="object 189">
              <a:extLst>
                <a:ext uri="{FF2B5EF4-FFF2-40B4-BE49-F238E27FC236}">
                  <a16:creationId xmlns:a16="http://schemas.microsoft.com/office/drawing/2014/main" id="{347B75E5-AE59-412C-94EC-4F25F91AE704}"/>
                </a:ext>
              </a:extLst>
            </p:cNvPr>
            <p:cNvSpPr/>
            <p:nvPr/>
          </p:nvSpPr>
          <p:spPr>
            <a:xfrm>
              <a:off x="7630076" y="423827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3" name="object 190">
              <a:extLst>
                <a:ext uri="{FF2B5EF4-FFF2-40B4-BE49-F238E27FC236}">
                  <a16:creationId xmlns:a16="http://schemas.microsoft.com/office/drawing/2014/main" id="{15D62F78-F6CA-45E3-A4E6-611D49B09903}"/>
                </a:ext>
              </a:extLst>
            </p:cNvPr>
            <p:cNvSpPr/>
            <p:nvPr/>
          </p:nvSpPr>
          <p:spPr>
            <a:xfrm>
              <a:off x="7630076" y="427345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4" name="object 191">
              <a:extLst>
                <a:ext uri="{FF2B5EF4-FFF2-40B4-BE49-F238E27FC236}">
                  <a16:creationId xmlns:a16="http://schemas.microsoft.com/office/drawing/2014/main" id="{2982FCBE-A2E6-4A80-BD52-0FEE562BE8B9}"/>
                </a:ext>
              </a:extLst>
            </p:cNvPr>
            <p:cNvSpPr/>
            <p:nvPr/>
          </p:nvSpPr>
          <p:spPr>
            <a:xfrm>
              <a:off x="7630076" y="430864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5" name="object 192">
              <a:extLst>
                <a:ext uri="{FF2B5EF4-FFF2-40B4-BE49-F238E27FC236}">
                  <a16:creationId xmlns:a16="http://schemas.microsoft.com/office/drawing/2014/main" id="{26D0C7DB-B239-444E-BB9B-68301CBD2F77}"/>
                </a:ext>
              </a:extLst>
            </p:cNvPr>
            <p:cNvSpPr/>
            <p:nvPr/>
          </p:nvSpPr>
          <p:spPr>
            <a:xfrm>
              <a:off x="7630076" y="434383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6" name="object 193">
              <a:extLst>
                <a:ext uri="{FF2B5EF4-FFF2-40B4-BE49-F238E27FC236}">
                  <a16:creationId xmlns:a16="http://schemas.microsoft.com/office/drawing/2014/main" id="{8A9EA57A-F55D-4C31-AC1C-49C769AD97E8}"/>
                </a:ext>
              </a:extLst>
            </p:cNvPr>
            <p:cNvSpPr/>
            <p:nvPr/>
          </p:nvSpPr>
          <p:spPr>
            <a:xfrm>
              <a:off x="7630076" y="437901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7" name="object 194">
              <a:extLst>
                <a:ext uri="{FF2B5EF4-FFF2-40B4-BE49-F238E27FC236}">
                  <a16:creationId xmlns:a16="http://schemas.microsoft.com/office/drawing/2014/main" id="{66D0A780-0798-4D02-9857-4B80F90E316C}"/>
                </a:ext>
              </a:extLst>
            </p:cNvPr>
            <p:cNvSpPr/>
            <p:nvPr/>
          </p:nvSpPr>
          <p:spPr>
            <a:xfrm>
              <a:off x="7630076" y="441420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8" name="object 195">
              <a:extLst>
                <a:ext uri="{FF2B5EF4-FFF2-40B4-BE49-F238E27FC236}">
                  <a16:creationId xmlns:a16="http://schemas.microsoft.com/office/drawing/2014/main" id="{D29881B8-293F-4175-AF02-EA126391D6C1}"/>
                </a:ext>
              </a:extLst>
            </p:cNvPr>
            <p:cNvSpPr/>
            <p:nvPr/>
          </p:nvSpPr>
          <p:spPr>
            <a:xfrm>
              <a:off x="7630076" y="4449387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9" name="object 196">
              <a:extLst>
                <a:ext uri="{FF2B5EF4-FFF2-40B4-BE49-F238E27FC236}">
                  <a16:creationId xmlns:a16="http://schemas.microsoft.com/office/drawing/2014/main" id="{6EA380BE-0BCF-4226-A2D9-4159BD9BAD2F}"/>
                </a:ext>
              </a:extLst>
            </p:cNvPr>
            <p:cNvSpPr/>
            <p:nvPr/>
          </p:nvSpPr>
          <p:spPr>
            <a:xfrm>
              <a:off x="7630076" y="448457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0" name="object 197">
              <a:extLst>
                <a:ext uri="{FF2B5EF4-FFF2-40B4-BE49-F238E27FC236}">
                  <a16:creationId xmlns:a16="http://schemas.microsoft.com/office/drawing/2014/main" id="{D455E597-8070-425C-80A8-D2C0B643D5A5}"/>
                </a:ext>
              </a:extLst>
            </p:cNvPr>
            <p:cNvSpPr/>
            <p:nvPr/>
          </p:nvSpPr>
          <p:spPr>
            <a:xfrm>
              <a:off x="7630076" y="451976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1" name="object 198">
              <a:extLst>
                <a:ext uri="{FF2B5EF4-FFF2-40B4-BE49-F238E27FC236}">
                  <a16:creationId xmlns:a16="http://schemas.microsoft.com/office/drawing/2014/main" id="{36795E78-BC40-4B9F-B1DD-FE716D948CE9}"/>
                </a:ext>
              </a:extLst>
            </p:cNvPr>
            <p:cNvSpPr/>
            <p:nvPr/>
          </p:nvSpPr>
          <p:spPr>
            <a:xfrm>
              <a:off x="7630076" y="455494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2" name="object 199">
              <a:extLst>
                <a:ext uri="{FF2B5EF4-FFF2-40B4-BE49-F238E27FC236}">
                  <a16:creationId xmlns:a16="http://schemas.microsoft.com/office/drawing/2014/main" id="{9D224B16-A477-477A-AB73-2E39189F2AA8}"/>
                </a:ext>
              </a:extLst>
            </p:cNvPr>
            <p:cNvSpPr/>
            <p:nvPr/>
          </p:nvSpPr>
          <p:spPr>
            <a:xfrm>
              <a:off x="7630076" y="4590131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3" name="object 200">
              <a:extLst>
                <a:ext uri="{FF2B5EF4-FFF2-40B4-BE49-F238E27FC236}">
                  <a16:creationId xmlns:a16="http://schemas.microsoft.com/office/drawing/2014/main" id="{2C95CF4A-20DE-4AB7-B14E-86CDB4D43210}"/>
                </a:ext>
              </a:extLst>
            </p:cNvPr>
            <p:cNvSpPr/>
            <p:nvPr/>
          </p:nvSpPr>
          <p:spPr>
            <a:xfrm>
              <a:off x="7630076" y="462531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4" name="object 201">
              <a:extLst>
                <a:ext uri="{FF2B5EF4-FFF2-40B4-BE49-F238E27FC236}">
                  <a16:creationId xmlns:a16="http://schemas.microsoft.com/office/drawing/2014/main" id="{CD51A25E-0D33-45E4-9C59-965E2A04AE3A}"/>
                </a:ext>
              </a:extLst>
            </p:cNvPr>
            <p:cNvSpPr/>
            <p:nvPr/>
          </p:nvSpPr>
          <p:spPr>
            <a:xfrm>
              <a:off x="7630076" y="466050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5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5"/>
                  </a:lnTo>
                  <a:lnTo>
                    <a:pt x="20575" y="205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5" name="object 202">
              <a:extLst>
                <a:ext uri="{FF2B5EF4-FFF2-40B4-BE49-F238E27FC236}">
                  <a16:creationId xmlns:a16="http://schemas.microsoft.com/office/drawing/2014/main" id="{9489CE4D-422C-4EBA-A6D7-05F1C04D566C}"/>
                </a:ext>
              </a:extLst>
            </p:cNvPr>
            <p:cNvSpPr/>
            <p:nvPr/>
          </p:nvSpPr>
          <p:spPr>
            <a:xfrm>
              <a:off x="7630076" y="469568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6" name="object 203">
              <a:extLst>
                <a:ext uri="{FF2B5EF4-FFF2-40B4-BE49-F238E27FC236}">
                  <a16:creationId xmlns:a16="http://schemas.microsoft.com/office/drawing/2014/main" id="{8ED4D7EB-8715-41CC-BCCC-2E7BB2965FE2}"/>
                </a:ext>
              </a:extLst>
            </p:cNvPr>
            <p:cNvSpPr/>
            <p:nvPr/>
          </p:nvSpPr>
          <p:spPr>
            <a:xfrm>
              <a:off x="7630076" y="473087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7" name="object 204">
              <a:extLst>
                <a:ext uri="{FF2B5EF4-FFF2-40B4-BE49-F238E27FC236}">
                  <a16:creationId xmlns:a16="http://schemas.microsoft.com/office/drawing/2014/main" id="{66AD5B6E-83D1-40C5-B914-FA07EA746FEC}"/>
                </a:ext>
              </a:extLst>
            </p:cNvPr>
            <p:cNvSpPr/>
            <p:nvPr/>
          </p:nvSpPr>
          <p:spPr>
            <a:xfrm>
              <a:off x="7630076" y="476606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8" name="object 205">
              <a:extLst>
                <a:ext uri="{FF2B5EF4-FFF2-40B4-BE49-F238E27FC236}">
                  <a16:creationId xmlns:a16="http://schemas.microsoft.com/office/drawing/2014/main" id="{9E676AC4-008B-42F3-865C-D183638EC469}"/>
                </a:ext>
              </a:extLst>
            </p:cNvPr>
            <p:cNvSpPr/>
            <p:nvPr/>
          </p:nvSpPr>
          <p:spPr>
            <a:xfrm>
              <a:off x="7630076" y="4801247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9" name="object 206">
              <a:extLst>
                <a:ext uri="{FF2B5EF4-FFF2-40B4-BE49-F238E27FC236}">
                  <a16:creationId xmlns:a16="http://schemas.microsoft.com/office/drawing/2014/main" id="{08F31441-3B53-42FD-8D64-E57AB064F439}"/>
                </a:ext>
              </a:extLst>
            </p:cNvPr>
            <p:cNvSpPr/>
            <p:nvPr/>
          </p:nvSpPr>
          <p:spPr>
            <a:xfrm>
              <a:off x="7630076" y="483643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0" name="object 207">
              <a:extLst>
                <a:ext uri="{FF2B5EF4-FFF2-40B4-BE49-F238E27FC236}">
                  <a16:creationId xmlns:a16="http://schemas.microsoft.com/office/drawing/2014/main" id="{438114E0-3D58-4FE6-A998-6963767EEAE7}"/>
                </a:ext>
              </a:extLst>
            </p:cNvPr>
            <p:cNvSpPr/>
            <p:nvPr/>
          </p:nvSpPr>
          <p:spPr>
            <a:xfrm>
              <a:off x="7630076" y="4871619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1" name="object 208">
              <a:extLst>
                <a:ext uri="{FF2B5EF4-FFF2-40B4-BE49-F238E27FC236}">
                  <a16:creationId xmlns:a16="http://schemas.microsoft.com/office/drawing/2014/main" id="{F963C7D8-F3C8-4DD6-BAB8-C4861D15D0E1}"/>
                </a:ext>
              </a:extLst>
            </p:cNvPr>
            <p:cNvSpPr/>
            <p:nvPr/>
          </p:nvSpPr>
          <p:spPr>
            <a:xfrm>
              <a:off x="7630076" y="490680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2" name="object 209">
              <a:extLst>
                <a:ext uri="{FF2B5EF4-FFF2-40B4-BE49-F238E27FC236}">
                  <a16:creationId xmlns:a16="http://schemas.microsoft.com/office/drawing/2014/main" id="{D65A001B-102F-4096-B1F7-CFF1E060D746}"/>
                </a:ext>
              </a:extLst>
            </p:cNvPr>
            <p:cNvSpPr/>
            <p:nvPr/>
          </p:nvSpPr>
          <p:spPr>
            <a:xfrm>
              <a:off x="7630076" y="494199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3" name="object 210">
              <a:extLst>
                <a:ext uri="{FF2B5EF4-FFF2-40B4-BE49-F238E27FC236}">
                  <a16:creationId xmlns:a16="http://schemas.microsoft.com/office/drawing/2014/main" id="{A40EF12B-DF70-4A2A-94EB-C180002601E6}"/>
                </a:ext>
              </a:extLst>
            </p:cNvPr>
            <p:cNvSpPr/>
            <p:nvPr/>
          </p:nvSpPr>
          <p:spPr>
            <a:xfrm>
              <a:off x="7630076" y="4977177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4" name="object 211">
              <a:extLst>
                <a:ext uri="{FF2B5EF4-FFF2-40B4-BE49-F238E27FC236}">
                  <a16:creationId xmlns:a16="http://schemas.microsoft.com/office/drawing/2014/main" id="{15C446E3-80B6-4B90-B5DD-650AFCE8BD06}"/>
                </a:ext>
              </a:extLst>
            </p:cNvPr>
            <p:cNvSpPr/>
            <p:nvPr/>
          </p:nvSpPr>
          <p:spPr>
            <a:xfrm>
              <a:off x="7630076" y="501236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5" y="20574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5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5" name="object 212">
              <a:extLst>
                <a:ext uri="{FF2B5EF4-FFF2-40B4-BE49-F238E27FC236}">
                  <a16:creationId xmlns:a16="http://schemas.microsoft.com/office/drawing/2014/main" id="{9B7B11F1-391D-443B-B18A-C4D76740C487}"/>
                </a:ext>
              </a:extLst>
            </p:cNvPr>
            <p:cNvSpPr/>
            <p:nvPr/>
          </p:nvSpPr>
          <p:spPr>
            <a:xfrm>
              <a:off x="7630076" y="5047550"/>
              <a:ext cx="17918" cy="5973"/>
            </a:xfrm>
            <a:custGeom>
              <a:avLst/>
              <a:gdLst/>
              <a:ahLst/>
              <a:cxnLst/>
              <a:rect l="l" t="t" r="r" b="b"/>
              <a:pathLst>
                <a:path w="20954" h="6984">
                  <a:moveTo>
                    <a:pt x="20575" y="6857"/>
                  </a:moveTo>
                  <a:lnTo>
                    <a:pt x="20575" y="0"/>
                  </a:lnTo>
                  <a:lnTo>
                    <a:pt x="0" y="0"/>
                  </a:lnTo>
                  <a:lnTo>
                    <a:pt x="0" y="6857"/>
                  </a:lnTo>
                  <a:lnTo>
                    <a:pt x="20575" y="68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6" name="object 213">
              <a:extLst>
                <a:ext uri="{FF2B5EF4-FFF2-40B4-BE49-F238E27FC236}">
                  <a16:creationId xmlns:a16="http://schemas.microsoft.com/office/drawing/2014/main" id="{55F89C17-8683-4BF9-8827-6D428A7ED6CB}"/>
                </a:ext>
              </a:extLst>
            </p:cNvPr>
            <p:cNvSpPr/>
            <p:nvPr/>
          </p:nvSpPr>
          <p:spPr>
            <a:xfrm>
              <a:off x="9640226" y="2089321"/>
              <a:ext cx="213939" cy="343172"/>
            </a:xfrm>
            <a:custGeom>
              <a:avLst/>
              <a:gdLst/>
              <a:ahLst/>
              <a:cxnLst/>
              <a:rect l="l" t="t" r="r" b="b"/>
              <a:pathLst>
                <a:path w="250190" h="401320">
                  <a:moveTo>
                    <a:pt x="249935" y="281939"/>
                  </a:moveTo>
                  <a:lnTo>
                    <a:pt x="187451" y="281939"/>
                  </a:lnTo>
                  <a:lnTo>
                    <a:pt x="187451" y="0"/>
                  </a:lnTo>
                  <a:lnTo>
                    <a:pt x="62483" y="0"/>
                  </a:lnTo>
                  <a:lnTo>
                    <a:pt x="62483" y="281939"/>
                  </a:lnTo>
                  <a:lnTo>
                    <a:pt x="0" y="281939"/>
                  </a:lnTo>
                  <a:lnTo>
                    <a:pt x="124967" y="400811"/>
                  </a:lnTo>
                  <a:lnTo>
                    <a:pt x="249935" y="2819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7" name="object 214">
              <a:extLst>
                <a:ext uri="{FF2B5EF4-FFF2-40B4-BE49-F238E27FC236}">
                  <a16:creationId xmlns:a16="http://schemas.microsoft.com/office/drawing/2014/main" id="{60D09C96-C54D-4AE9-8672-F3B2DD029C2D}"/>
                </a:ext>
              </a:extLst>
            </p:cNvPr>
            <p:cNvSpPr/>
            <p:nvPr/>
          </p:nvSpPr>
          <p:spPr>
            <a:xfrm>
              <a:off x="9693655" y="2064236"/>
              <a:ext cx="106970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0" y="0"/>
                  </a:moveTo>
                  <a:lnTo>
                    <a:pt x="124968" y="0"/>
                  </a:lnTo>
                </a:path>
              </a:pathLst>
            </a:custGeom>
            <a:ln w="297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8" name="object 215">
              <a:extLst>
                <a:ext uri="{FF2B5EF4-FFF2-40B4-BE49-F238E27FC236}">
                  <a16:creationId xmlns:a16="http://schemas.microsoft.com/office/drawing/2014/main" id="{9EEFF6B6-1DCF-40DC-B3DE-DB6F1F0CAFC5}"/>
                </a:ext>
              </a:extLst>
            </p:cNvPr>
            <p:cNvSpPr/>
            <p:nvPr/>
          </p:nvSpPr>
          <p:spPr>
            <a:xfrm>
              <a:off x="9693655" y="2032307"/>
              <a:ext cx="106970" cy="0"/>
            </a:xfrm>
            <a:custGeom>
              <a:avLst/>
              <a:gdLst/>
              <a:ahLst/>
              <a:cxnLst/>
              <a:rect l="l" t="t" r="r" b="b"/>
              <a:pathLst>
                <a:path w="125095">
                  <a:moveTo>
                    <a:pt x="0" y="0"/>
                  </a:moveTo>
                  <a:lnTo>
                    <a:pt x="124968" y="0"/>
                  </a:lnTo>
                </a:path>
              </a:pathLst>
            </a:custGeom>
            <a:ln w="144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9" name="object 216">
              <a:extLst>
                <a:ext uri="{FF2B5EF4-FFF2-40B4-BE49-F238E27FC236}">
                  <a16:creationId xmlns:a16="http://schemas.microsoft.com/office/drawing/2014/main" id="{466CDF19-6FDC-4E37-A403-0516E19DF554}"/>
                </a:ext>
              </a:extLst>
            </p:cNvPr>
            <p:cNvSpPr/>
            <p:nvPr/>
          </p:nvSpPr>
          <p:spPr>
            <a:xfrm>
              <a:off x="6230458" y="2065867"/>
              <a:ext cx="216111" cy="231315"/>
            </a:xfrm>
            <a:custGeom>
              <a:avLst/>
              <a:gdLst/>
              <a:ahLst/>
              <a:cxnLst/>
              <a:rect l="l" t="t" r="r" b="b"/>
              <a:pathLst>
                <a:path w="252729" h="270510">
                  <a:moveTo>
                    <a:pt x="252222" y="190500"/>
                  </a:moveTo>
                  <a:lnTo>
                    <a:pt x="188976" y="190500"/>
                  </a:lnTo>
                  <a:lnTo>
                    <a:pt x="188976" y="0"/>
                  </a:lnTo>
                  <a:lnTo>
                    <a:pt x="63246" y="0"/>
                  </a:lnTo>
                  <a:lnTo>
                    <a:pt x="63246" y="190500"/>
                  </a:lnTo>
                  <a:lnTo>
                    <a:pt x="0" y="190500"/>
                  </a:lnTo>
                  <a:lnTo>
                    <a:pt x="126492" y="270510"/>
                  </a:lnTo>
                  <a:lnTo>
                    <a:pt x="252222" y="190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0" name="object 217">
              <a:extLst>
                <a:ext uri="{FF2B5EF4-FFF2-40B4-BE49-F238E27FC236}">
                  <a16:creationId xmlns:a16="http://schemas.microsoft.com/office/drawing/2014/main" id="{CDA1906B-4B85-41BD-B507-021A74E284FD}"/>
                </a:ext>
              </a:extLst>
            </p:cNvPr>
            <p:cNvSpPr/>
            <p:nvPr/>
          </p:nvSpPr>
          <p:spPr>
            <a:xfrm>
              <a:off x="6284540" y="2041431"/>
              <a:ext cx="107512" cy="0"/>
            </a:xfrm>
            <a:custGeom>
              <a:avLst/>
              <a:gdLst/>
              <a:ahLst/>
              <a:cxnLst/>
              <a:rect l="l" t="t" r="r" b="b"/>
              <a:pathLst>
                <a:path w="125729">
                  <a:moveTo>
                    <a:pt x="0" y="0"/>
                  </a:moveTo>
                  <a:lnTo>
                    <a:pt x="125729" y="0"/>
                  </a:lnTo>
                </a:path>
              </a:pathLst>
            </a:custGeom>
            <a:ln w="20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1" name="object 218">
              <a:extLst>
                <a:ext uri="{FF2B5EF4-FFF2-40B4-BE49-F238E27FC236}">
                  <a16:creationId xmlns:a16="http://schemas.microsoft.com/office/drawing/2014/main" id="{7FBA8498-03B2-4A2E-9AA3-46E6763E1DD2}"/>
                </a:ext>
              </a:extLst>
            </p:cNvPr>
            <p:cNvSpPr/>
            <p:nvPr/>
          </p:nvSpPr>
          <p:spPr>
            <a:xfrm>
              <a:off x="6284540" y="2019929"/>
              <a:ext cx="107512" cy="0"/>
            </a:xfrm>
            <a:custGeom>
              <a:avLst/>
              <a:gdLst/>
              <a:ahLst/>
              <a:cxnLst/>
              <a:rect l="l" t="t" r="r" b="b"/>
              <a:pathLst>
                <a:path w="125729">
                  <a:moveTo>
                    <a:pt x="0" y="0"/>
                  </a:moveTo>
                  <a:lnTo>
                    <a:pt x="125729" y="0"/>
                  </a:lnTo>
                </a:path>
              </a:pathLst>
            </a:custGeom>
            <a:ln w="99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2" name="object 219">
              <a:extLst>
                <a:ext uri="{FF2B5EF4-FFF2-40B4-BE49-F238E27FC236}">
                  <a16:creationId xmlns:a16="http://schemas.microsoft.com/office/drawing/2014/main" id="{ABA21F79-B42A-46E1-8810-5DC771AB5353}"/>
                </a:ext>
              </a:extLst>
            </p:cNvPr>
            <p:cNvSpPr/>
            <p:nvPr/>
          </p:nvSpPr>
          <p:spPr>
            <a:xfrm>
              <a:off x="2783546" y="2065867"/>
              <a:ext cx="216111" cy="231315"/>
            </a:xfrm>
            <a:custGeom>
              <a:avLst/>
              <a:gdLst/>
              <a:ahLst/>
              <a:cxnLst/>
              <a:rect l="l" t="t" r="r" b="b"/>
              <a:pathLst>
                <a:path w="252730" h="270510">
                  <a:moveTo>
                    <a:pt x="252222" y="190500"/>
                  </a:moveTo>
                  <a:lnTo>
                    <a:pt x="188976" y="190500"/>
                  </a:lnTo>
                  <a:lnTo>
                    <a:pt x="188976" y="0"/>
                  </a:lnTo>
                  <a:lnTo>
                    <a:pt x="63245" y="0"/>
                  </a:lnTo>
                  <a:lnTo>
                    <a:pt x="63245" y="190500"/>
                  </a:lnTo>
                  <a:lnTo>
                    <a:pt x="0" y="190500"/>
                  </a:lnTo>
                  <a:lnTo>
                    <a:pt x="126491" y="270510"/>
                  </a:lnTo>
                  <a:lnTo>
                    <a:pt x="252222" y="190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3" name="object 220">
              <a:extLst>
                <a:ext uri="{FF2B5EF4-FFF2-40B4-BE49-F238E27FC236}">
                  <a16:creationId xmlns:a16="http://schemas.microsoft.com/office/drawing/2014/main" id="{6C70068E-B6D3-4688-BC30-931D9724E096}"/>
                </a:ext>
              </a:extLst>
            </p:cNvPr>
            <p:cNvSpPr/>
            <p:nvPr/>
          </p:nvSpPr>
          <p:spPr>
            <a:xfrm>
              <a:off x="2820136" y="2056091"/>
              <a:ext cx="107512" cy="0"/>
            </a:xfrm>
            <a:custGeom>
              <a:avLst/>
              <a:gdLst/>
              <a:ahLst/>
              <a:cxnLst/>
              <a:rect l="l" t="t" r="r" b="b"/>
              <a:pathLst>
                <a:path w="125730">
                  <a:moveTo>
                    <a:pt x="0" y="0"/>
                  </a:moveTo>
                  <a:lnTo>
                    <a:pt x="125730" y="0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4" name="object 221">
              <a:extLst>
                <a:ext uri="{FF2B5EF4-FFF2-40B4-BE49-F238E27FC236}">
                  <a16:creationId xmlns:a16="http://schemas.microsoft.com/office/drawing/2014/main" id="{4A937111-E9FF-43F9-B22E-036B7182615D}"/>
                </a:ext>
              </a:extLst>
            </p:cNvPr>
            <p:cNvSpPr/>
            <p:nvPr/>
          </p:nvSpPr>
          <p:spPr>
            <a:xfrm>
              <a:off x="2820136" y="2034915"/>
              <a:ext cx="107512" cy="0"/>
            </a:xfrm>
            <a:custGeom>
              <a:avLst/>
              <a:gdLst/>
              <a:ahLst/>
              <a:cxnLst/>
              <a:rect l="l" t="t" r="r" b="b"/>
              <a:pathLst>
                <a:path w="125730">
                  <a:moveTo>
                    <a:pt x="0" y="0"/>
                  </a:moveTo>
                  <a:lnTo>
                    <a:pt x="125730" y="0"/>
                  </a:lnTo>
                </a:path>
              </a:pathLst>
            </a:custGeom>
            <a:ln w="99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5" name="object 222">
              <a:extLst>
                <a:ext uri="{FF2B5EF4-FFF2-40B4-BE49-F238E27FC236}">
                  <a16:creationId xmlns:a16="http://schemas.microsoft.com/office/drawing/2014/main" id="{28EF7369-23CE-47A9-9FB1-4641BE5AFCDC}"/>
                </a:ext>
              </a:extLst>
            </p:cNvPr>
            <p:cNvSpPr/>
            <p:nvPr/>
          </p:nvSpPr>
          <p:spPr>
            <a:xfrm>
              <a:off x="1955367" y="1323054"/>
              <a:ext cx="8421819" cy="265523"/>
            </a:xfrm>
            <a:custGeom>
              <a:avLst/>
              <a:gdLst/>
              <a:ahLst/>
              <a:cxnLst/>
              <a:rect l="l" t="t" r="r" b="b"/>
              <a:pathLst>
                <a:path w="9848850" h="310514">
                  <a:moveTo>
                    <a:pt x="9848850" y="258317"/>
                  </a:moveTo>
                  <a:lnTo>
                    <a:pt x="9848850" y="51053"/>
                  </a:lnTo>
                  <a:lnTo>
                    <a:pt x="9844825" y="31182"/>
                  </a:lnTo>
                  <a:lnTo>
                    <a:pt x="9833800" y="14954"/>
                  </a:lnTo>
                  <a:lnTo>
                    <a:pt x="9817346" y="4012"/>
                  </a:lnTo>
                  <a:lnTo>
                    <a:pt x="9797034" y="0"/>
                  </a:lnTo>
                  <a:lnTo>
                    <a:pt x="51816" y="0"/>
                  </a:lnTo>
                  <a:lnTo>
                    <a:pt x="31503" y="4012"/>
                  </a:lnTo>
                  <a:lnTo>
                    <a:pt x="15049" y="14954"/>
                  </a:lnTo>
                  <a:lnTo>
                    <a:pt x="4024" y="31182"/>
                  </a:lnTo>
                  <a:lnTo>
                    <a:pt x="0" y="51054"/>
                  </a:lnTo>
                  <a:lnTo>
                    <a:pt x="0" y="258318"/>
                  </a:lnTo>
                  <a:lnTo>
                    <a:pt x="4024" y="278308"/>
                  </a:lnTo>
                  <a:lnTo>
                    <a:pt x="15049" y="294798"/>
                  </a:lnTo>
                  <a:lnTo>
                    <a:pt x="31503" y="306002"/>
                  </a:lnTo>
                  <a:lnTo>
                    <a:pt x="51816" y="310134"/>
                  </a:lnTo>
                  <a:lnTo>
                    <a:pt x="9797034" y="310133"/>
                  </a:lnTo>
                  <a:lnTo>
                    <a:pt x="9817346" y="306002"/>
                  </a:lnTo>
                  <a:lnTo>
                    <a:pt x="9833800" y="294798"/>
                  </a:lnTo>
                  <a:lnTo>
                    <a:pt x="9844825" y="278308"/>
                  </a:lnTo>
                  <a:lnTo>
                    <a:pt x="9848850" y="258317"/>
                  </a:lnTo>
                  <a:close/>
                </a:path>
              </a:pathLst>
            </a:custGeom>
            <a:solidFill>
              <a:srgbClr val="FFFF99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6" name="object 223">
              <a:extLst>
                <a:ext uri="{FF2B5EF4-FFF2-40B4-BE49-F238E27FC236}">
                  <a16:creationId xmlns:a16="http://schemas.microsoft.com/office/drawing/2014/main" id="{7D0B9663-A4FD-4192-9A0B-D23D539D6A1F}"/>
                </a:ext>
              </a:extLst>
            </p:cNvPr>
            <p:cNvSpPr/>
            <p:nvPr/>
          </p:nvSpPr>
          <p:spPr>
            <a:xfrm>
              <a:off x="1942335" y="1309367"/>
              <a:ext cx="8447883" cy="292130"/>
            </a:xfrm>
            <a:custGeom>
              <a:avLst/>
              <a:gdLst/>
              <a:ahLst/>
              <a:cxnLst/>
              <a:rect l="l" t="t" r="r" b="b"/>
              <a:pathLst>
                <a:path w="9879330" h="341630">
                  <a:moveTo>
                    <a:pt x="9879330" y="280415"/>
                  </a:moveTo>
                  <a:lnTo>
                    <a:pt x="9879330" y="60197"/>
                  </a:lnTo>
                  <a:lnTo>
                    <a:pt x="9877806" y="53339"/>
                  </a:lnTo>
                  <a:lnTo>
                    <a:pt x="9856941" y="17187"/>
                  </a:lnTo>
                  <a:lnTo>
                    <a:pt x="9818370" y="761"/>
                  </a:lnTo>
                  <a:lnTo>
                    <a:pt x="66294" y="0"/>
                  </a:lnTo>
                  <a:lnTo>
                    <a:pt x="45503" y="3880"/>
                  </a:lnTo>
                  <a:lnTo>
                    <a:pt x="11808" y="28744"/>
                  </a:lnTo>
                  <a:lnTo>
                    <a:pt x="0" y="60959"/>
                  </a:lnTo>
                  <a:lnTo>
                    <a:pt x="0" y="281939"/>
                  </a:lnTo>
                  <a:lnTo>
                    <a:pt x="16002" y="316991"/>
                  </a:lnTo>
                  <a:lnTo>
                    <a:pt x="19812" y="322325"/>
                  </a:lnTo>
                  <a:lnTo>
                    <a:pt x="25146" y="326135"/>
                  </a:lnTo>
                  <a:lnTo>
                    <a:pt x="29718" y="329945"/>
                  </a:lnTo>
                  <a:lnTo>
                    <a:pt x="30480" y="330422"/>
                  </a:lnTo>
                  <a:lnTo>
                    <a:pt x="30480" y="67055"/>
                  </a:lnTo>
                  <a:lnTo>
                    <a:pt x="31242" y="63245"/>
                  </a:lnTo>
                  <a:lnTo>
                    <a:pt x="31242" y="59435"/>
                  </a:lnTo>
                  <a:lnTo>
                    <a:pt x="32766" y="55625"/>
                  </a:lnTo>
                  <a:lnTo>
                    <a:pt x="33528" y="52577"/>
                  </a:lnTo>
                  <a:lnTo>
                    <a:pt x="35407" y="47942"/>
                  </a:lnTo>
                  <a:lnTo>
                    <a:pt x="57150" y="32765"/>
                  </a:lnTo>
                  <a:lnTo>
                    <a:pt x="60198" y="32003"/>
                  </a:lnTo>
                  <a:lnTo>
                    <a:pt x="64008" y="31241"/>
                  </a:lnTo>
                  <a:lnTo>
                    <a:pt x="9816846" y="31241"/>
                  </a:lnTo>
                  <a:lnTo>
                    <a:pt x="9820656" y="32003"/>
                  </a:lnTo>
                  <a:lnTo>
                    <a:pt x="9831338" y="36113"/>
                  </a:lnTo>
                  <a:lnTo>
                    <a:pt x="9839872" y="43400"/>
                  </a:lnTo>
                  <a:lnTo>
                    <a:pt x="9845846" y="52990"/>
                  </a:lnTo>
                  <a:lnTo>
                    <a:pt x="9848850" y="64007"/>
                  </a:lnTo>
                  <a:lnTo>
                    <a:pt x="9848850" y="329847"/>
                  </a:lnTo>
                  <a:lnTo>
                    <a:pt x="9862656" y="318539"/>
                  </a:lnTo>
                  <a:lnTo>
                    <a:pt x="9874116" y="301013"/>
                  </a:lnTo>
                  <a:lnTo>
                    <a:pt x="9879330" y="280415"/>
                  </a:lnTo>
                  <a:close/>
                </a:path>
                <a:path w="9879330" h="341630">
                  <a:moveTo>
                    <a:pt x="9848850" y="329847"/>
                  </a:moveTo>
                  <a:lnTo>
                    <a:pt x="9848850" y="274319"/>
                  </a:lnTo>
                  <a:lnTo>
                    <a:pt x="9848088" y="278891"/>
                  </a:lnTo>
                  <a:lnTo>
                    <a:pt x="9848088" y="282701"/>
                  </a:lnTo>
                  <a:lnTo>
                    <a:pt x="9843225" y="293215"/>
                  </a:lnTo>
                  <a:lnTo>
                    <a:pt x="9835943" y="301718"/>
                  </a:lnTo>
                  <a:lnTo>
                    <a:pt x="9826542" y="307571"/>
                  </a:lnTo>
                  <a:lnTo>
                    <a:pt x="9815322" y="310133"/>
                  </a:lnTo>
                  <a:lnTo>
                    <a:pt x="66294" y="310036"/>
                  </a:lnTo>
                  <a:lnTo>
                    <a:pt x="32004" y="284225"/>
                  </a:lnTo>
                  <a:lnTo>
                    <a:pt x="31242" y="280415"/>
                  </a:lnTo>
                  <a:lnTo>
                    <a:pt x="30480" y="277367"/>
                  </a:lnTo>
                  <a:lnTo>
                    <a:pt x="30480" y="330422"/>
                  </a:lnTo>
                  <a:lnTo>
                    <a:pt x="9813036" y="341375"/>
                  </a:lnTo>
                  <a:lnTo>
                    <a:pt x="9826752" y="339851"/>
                  </a:lnTo>
                  <a:lnTo>
                    <a:pt x="9846388" y="331863"/>
                  </a:lnTo>
                  <a:lnTo>
                    <a:pt x="9848850" y="3298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7" name="object 224">
              <a:extLst>
                <a:ext uri="{FF2B5EF4-FFF2-40B4-BE49-F238E27FC236}">
                  <a16:creationId xmlns:a16="http://schemas.microsoft.com/office/drawing/2014/main" id="{258CDC1A-5547-49D9-BA16-CDD2A38D7794}"/>
                </a:ext>
              </a:extLst>
            </p:cNvPr>
            <p:cNvSpPr txBox="1"/>
            <p:nvPr/>
          </p:nvSpPr>
          <p:spPr>
            <a:xfrm>
              <a:off x="5592106" y="1325226"/>
              <a:ext cx="1147344" cy="198926"/>
            </a:xfrm>
            <a:prstGeom prst="rect">
              <a:avLst/>
            </a:prstGeom>
          </p:spPr>
          <p:txBody>
            <a:bodyPr vert="horz" wrap="square" lIns="0" tIns="13575" rIns="0" bIns="0" rtlCol="0">
              <a:spAutoFit/>
            </a:bodyPr>
            <a:lstStyle/>
            <a:p>
              <a:pPr marL="10860">
                <a:spcBef>
                  <a:spcPts val="107"/>
                </a:spcBef>
              </a:pPr>
              <a:r>
                <a:rPr sz="1200" spc="17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實驗室廢棄物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208" name="object 225">
              <a:extLst>
                <a:ext uri="{FF2B5EF4-FFF2-40B4-BE49-F238E27FC236}">
                  <a16:creationId xmlns:a16="http://schemas.microsoft.com/office/drawing/2014/main" id="{798F6F9F-CA2C-467B-BAC5-A7BD4A9DCA96}"/>
                </a:ext>
              </a:extLst>
            </p:cNvPr>
            <p:cNvSpPr/>
            <p:nvPr/>
          </p:nvSpPr>
          <p:spPr>
            <a:xfrm>
              <a:off x="6450696" y="262102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9" name="object 226">
              <a:extLst>
                <a:ext uri="{FF2B5EF4-FFF2-40B4-BE49-F238E27FC236}">
                  <a16:creationId xmlns:a16="http://schemas.microsoft.com/office/drawing/2014/main" id="{AA94D391-9D53-4A61-8626-721C49172C22}"/>
                </a:ext>
              </a:extLst>
            </p:cNvPr>
            <p:cNvSpPr/>
            <p:nvPr/>
          </p:nvSpPr>
          <p:spPr>
            <a:xfrm>
              <a:off x="6450696" y="265620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0" name="object 227">
              <a:extLst>
                <a:ext uri="{FF2B5EF4-FFF2-40B4-BE49-F238E27FC236}">
                  <a16:creationId xmlns:a16="http://schemas.microsoft.com/office/drawing/2014/main" id="{B7E8CD04-4681-4F7B-A861-07B81E303FD7}"/>
                </a:ext>
              </a:extLst>
            </p:cNvPr>
            <p:cNvSpPr/>
            <p:nvPr/>
          </p:nvSpPr>
          <p:spPr>
            <a:xfrm>
              <a:off x="6450696" y="269139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1" name="object 228">
              <a:extLst>
                <a:ext uri="{FF2B5EF4-FFF2-40B4-BE49-F238E27FC236}">
                  <a16:creationId xmlns:a16="http://schemas.microsoft.com/office/drawing/2014/main" id="{E4651084-9AAA-44D1-9E4A-E9CF199CF9D9}"/>
                </a:ext>
              </a:extLst>
            </p:cNvPr>
            <p:cNvSpPr/>
            <p:nvPr/>
          </p:nvSpPr>
          <p:spPr>
            <a:xfrm>
              <a:off x="6450696" y="272658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2" name="object 229">
              <a:extLst>
                <a:ext uri="{FF2B5EF4-FFF2-40B4-BE49-F238E27FC236}">
                  <a16:creationId xmlns:a16="http://schemas.microsoft.com/office/drawing/2014/main" id="{6D8FF9B4-F7EC-43C6-9830-76433F162C14}"/>
                </a:ext>
              </a:extLst>
            </p:cNvPr>
            <p:cNvSpPr/>
            <p:nvPr/>
          </p:nvSpPr>
          <p:spPr>
            <a:xfrm>
              <a:off x="6450696" y="276176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3" name="object 230">
              <a:extLst>
                <a:ext uri="{FF2B5EF4-FFF2-40B4-BE49-F238E27FC236}">
                  <a16:creationId xmlns:a16="http://schemas.microsoft.com/office/drawing/2014/main" id="{275722F0-62E2-4454-BFC5-DD171E33062F}"/>
                </a:ext>
              </a:extLst>
            </p:cNvPr>
            <p:cNvSpPr/>
            <p:nvPr/>
          </p:nvSpPr>
          <p:spPr>
            <a:xfrm>
              <a:off x="6450696" y="2796951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4" name="object 231">
              <a:extLst>
                <a:ext uri="{FF2B5EF4-FFF2-40B4-BE49-F238E27FC236}">
                  <a16:creationId xmlns:a16="http://schemas.microsoft.com/office/drawing/2014/main" id="{D315C1A5-5401-44A6-95B1-D63618619A82}"/>
                </a:ext>
              </a:extLst>
            </p:cNvPr>
            <p:cNvSpPr/>
            <p:nvPr/>
          </p:nvSpPr>
          <p:spPr>
            <a:xfrm>
              <a:off x="6450696" y="283213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5" name="object 232">
              <a:extLst>
                <a:ext uri="{FF2B5EF4-FFF2-40B4-BE49-F238E27FC236}">
                  <a16:creationId xmlns:a16="http://schemas.microsoft.com/office/drawing/2014/main" id="{6017279B-8041-4C33-A369-ECE980D6DB31}"/>
                </a:ext>
              </a:extLst>
            </p:cNvPr>
            <p:cNvSpPr/>
            <p:nvPr/>
          </p:nvSpPr>
          <p:spPr>
            <a:xfrm>
              <a:off x="6450696" y="286732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6" name="object 233">
              <a:extLst>
                <a:ext uri="{FF2B5EF4-FFF2-40B4-BE49-F238E27FC236}">
                  <a16:creationId xmlns:a16="http://schemas.microsoft.com/office/drawing/2014/main" id="{4EDC4342-6E91-4909-92F3-A2C97BD73EA4}"/>
                </a:ext>
              </a:extLst>
            </p:cNvPr>
            <p:cNvSpPr/>
            <p:nvPr/>
          </p:nvSpPr>
          <p:spPr>
            <a:xfrm>
              <a:off x="6450696" y="2902509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7" name="object 234">
              <a:extLst>
                <a:ext uri="{FF2B5EF4-FFF2-40B4-BE49-F238E27FC236}">
                  <a16:creationId xmlns:a16="http://schemas.microsoft.com/office/drawing/2014/main" id="{22AD4F88-18CE-4705-825A-8EC0E5212039}"/>
                </a:ext>
              </a:extLst>
            </p:cNvPr>
            <p:cNvSpPr/>
            <p:nvPr/>
          </p:nvSpPr>
          <p:spPr>
            <a:xfrm>
              <a:off x="6450696" y="293769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8" name="object 235">
              <a:extLst>
                <a:ext uri="{FF2B5EF4-FFF2-40B4-BE49-F238E27FC236}">
                  <a16:creationId xmlns:a16="http://schemas.microsoft.com/office/drawing/2014/main" id="{C1473820-478E-4CEF-A481-0E267BF60ED9}"/>
                </a:ext>
              </a:extLst>
            </p:cNvPr>
            <p:cNvSpPr/>
            <p:nvPr/>
          </p:nvSpPr>
          <p:spPr>
            <a:xfrm>
              <a:off x="6450696" y="2972881"/>
              <a:ext cx="17918" cy="17376"/>
            </a:xfrm>
            <a:custGeom>
              <a:avLst/>
              <a:gdLst/>
              <a:ahLst/>
              <a:cxnLst/>
              <a:rect l="l" t="t" r="r" b="b"/>
              <a:pathLst>
                <a:path w="20954" h="20320">
                  <a:moveTo>
                    <a:pt x="20574" y="19812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19812"/>
                  </a:lnTo>
                  <a:lnTo>
                    <a:pt x="20574" y="198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9" name="object 236">
              <a:extLst>
                <a:ext uri="{FF2B5EF4-FFF2-40B4-BE49-F238E27FC236}">
                  <a16:creationId xmlns:a16="http://schemas.microsoft.com/office/drawing/2014/main" id="{9871D88C-F1CB-4B87-9794-38DF64F3CBD0}"/>
                </a:ext>
              </a:extLst>
            </p:cNvPr>
            <p:cNvSpPr/>
            <p:nvPr/>
          </p:nvSpPr>
          <p:spPr>
            <a:xfrm>
              <a:off x="6450696" y="300741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0" name="object 237">
              <a:extLst>
                <a:ext uri="{FF2B5EF4-FFF2-40B4-BE49-F238E27FC236}">
                  <a16:creationId xmlns:a16="http://schemas.microsoft.com/office/drawing/2014/main" id="{F0B5CB4A-8130-4F0E-8A8A-D0E720832E69}"/>
                </a:ext>
              </a:extLst>
            </p:cNvPr>
            <p:cNvSpPr/>
            <p:nvPr/>
          </p:nvSpPr>
          <p:spPr>
            <a:xfrm>
              <a:off x="6450696" y="304260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1" name="object 238">
              <a:extLst>
                <a:ext uri="{FF2B5EF4-FFF2-40B4-BE49-F238E27FC236}">
                  <a16:creationId xmlns:a16="http://schemas.microsoft.com/office/drawing/2014/main" id="{1DDF6902-42B0-4E7F-8734-C8199BD8E93D}"/>
                </a:ext>
              </a:extLst>
            </p:cNvPr>
            <p:cNvSpPr/>
            <p:nvPr/>
          </p:nvSpPr>
          <p:spPr>
            <a:xfrm>
              <a:off x="6450696" y="307778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2" name="object 239">
              <a:extLst>
                <a:ext uri="{FF2B5EF4-FFF2-40B4-BE49-F238E27FC236}">
                  <a16:creationId xmlns:a16="http://schemas.microsoft.com/office/drawing/2014/main" id="{7D37D826-3BA6-45A0-B1D8-F4E53580FADF}"/>
                </a:ext>
              </a:extLst>
            </p:cNvPr>
            <p:cNvSpPr/>
            <p:nvPr/>
          </p:nvSpPr>
          <p:spPr>
            <a:xfrm>
              <a:off x="6450696" y="311297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3" name="object 240">
              <a:extLst>
                <a:ext uri="{FF2B5EF4-FFF2-40B4-BE49-F238E27FC236}">
                  <a16:creationId xmlns:a16="http://schemas.microsoft.com/office/drawing/2014/main" id="{39993351-2BFC-47F1-8D97-ED4BE132A1FE}"/>
                </a:ext>
              </a:extLst>
            </p:cNvPr>
            <p:cNvSpPr/>
            <p:nvPr/>
          </p:nvSpPr>
          <p:spPr>
            <a:xfrm>
              <a:off x="6450696" y="3148159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4" name="object 241">
              <a:extLst>
                <a:ext uri="{FF2B5EF4-FFF2-40B4-BE49-F238E27FC236}">
                  <a16:creationId xmlns:a16="http://schemas.microsoft.com/office/drawing/2014/main" id="{CC3587AA-E626-480B-93DB-0895CCA45E6C}"/>
                </a:ext>
              </a:extLst>
            </p:cNvPr>
            <p:cNvSpPr/>
            <p:nvPr/>
          </p:nvSpPr>
          <p:spPr>
            <a:xfrm>
              <a:off x="6450696" y="318334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5" name="object 242">
              <a:extLst>
                <a:ext uri="{FF2B5EF4-FFF2-40B4-BE49-F238E27FC236}">
                  <a16:creationId xmlns:a16="http://schemas.microsoft.com/office/drawing/2014/main" id="{22B6BA18-0370-42AD-BC59-45804D005EBD}"/>
                </a:ext>
              </a:extLst>
            </p:cNvPr>
            <p:cNvSpPr/>
            <p:nvPr/>
          </p:nvSpPr>
          <p:spPr>
            <a:xfrm>
              <a:off x="6450696" y="321853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6" name="object 243">
              <a:extLst>
                <a:ext uri="{FF2B5EF4-FFF2-40B4-BE49-F238E27FC236}">
                  <a16:creationId xmlns:a16="http://schemas.microsoft.com/office/drawing/2014/main" id="{9488C4FE-60EA-43D8-A290-8FB348DDAEBD}"/>
                </a:ext>
              </a:extLst>
            </p:cNvPr>
            <p:cNvSpPr/>
            <p:nvPr/>
          </p:nvSpPr>
          <p:spPr>
            <a:xfrm>
              <a:off x="6450696" y="3253717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7" name="object 244">
              <a:extLst>
                <a:ext uri="{FF2B5EF4-FFF2-40B4-BE49-F238E27FC236}">
                  <a16:creationId xmlns:a16="http://schemas.microsoft.com/office/drawing/2014/main" id="{FC31FEC8-64D0-4FEF-9B9C-B0013611C560}"/>
                </a:ext>
              </a:extLst>
            </p:cNvPr>
            <p:cNvSpPr/>
            <p:nvPr/>
          </p:nvSpPr>
          <p:spPr>
            <a:xfrm>
              <a:off x="6450696" y="328890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8" name="object 245">
              <a:extLst>
                <a:ext uri="{FF2B5EF4-FFF2-40B4-BE49-F238E27FC236}">
                  <a16:creationId xmlns:a16="http://schemas.microsoft.com/office/drawing/2014/main" id="{8C569CB3-8E81-49B7-9D6B-056ACA2DC988}"/>
                </a:ext>
              </a:extLst>
            </p:cNvPr>
            <p:cNvSpPr/>
            <p:nvPr/>
          </p:nvSpPr>
          <p:spPr>
            <a:xfrm>
              <a:off x="6450696" y="332408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9" name="object 246">
              <a:extLst>
                <a:ext uri="{FF2B5EF4-FFF2-40B4-BE49-F238E27FC236}">
                  <a16:creationId xmlns:a16="http://schemas.microsoft.com/office/drawing/2014/main" id="{F0D7F3D1-D0C3-41E8-9414-A55587BE6849}"/>
                </a:ext>
              </a:extLst>
            </p:cNvPr>
            <p:cNvSpPr/>
            <p:nvPr/>
          </p:nvSpPr>
          <p:spPr>
            <a:xfrm>
              <a:off x="6450696" y="335927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0" name="object 247">
              <a:extLst>
                <a:ext uri="{FF2B5EF4-FFF2-40B4-BE49-F238E27FC236}">
                  <a16:creationId xmlns:a16="http://schemas.microsoft.com/office/drawing/2014/main" id="{D0FDC215-04B3-4829-90B9-BA5021B1AF61}"/>
                </a:ext>
              </a:extLst>
            </p:cNvPr>
            <p:cNvSpPr/>
            <p:nvPr/>
          </p:nvSpPr>
          <p:spPr>
            <a:xfrm>
              <a:off x="6450696" y="339446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1" name="object 248">
              <a:extLst>
                <a:ext uri="{FF2B5EF4-FFF2-40B4-BE49-F238E27FC236}">
                  <a16:creationId xmlns:a16="http://schemas.microsoft.com/office/drawing/2014/main" id="{62012F9D-9ED7-4F84-8048-57F1EF4B68E7}"/>
                </a:ext>
              </a:extLst>
            </p:cNvPr>
            <p:cNvSpPr/>
            <p:nvPr/>
          </p:nvSpPr>
          <p:spPr>
            <a:xfrm>
              <a:off x="6450696" y="342964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2" name="object 249">
              <a:extLst>
                <a:ext uri="{FF2B5EF4-FFF2-40B4-BE49-F238E27FC236}">
                  <a16:creationId xmlns:a16="http://schemas.microsoft.com/office/drawing/2014/main" id="{41A0041B-0D4B-4444-B7A0-AAF4D4FC27F1}"/>
                </a:ext>
              </a:extLst>
            </p:cNvPr>
            <p:cNvSpPr/>
            <p:nvPr/>
          </p:nvSpPr>
          <p:spPr>
            <a:xfrm>
              <a:off x="6450696" y="346483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3" name="object 250">
              <a:extLst>
                <a:ext uri="{FF2B5EF4-FFF2-40B4-BE49-F238E27FC236}">
                  <a16:creationId xmlns:a16="http://schemas.microsoft.com/office/drawing/2014/main" id="{FA0B8B97-1807-4791-B685-A283DC0E0268}"/>
                </a:ext>
              </a:extLst>
            </p:cNvPr>
            <p:cNvSpPr/>
            <p:nvPr/>
          </p:nvSpPr>
          <p:spPr>
            <a:xfrm>
              <a:off x="6450696" y="350002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4" name="object 251">
              <a:extLst>
                <a:ext uri="{FF2B5EF4-FFF2-40B4-BE49-F238E27FC236}">
                  <a16:creationId xmlns:a16="http://schemas.microsoft.com/office/drawing/2014/main" id="{1972AC29-CD63-46F0-A143-6A5ADD4C25C2}"/>
                </a:ext>
              </a:extLst>
            </p:cNvPr>
            <p:cNvSpPr/>
            <p:nvPr/>
          </p:nvSpPr>
          <p:spPr>
            <a:xfrm>
              <a:off x="6450696" y="353520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5" name="object 252">
              <a:extLst>
                <a:ext uri="{FF2B5EF4-FFF2-40B4-BE49-F238E27FC236}">
                  <a16:creationId xmlns:a16="http://schemas.microsoft.com/office/drawing/2014/main" id="{80BC8F7D-B9AB-47C2-8844-95792C984901}"/>
                </a:ext>
              </a:extLst>
            </p:cNvPr>
            <p:cNvSpPr/>
            <p:nvPr/>
          </p:nvSpPr>
          <p:spPr>
            <a:xfrm>
              <a:off x="6450696" y="357039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6" name="object 253">
              <a:extLst>
                <a:ext uri="{FF2B5EF4-FFF2-40B4-BE49-F238E27FC236}">
                  <a16:creationId xmlns:a16="http://schemas.microsoft.com/office/drawing/2014/main" id="{B03A001F-023C-408D-BDF8-A2D09247E006}"/>
                </a:ext>
              </a:extLst>
            </p:cNvPr>
            <p:cNvSpPr/>
            <p:nvPr/>
          </p:nvSpPr>
          <p:spPr>
            <a:xfrm>
              <a:off x="6450696" y="3605577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7" name="object 254">
              <a:extLst>
                <a:ext uri="{FF2B5EF4-FFF2-40B4-BE49-F238E27FC236}">
                  <a16:creationId xmlns:a16="http://schemas.microsoft.com/office/drawing/2014/main" id="{6627DB36-D074-4E65-8962-D214D3998147}"/>
                </a:ext>
              </a:extLst>
            </p:cNvPr>
            <p:cNvSpPr/>
            <p:nvPr/>
          </p:nvSpPr>
          <p:spPr>
            <a:xfrm>
              <a:off x="6450696" y="364076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8" name="object 255">
              <a:extLst>
                <a:ext uri="{FF2B5EF4-FFF2-40B4-BE49-F238E27FC236}">
                  <a16:creationId xmlns:a16="http://schemas.microsoft.com/office/drawing/2014/main" id="{05AC771C-3A0E-4C2F-A17C-A0C4BAC041F8}"/>
                </a:ext>
              </a:extLst>
            </p:cNvPr>
            <p:cNvSpPr/>
            <p:nvPr/>
          </p:nvSpPr>
          <p:spPr>
            <a:xfrm>
              <a:off x="6450696" y="367594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9" name="object 256">
              <a:extLst>
                <a:ext uri="{FF2B5EF4-FFF2-40B4-BE49-F238E27FC236}">
                  <a16:creationId xmlns:a16="http://schemas.microsoft.com/office/drawing/2014/main" id="{471695DA-4FEC-4B54-9BA9-7F15F5A8B586}"/>
                </a:ext>
              </a:extLst>
            </p:cNvPr>
            <p:cNvSpPr/>
            <p:nvPr/>
          </p:nvSpPr>
          <p:spPr>
            <a:xfrm>
              <a:off x="6450696" y="371113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0" name="object 257">
              <a:extLst>
                <a:ext uri="{FF2B5EF4-FFF2-40B4-BE49-F238E27FC236}">
                  <a16:creationId xmlns:a16="http://schemas.microsoft.com/office/drawing/2014/main" id="{D095EA17-DB7A-4EA8-A20B-23B6BED7F334}"/>
                </a:ext>
              </a:extLst>
            </p:cNvPr>
            <p:cNvSpPr/>
            <p:nvPr/>
          </p:nvSpPr>
          <p:spPr>
            <a:xfrm>
              <a:off x="6450696" y="374632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1" name="object 258">
              <a:extLst>
                <a:ext uri="{FF2B5EF4-FFF2-40B4-BE49-F238E27FC236}">
                  <a16:creationId xmlns:a16="http://schemas.microsoft.com/office/drawing/2014/main" id="{ABED19C3-A4D2-4D0E-AFF0-9DC1D6E0402A}"/>
                </a:ext>
              </a:extLst>
            </p:cNvPr>
            <p:cNvSpPr/>
            <p:nvPr/>
          </p:nvSpPr>
          <p:spPr>
            <a:xfrm>
              <a:off x="6450696" y="378150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2" name="object 259">
              <a:extLst>
                <a:ext uri="{FF2B5EF4-FFF2-40B4-BE49-F238E27FC236}">
                  <a16:creationId xmlns:a16="http://schemas.microsoft.com/office/drawing/2014/main" id="{1C778CE7-C370-45F5-89B0-633CF0330F87}"/>
                </a:ext>
              </a:extLst>
            </p:cNvPr>
            <p:cNvSpPr/>
            <p:nvPr/>
          </p:nvSpPr>
          <p:spPr>
            <a:xfrm>
              <a:off x="6450696" y="381669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3" name="object 260">
              <a:extLst>
                <a:ext uri="{FF2B5EF4-FFF2-40B4-BE49-F238E27FC236}">
                  <a16:creationId xmlns:a16="http://schemas.microsoft.com/office/drawing/2014/main" id="{B074B81A-310B-4821-BAD6-FDDB76569783}"/>
                </a:ext>
              </a:extLst>
            </p:cNvPr>
            <p:cNvSpPr/>
            <p:nvPr/>
          </p:nvSpPr>
          <p:spPr>
            <a:xfrm>
              <a:off x="6450696" y="385187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4" name="object 261">
              <a:extLst>
                <a:ext uri="{FF2B5EF4-FFF2-40B4-BE49-F238E27FC236}">
                  <a16:creationId xmlns:a16="http://schemas.microsoft.com/office/drawing/2014/main" id="{5F7BE1DD-A63F-4C5B-8266-A9D46EEBF8BA}"/>
                </a:ext>
              </a:extLst>
            </p:cNvPr>
            <p:cNvSpPr/>
            <p:nvPr/>
          </p:nvSpPr>
          <p:spPr>
            <a:xfrm>
              <a:off x="6450696" y="388706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5" name="object 262">
              <a:extLst>
                <a:ext uri="{FF2B5EF4-FFF2-40B4-BE49-F238E27FC236}">
                  <a16:creationId xmlns:a16="http://schemas.microsoft.com/office/drawing/2014/main" id="{18F466E0-BE66-423D-914A-520D93F01354}"/>
                </a:ext>
              </a:extLst>
            </p:cNvPr>
            <p:cNvSpPr/>
            <p:nvPr/>
          </p:nvSpPr>
          <p:spPr>
            <a:xfrm>
              <a:off x="6450696" y="3922251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6" name="object 263">
              <a:extLst>
                <a:ext uri="{FF2B5EF4-FFF2-40B4-BE49-F238E27FC236}">
                  <a16:creationId xmlns:a16="http://schemas.microsoft.com/office/drawing/2014/main" id="{C2784E2F-08E2-41BB-894E-F9CF1E52DAA8}"/>
                </a:ext>
              </a:extLst>
            </p:cNvPr>
            <p:cNvSpPr/>
            <p:nvPr/>
          </p:nvSpPr>
          <p:spPr>
            <a:xfrm>
              <a:off x="6450696" y="395743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7" name="object 264">
              <a:extLst>
                <a:ext uri="{FF2B5EF4-FFF2-40B4-BE49-F238E27FC236}">
                  <a16:creationId xmlns:a16="http://schemas.microsoft.com/office/drawing/2014/main" id="{F6C21A80-D47E-4361-9B3A-0ED0B1794EC7}"/>
                </a:ext>
              </a:extLst>
            </p:cNvPr>
            <p:cNvSpPr/>
            <p:nvPr/>
          </p:nvSpPr>
          <p:spPr>
            <a:xfrm>
              <a:off x="6450696" y="3992621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8" name="object 265">
              <a:extLst>
                <a:ext uri="{FF2B5EF4-FFF2-40B4-BE49-F238E27FC236}">
                  <a16:creationId xmlns:a16="http://schemas.microsoft.com/office/drawing/2014/main" id="{F32EA9F2-F225-4A71-8CE3-5FDE79712A22}"/>
                </a:ext>
              </a:extLst>
            </p:cNvPr>
            <p:cNvSpPr/>
            <p:nvPr/>
          </p:nvSpPr>
          <p:spPr>
            <a:xfrm>
              <a:off x="6450696" y="402715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9" name="object 266">
              <a:extLst>
                <a:ext uri="{FF2B5EF4-FFF2-40B4-BE49-F238E27FC236}">
                  <a16:creationId xmlns:a16="http://schemas.microsoft.com/office/drawing/2014/main" id="{7AA1CF30-3203-49A1-B9ED-22BB7CAE00F0}"/>
                </a:ext>
              </a:extLst>
            </p:cNvPr>
            <p:cNvSpPr/>
            <p:nvPr/>
          </p:nvSpPr>
          <p:spPr>
            <a:xfrm>
              <a:off x="6450696" y="406234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0" name="object 267">
              <a:extLst>
                <a:ext uri="{FF2B5EF4-FFF2-40B4-BE49-F238E27FC236}">
                  <a16:creationId xmlns:a16="http://schemas.microsoft.com/office/drawing/2014/main" id="{5A3ECF99-1501-4127-99A6-EE332C80ED1D}"/>
                </a:ext>
              </a:extLst>
            </p:cNvPr>
            <p:cNvSpPr/>
            <p:nvPr/>
          </p:nvSpPr>
          <p:spPr>
            <a:xfrm>
              <a:off x="6450696" y="409752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1" name="object 268">
              <a:extLst>
                <a:ext uri="{FF2B5EF4-FFF2-40B4-BE49-F238E27FC236}">
                  <a16:creationId xmlns:a16="http://schemas.microsoft.com/office/drawing/2014/main" id="{25A933BD-8D40-40B1-B376-1E6F3C28105B}"/>
                </a:ext>
              </a:extLst>
            </p:cNvPr>
            <p:cNvSpPr/>
            <p:nvPr/>
          </p:nvSpPr>
          <p:spPr>
            <a:xfrm>
              <a:off x="6450696" y="413271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2" name="object 269">
              <a:extLst>
                <a:ext uri="{FF2B5EF4-FFF2-40B4-BE49-F238E27FC236}">
                  <a16:creationId xmlns:a16="http://schemas.microsoft.com/office/drawing/2014/main" id="{8EEB3DC9-0295-4347-9A77-17B2EFA12272}"/>
                </a:ext>
              </a:extLst>
            </p:cNvPr>
            <p:cNvSpPr/>
            <p:nvPr/>
          </p:nvSpPr>
          <p:spPr>
            <a:xfrm>
              <a:off x="6450696" y="416790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3" name="object 270">
              <a:extLst>
                <a:ext uri="{FF2B5EF4-FFF2-40B4-BE49-F238E27FC236}">
                  <a16:creationId xmlns:a16="http://schemas.microsoft.com/office/drawing/2014/main" id="{8D05C480-C769-4BAC-A280-EC13AFA0FB58}"/>
                </a:ext>
              </a:extLst>
            </p:cNvPr>
            <p:cNvSpPr/>
            <p:nvPr/>
          </p:nvSpPr>
          <p:spPr>
            <a:xfrm>
              <a:off x="6450696" y="420308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4" name="object 271">
              <a:extLst>
                <a:ext uri="{FF2B5EF4-FFF2-40B4-BE49-F238E27FC236}">
                  <a16:creationId xmlns:a16="http://schemas.microsoft.com/office/drawing/2014/main" id="{9368D56A-3577-4985-8D12-8902B3E17A56}"/>
                </a:ext>
              </a:extLst>
            </p:cNvPr>
            <p:cNvSpPr/>
            <p:nvPr/>
          </p:nvSpPr>
          <p:spPr>
            <a:xfrm>
              <a:off x="6450696" y="423827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5" name="object 272">
              <a:extLst>
                <a:ext uri="{FF2B5EF4-FFF2-40B4-BE49-F238E27FC236}">
                  <a16:creationId xmlns:a16="http://schemas.microsoft.com/office/drawing/2014/main" id="{6512881F-139D-45DA-909A-5830286520ED}"/>
                </a:ext>
              </a:extLst>
            </p:cNvPr>
            <p:cNvSpPr/>
            <p:nvPr/>
          </p:nvSpPr>
          <p:spPr>
            <a:xfrm>
              <a:off x="6450696" y="427345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6" name="object 273">
              <a:extLst>
                <a:ext uri="{FF2B5EF4-FFF2-40B4-BE49-F238E27FC236}">
                  <a16:creationId xmlns:a16="http://schemas.microsoft.com/office/drawing/2014/main" id="{12274642-1923-4D16-ACE5-DDEB52191F02}"/>
                </a:ext>
              </a:extLst>
            </p:cNvPr>
            <p:cNvSpPr/>
            <p:nvPr/>
          </p:nvSpPr>
          <p:spPr>
            <a:xfrm>
              <a:off x="6450696" y="430864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7" name="object 274">
              <a:extLst>
                <a:ext uri="{FF2B5EF4-FFF2-40B4-BE49-F238E27FC236}">
                  <a16:creationId xmlns:a16="http://schemas.microsoft.com/office/drawing/2014/main" id="{F0A028DA-7004-423F-8671-1AEAF8FEAE4E}"/>
                </a:ext>
              </a:extLst>
            </p:cNvPr>
            <p:cNvSpPr/>
            <p:nvPr/>
          </p:nvSpPr>
          <p:spPr>
            <a:xfrm>
              <a:off x="6450696" y="434383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8" name="object 275">
              <a:extLst>
                <a:ext uri="{FF2B5EF4-FFF2-40B4-BE49-F238E27FC236}">
                  <a16:creationId xmlns:a16="http://schemas.microsoft.com/office/drawing/2014/main" id="{F30DC609-0D8D-41DA-ADB6-B5E6A744C055}"/>
                </a:ext>
              </a:extLst>
            </p:cNvPr>
            <p:cNvSpPr/>
            <p:nvPr/>
          </p:nvSpPr>
          <p:spPr>
            <a:xfrm>
              <a:off x="6450696" y="4379016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9" name="object 276">
              <a:extLst>
                <a:ext uri="{FF2B5EF4-FFF2-40B4-BE49-F238E27FC236}">
                  <a16:creationId xmlns:a16="http://schemas.microsoft.com/office/drawing/2014/main" id="{6CCAF9D4-AF4B-4EFE-B64C-5924A530036E}"/>
                </a:ext>
              </a:extLst>
            </p:cNvPr>
            <p:cNvSpPr/>
            <p:nvPr/>
          </p:nvSpPr>
          <p:spPr>
            <a:xfrm>
              <a:off x="6450696" y="441420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0" name="object 277">
              <a:extLst>
                <a:ext uri="{FF2B5EF4-FFF2-40B4-BE49-F238E27FC236}">
                  <a16:creationId xmlns:a16="http://schemas.microsoft.com/office/drawing/2014/main" id="{8205B161-F11F-4023-83C2-32349AF79E0F}"/>
                </a:ext>
              </a:extLst>
            </p:cNvPr>
            <p:cNvSpPr/>
            <p:nvPr/>
          </p:nvSpPr>
          <p:spPr>
            <a:xfrm>
              <a:off x="6450696" y="4449387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1" name="object 278">
              <a:extLst>
                <a:ext uri="{FF2B5EF4-FFF2-40B4-BE49-F238E27FC236}">
                  <a16:creationId xmlns:a16="http://schemas.microsoft.com/office/drawing/2014/main" id="{7B363FA1-6F33-4215-AD1D-71F4FA2F0494}"/>
                </a:ext>
              </a:extLst>
            </p:cNvPr>
            <p:cNvSpPr/>
            <p:nvPr/>
          </p:nvSpPr>
          <p:spPr>
            <a:xfrm>
              <a:off x="6450696" y="448457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2" name="object 279">
              <a:extLst>
                <a:ext uri="{FF2B5EF4-FFF2-40B4-BE49-F238E27FC236}">
                  <a16:creationId xmlns:a16="http://schemas.microsoft.com/office/drawing/2014/main" id="{D8202F5B-C16F-4F0F-9903-C9D8B51960BD}"/>
                </a:ext>
              </a:extLst>
            </p:cNvPr>
            <p:cNvSpPr/>
            <p:nvPr/>
          </p:nvSpPr>
          <p:spPr>
            <a:xfrm>
              <a:off x="6450696" y="451976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3" name="object 280">
              <a:extLst>
                <a:ext uri="{FF2B5EF4-FFF2-40B4-BE49-F238E27FC236}">
                  <a16:creationId xmlns:a16="http://schemas.microsoft.com/office/drawing/2014/main" id="{21C09E7D-3426-46D2-995F-69A788EB68A9}"/>
                </a:ext>
              </a:extLst>
            </p:cNvPr>
            <p:cNvSpPr/>
            <p:nvPr/>
          </p:nvSpPr>
          <p:spPr>
            <a:xfrm>
              <a:off x="6450696" y="455494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4" name="object 281">
              <a:extLst>
                <a:ext uri="{FF2B5EF4-FFF2-40B4-BE49-F238E27FC236}">
                  <a16:creationId xmlns:a16="http://schemas.microsoft.com/office/drawing/2014/main" id="{6ACD2A74-5D17-43E1-A2E9-CE1F2EB9DC9A}"/>
                </a:ext>
              </a:extLst>
            </p:cNvPr>
            <p:cNvSpPr/>
            <p:nvPr/>
          </p:nvSpPr>
          <p:spPr>
            <a:xfrm>
              <a:off x="6450696" y="4590131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5" name="object 282">
              <a:extLst>
                <a:ext uri="{FF2B5EF4-FFF2-40B4-BE49-F238E27FC236}">
                  <a16:creationId xmlns:a16="http://schemas.microsoft.com/office/drawing/2014/main" id="{0392F740-BBD5-4170-8269-37479C49E9A1}"/>
                </a:ext>
              </a:extLst>
            </p:cNvPr>
            <p:cNvSpPr/>
            <p:nvPr/>
          </p:nvSpPr>
          <p:spPr>
            <a:xfrm>
              <a:off x="6450696" y="462531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6" name="object 283">
              <a:extLst>
                <a:ext uri="{FF2B5EF4-FFF2-40B4-BE49-F238E27FC236}">
                  <a16:creationId xmlns:a16="http://schemas.microsoft.com/office/drawing/2014/main" id="{3C15D6F5-9E4E-42C3-859E-2B990C1872EE}"/>
                </a:ext>
              </a:extLst>
            </p:cNvPr>
            <p:cNvSpPr/>
            <p:nvPr/>
          </p:nvSpPr>
          <p:spPr>
            <a:xfrm>
              <a:off x="6450696" y="466050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5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5"/>
                  </a:lnTo>
                  <a:lnTo>
                    <a:pt x="20574" y="205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7" name="object 284">
              <a:extLst>
                <a:ext uri="{FF2B5EF4-FFF2-40B4-BE49-F238E27FC236}">
                  <a16:creationId xmlns:a16="http://schemas.microsoft.com/office/drawing/2014/main" id="{59FE38B5-2620-4C72-852B-16AAB23AB15A}"/>
                </a:ext>
              </a:extLst>
            </p:cNvPr>
            <p:cNvSpPr/>
            <p:nvPr/>
          </p:nvSpPr>
          <p:spPr>
            <a:xfrm>
              <a:off x="6450696" y="4695688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8" name="object 285">
              <a:extLst>
                <a:ext uri="{FF2B5EF4-FFF2-40B4-BE49-F238E27FC236}">
                  <a16:creationId xmlns:a16="http://schemas.microsoft.com/office/drawing/2014/main" id="{D7CBC8D8-FD9C-44E5-BAC6-1F3426213423}"/>
                </a:ext>
              </a:extLst>
            </p:cNvPr>
            <p:cNvSpPr/>
            <p:nvPr/>
          </p:nvSpPr>
          <p:spPr>
            <a:xfrm>
              <a:off x="6450696" y="4730875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9" name="object 286">
              <a:extLst>
                <a:ext uri="{FF2B5EF4-FFF2-40B4-BE49-F238E27FC236}">
                  <a16:creationId xmlns:a16="http://schemas.microsoft.com/office/drawing/2014/main" id="{3DA4BECB-5C14-439A-94A0-8762A0375F36}"/>
                </a:ext>
              </a:extLst>
            </p:cNvPr>
            <p:cNvSpPr/>
            <p:nvPr/>
          </p:nvSpPr>
          <p:spPr>
            <a:xfrm>
              <a:off x="6450696" y="4766062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0" name="object 287">
              <a:extLst>
                <a:ext uri="{FF2B5EF4-FFF2-40B4-BE49-F238E27FC236}">
                  <a16:creationId xmlns:a16="http://schemas.microsoft.com/office/drawing/2014/main" id="{8D5AA312-8839-4B23-9C72-D649F36435F4}"/>
                </a:ext>
              </a:extLst>
            </p:cNvPr>
            <p:cNvSpPr/>
            <p:nvPr/>
          </p:nvSpPr>
          <p:spPr>
            <a:xfrm>
              <a:off x="6450696" y="4801247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1" name="object 288">
              <a:extLst>
                <a:ext uri="{FF2B5EF4-FFF2-40B4-BE49-F238E27FC236}">
                  <a16:creationId xmlns:a16="http://schemas.microsoft.com/office/drawing/2014/main" id="{4B7588F4-90EA-46BD-9AFF-5C86D116A758}"/>
                </a:ext>
              </a:extLst>
            </p:cNvPr>
            <p:cNvSpPr/>
            <p:nvPr/>
          </p:nvSpPr>
          <p:spPr>
            <a:xfrm>
              <a:off x="6450696" y="483643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2" name="object 289">
              <a:extLst>
                <a:ext uri="{FF2B5EF4-FFF2-40B4-BE49-F238E27FC236}">
                  <a16:creationId xmlns:a16="http://schemas.microsoft.com/office/drawing/2014/main" id="{84804AC2-E775-4BF4-82D4-54BA8B6D3FF2}"/>
                </a:ext>
              </a:extLst>
            </p:cNvPr>
            <p:cNvSpPr/>
            <p:nvPr/>
          </p:nvSpPr>
          <p:spPr>
            <a:xfrm>
              <a:off x="6450696" y="4871619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3" name="object 290">
              <a:extLst>
                <a:ext uri="{FF2B5EF4-FFF2-40B4-BE49-F238E27FC236}">
                  <a16:creationId xmlns:a16="http://schemas.microsoft.com/office/drawing/2014/main" id="{4F5308F4-8D0D-44E6-ACF4-AAA0B1449D4D}"/>
                </a:ext>
              </a:extLst>
            </p:cNvPr>
            <p:cNvSpPr/>
            <p:nvPr/>
          </p:nvSpPr>
          <p:spPr>
            <a:xfrm>
              <a:off x="6450696" y="4906804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4" name="object 291">
              <a:extLst>
                <a:ext uri="{FF2B5EF4-FFF2-40B4-BE49-F238E27FC236}">
                  <a16:creationId xmlns:a16="http://schemas.microsoft.com/office/drawing/2014/main" id="{C8CA5770-4BE7-4DC0-8CCF-4E4320CEB480}"/>
                </a:ext>
              </a:extLst>
            </p:cNvPr>
            <p:cNvSpPr/>
            <p:nvPr/>
          </p:nvSpPr>
          <p:spPr>
            <a:xfrm>
              <a:off x="6450696" y="4941990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5" name="object 292">
              <a:extLst>
                <a:ext uri="{FF2B5EF4-FFF2-40B4-BE49-F238E27FC236}">
                  <a16:creationId xmlns:a16="http://schemas.microsoft.com/office/drawing/2014/main" id="{3FA94223-8D89-4983-B052-5CC782C39A5A}"/>
                </a:ext>
              </a:extLst>
            </p:cNvPr>
            <p:cNvSpPr/>
            <p:nvPr/>
          </p:nvSpPr>
          <p:spPr>
            <a:xfrm>
              <a:off x="6450696" y="4977177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6" name="object 293">
              <a:extLst>
                <a:ext uri="{FF2B5EF4-FFF2-40B4-BE49-F238E27FC236}">
                  <a16:creationId xmlns:a16="http://schemas.microsoft.com/office/drawing/2014/main" id="{596856D4-0924-4B45-9E6B-771350E7CF99}"/>
                </a:ext>
              </a:extLst>
            </p:cNvPr>
            <p:cNvSpPr/>
            <p:nvPr/>
          </p:nvSpPr>
          <p:spPr>
            <a:xfrm>
              <a:off x="6450696" y="5012363"/>
              <a:ext cx="17918" cy="17918"/>
            </a:xfrm>
            <a:custGeom>
              <a:avLst/>
              <a:gdLst/>
              <a:ahLst/>
              <a:cxnLst/>
              <a:rect l="l" t="t" r="r" b="b"/>
              <a:pathLst>
                <a:path w="20954" h="20954">
                  <a:moveTo>
                    <a:pt x="20574" y="20574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20574"/>
                  </a:lnTo>
                  <a:lnTo>
                    <a:pt x="20574" y="2057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7" name="object 294">
              <a:extLst>
                <a:ext uri="{FF2B5EF4-FFF2-40B4-BE49-F238E27FC236}">
                  <a16:creationId xmlns:a16="http://schemas.microsoft.com/office/drawing/2014/main" id="{933792CD-8817-4E2C-ACCF-50237658A49C}"/>
                </a:ext>
              </a:extLst>
            </p:cNvPr>
            <p:cNvSpPr/>
            <p:nvPr/>
          </p:nvSpPr>
          <p:spPr>
            <a:xfrm>
              <a:off x="6450696" y="5047550"/>
              <a:ext cx="17918" cy="5973"/>
            </a:xfrm>
            <a:custGeom>
              <a:avLst/>
              <a:gdLst/>
              <a:ahLst/>
              <a:cxnLst/>
              <a:rect l="l" t="t" r="r" b="b"/>
              <a:pathLst>
                <a:path w="20954" h="6984">
                  <a:moveTo>
                    <a:pt x="20574" y="6857"/>
                  </a:moveTo>
                  <a:lnTo>
                    <a:pt x="20574" y="0"/>
                  </a:lnTo>
                  <a:lnTo>
                    <a:pt x="0" y="0"/>
                  </a:lnTo>
                  <a:lnTo>
                    <a:pt x="0" y="6857"/>
                  </a:lnTo>
                  <a:lnTo>
                    <a:pt x="20574" y="68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8" name="object 295">
              <a:extLst>
                <a:ext uri="{FF2B5EF4-FFF2-40B4-BE49-F238E27FC236}">
                  <a16:creationId xmlns:a16="http://schemas.microsoft.com/office/drawing/2014/main" id="{35B0F05C-123A-47B9-AFE9-24372184467B}"/>
                </a:ext>
              </a:extLst>
            </p:cNvPr>
            <p:cNvSpPr/>
            <p:nvPr/>
          </p:nvSpPr>
          <p:spPr>
            <a:xfrm>
              <a:off x="5342991" y="2791089"/>
              <a:ext cx="1081099" cy="265523"/>
            </a:xfrm>
            <a:custGeom>
              <a:avLst/>
              <a:gdLst/>
              <a:ahLst/>
              <a:cxnLst/>
              <a:rect l="l" t="t" r="r" b="b"/>
              <a:pathLst>
                <a:path w="1264285" h="310514">
                  <a:moveTo>
                    <a:pt x="1264158" y="258317"/>
                  </a:moveTo>
                  <a:lnTo>
                    <a:pt x="1264158" y="51815"/>
                  </a:lnTo>
                  <a:lnTo>
                    <a:pt x="1260133" y="31503"/>
                  </a:lnTo>
                  <a:lnTo>
                    <a:pt x="1249108" y="15049"/>
                  </a:lnTo>
                  <a:lnTo>
                    <a:pt x="1232654" y="4024"/>
                  </a:lnTo>
                  <a:lnTo>
                    <a:pt x="1212342" y="0"/>
                  </a:lnTo>
                  <a:lnTo>
                    <a:pt x="51816" y="0"/>
                  </a:lnTo>
                  <a:lnTo>
                    <a:pt x="31503" y="4024"/>
                  </a:lnTo>
                  <a:lnTo>
                    <a:pt x="15049" y="15049"/>
                  </a:lnTo>
                  <a:lnTo>
                    <a:pt x="4024" y="31503"/>
                  </a:lnTo>
                  <a:lnTo>
                    <a:pt x="0" y="51815"/>
                  </a:lnTo>
                  <a:lnTo>
                    <a:pt x="0" y="258317"/>
                  </a:lnTo>
                  <a:lnTo>
                    <a:pt x="4024" y="278308"/>
                  </a:lnTo>
                  <a:lnTo>
                    <a:pt x="15049" y="294798"/>
                  </a:lnTo>
                  <a:lnTo>
                    <a:pt x="31503" y="306002"/>
                  </a:lnTo>
                  <a:lnTo>
                    <a:pt x="51816" y="310133"/>
                  </a:lnTo>
                  <a:lnTo>
                    <a:pt x="1212342" y="310133"/>
                  </a:lnTo>
                  <a:lnTo>
                    <a:pt x="1232654" y="306002"/>
                  </a:lnTo>
                  <a:lnTo>
                    <a:pt x="1249108" y="294798"/>
                  </a:lnTo>
                  <a:lnTo>
                    <a:pt x="1260133" y="278308"/>
                  </a:lnTo>
                  <a:lnTo>
                    <a:pt x="1264158" y="2583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9" name="object 296">
              <a:extLst>
                <a:ext uri="{FF2B5EF4-FFF2-40B4-BE49-F238E27FC236}">
                  <a16:creationId xmlns:a16="http://schemas.microsoft.com/office/drawing/2014/main" id="{8A5636AC-4839-44E3-8556-E2EB8073BE09}"/>
                </a:ext>
              </a:extLst>
            </p:cNvPr>
            <p:cNvSpPr/>
            <p:nvPr/>
          </p:nvSpPr>
          <p:spPr>
            <a:xfrm>
              <a:off x="5338430" y="2786525"/>
              <a:ext cx="1090329" cy="273668"/>
            </a:xfrm>
            <a:custGeom>
              <a:avLst/>
              <a:gdLst/>
              <a:ahLst/>
              <a:cxnLst/>
              <a:rect l="l" t="t" r="r" b="b"/>
              <a:pathLst>
                <a:path w="1275079" h="320039">
                  <a:moveTo>
                    <a:pt x="1274826" y="268985"/>
                  </a:moveTo>
                  <a:lnTo>
                    <a:pt x="1274826" y="51053"/>
                  </a:lnTo>
                  <a:lnTo>
                    <a:pt x="1273302" y="44957"/>
                  </a:lnTo>
                  <a:lnTo>
                    <a:pt x="1267239" y="28292"/>
                  </a:lnTo>
                  <a:lnTo>
                    <a:pt x="1255933" y="14525"/>
                  </a:lnTo>
                  <a:lnTo>
                    <a:pt x="1240928" y="4735"/>
                  </a:lnTo>
                  <a:lnTo>
                    <a:pt x="1223772" y="0"/>
                  </a:lnTo>
                  <a:lnTo>
                    <a:pt x="56388" y="0"/>
                  </a:lnTo>
                  <a:lnTo>
                    <a:pt x="10537" y="24067"/>
                  </a:lnTo>
                  <a:lnTo>
                    <a:pt x="1523" y="45720"/>
                  </a:lnTo>
                  <a:lnTo>
                    <a:pt x="0" y="51053"/>
                  </a:lnTo>
                  <a:lnTo>
                    <a:pt x="0" y="263652"/>
                  </a:lnTo>
                  <a:lnTo>
                    <a:pt x="10668" y="296914"/>
                  </a:lnTo>
                  <a:lnTo>
                    <a:pt x="10668" y="51816"/>
                  </a:lnTo>
                  <a:lnTo>
                    <a:pt x="12191" y="42672"/>
                  </a:lnTo>
                  <a:lnTo>
                    <a:pt x="35052" y="16001"/>
                  </a:lnTo>
                  <a:lnTo>
                    <a:pt x="40932" y="11226"/>
                  </a:lnTo>
                  <a:lnTo>
                    <a:pt x="49911" y="11531"/>
                  </a:lnTo>
                  <a:lnTo>
                    <a:pt x="57150" y="9905"/>
                  </a:lnTo>
                  <a:lnTo>
                    <a:pt x="1217676" y="9905"/>
                  </a:lnTo>
                  <a:lnTo>
                    <a:pt x="1252685" y="25807"/>
                  </a:lnTo>
                  <a:lnTo>
                    <a:pt x="1264920" y="57149"/>
                  </a:lnTo>
                  <a:lnTo>
                    <a:pt x="1264920" y="294086"/>
                  </a:lnTo>
                  <a:lnTo>
                    <a:pt x="1270117" y="286220"/>
                  </a:lnTo>
                  <a:lnTo>
                    <a:pt x="1274826" y="268985"/>
                  </a:lnTo>
                  <a:close/>
                </a:path>
                <a:path w="1275079" h="320039">
                  <a:moveTo>
                    <a:pt x="1264920" y="294086"/>
                  </a:moveTo>
                  <a:lnTo>
                    <a:pt x="1264920" y="263651"/>
                  </a:lnTo>
                  <a:lnTo>
                    <a:pt x="1264158" y="268223"/>
                  </a:lnTo>
                  <a:lnTo>
                    <a:pt x="1263396" y="273557"/>
                  </a:lnTo>
                  <a:lnTo>
                    <a:pt x="1258141" y="287159"/>
                  </a:lnTo>
                  <a:lnTo>
                    <a:pt x="1248708" y="298313"/>
                  </a:lnTo>
                  <a:lnTo>
                    <a:pt x="1236331" y="306233"/>
                  </a:lnTo>
                  <a:lnTo>
                    <a:pt x="1223010" y="309922"/>
                  </a:lnTo>
                  <a:lnTo>
                    <a:pt x="56388" y="310017"/>
                  </a:lnTo>
                  <a:lnTo>
                    <a:pt x="42552" y="307900"/>
                  </a:lnTo>
                  <a:lnTo>
                    <a:pt x="29451" y="301037"/>
                  </a:lnTo>
                  <a:lnTo>
                    <a:pt x="18959" y="290531"/>
                  </a:lnTo>
                  <a:lnTo>
                    <a:pt x="12192" y="277368"/>
                  </a:lnTo>
                  <a:lnTo>
                    <a:pt x="10668" y="268224"/>
                  </a:lnTo>
                  <a:lnTo>
                    <a:pt x="10668" y="296914"/>
                  </a:lnTo>
                  <a:lnTo>
                    <a:pt x="43148" y="318625"/>
                  </a:lnTo>
                  <a:lnTo>
                    <a:pt x="1223772" y="320039"/>
                  </a:lnTo>
                  <a:lnTo>
                    <a:pt x="1229868" y="319277"/>
                  </a:lnTo>
                  <a:lnTo>
                    <a:pt x="1246442" y="312559"/>
                  </a:lnTo>
                  <a:lnTo>
                    <a:pt x="1260257" y="301142"/>
                  </a:lnTo>
                  <a:lnTo>
                    <a:pt x="1264920" y="2940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0" name="object 297">
              <a:extLst>
                <a:ext uri="{FF2B5EF4-FFF2-40B4-BE49-F238E27FC236}">
                  <a16:creationId xmlns:a16="http://schemas.microsoft.com/office/drawing/2014/main" id="{23306B6E-91A3-4900-AEDC-C0D784B799DE}"/>
                </a:ext>
              </a:extLst>
            </p:cNvPr>
            <p:cNvSpPr txBox="1"/>
            <p:nvPr/>
          </p:nvSpPr>
          <p:spPr>
            <a:xfrm>
              <a:off x="5626641" y="2807596"/>
              <a:ext cx="514757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可燃性</a:t>
              </a:r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281" name="object 298">
              <a:extLst>
                <a:ext uri="{FF2B5EF4-FFF2-40B4-BE49-F238E27FC236}">
                  <a16:creationId xmlns:a16="http://schemas.microsoft.com/office/drawing/2014/main" id="{6A8F44F3-C823-49C2-9123-E95637E18F2B}"/>
                </a:ext>
              </a:extLst>
            </p:cNvPr>
            <p:cNvSpPr/>
            <p:nvPr/>
          </p:nvSpPr>
          <p:spPr>
            <a:xfrm>
              <a:off x="6522372" y="2791089"/>
              <a:ext cx="1083271" cy="265523"/>
            </a:xfrm>
            <a:custGeom>
              <a:avLst/>
              <a:gdLst/>
              <a:ahLst/>
              <a:cxnLst/>
              <a:rect l="l" t="t" r="r" b="b"/>
              <a:pathLst>
                <a:path w="1266825" h="310514">
                  <a:moveTo>
                    <a:pt x="1266444" y="258317"/>
                  </a:moveTo>
                  <a:lnTo>
                    <a:pt x="1266444" y="51815"/>
                  </a:lnTo>
                  <a:lnTo>
                    <a:pt x="1262312" y="31503"/>
                  </a:lnTo>
                  <a:lnTo>
                    <a:pt x="1251108" y="15049"/>
                  </a:lnTo>
                  <a:lnTo>
                    <a:pt x="1234618" y="4024"/>
                  </a:lnTo>
                  <a:lnTo>
                    <a:pt x="1214628" y="0"/>
                  </a:lnTo>
                  <a:lnTo>
                    <a:pt x="51816" y="0"/>
                  </a:lnTo>
                  <a:lnTo>
                    <a:pt x="31503" y="4024"/>
                  </a:lnTo>
                  <a:lnTo>
                    <a:pt x="15049" y="15049"/>
                  </a:lnTo>
                  <a:lnTo>
                    <a:pt x="4024" y="31503"/>
                  </a:lnTo>
                  <a:lnTo>
                    <a:pt x="0" y="51815"/>
                  </a:lnTo>
                  <a:lnTo>
                    <a:pt x="0" y="258317"/>
                  </a:lnTo>
                  <a:lnTo>
                    <a:pt x="4024" y="278308"/>
                  </a:lnTo>
                  <a:lnTo>
                    <a:pt x="15049" y="294798"/>
                  </a:lnTo>
                  <a:lnTo>
                    <a:pt x="31503" y="306002"/>
                  </a:lnTo>
                  <a:lnTo>
                    <a:pt x="51816" y="310133"/>
                  </a:lnTo>
                  <a:lnTo>
                    <a:pt x="1214628" y="310133"/>
                  </a:lnTo>
                  <a:lnTo>
                    <a:pt x="1234618" y="306002"/>
                  </a:lnTo>
                  <a:lnTo>
                    <a:pt x="1251108" y="294798"/>
                  </a:lnTo>
                  <a:lnTo>
                    <a:pt x="1262312" y="278308"/>
                  </a:lnTo>
                  <a:lnTo>
                    <a:pt x="1266444" y="2583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2" name="object 299">
              <a:extLst>
                <a:ext uri="{FF2B5EF4-FFF2-40B4-BE49-F238E27FC236}">
                  <a16:creationId xmlns:a16="http://schemas.microsoft.com/office/drawing/2014/main" id="{A7D557A2-6066-4B70-ABB2-07F0096FEB4C}"/>
                </a:ext>
              </a:extLst>
            </p:cNvPr>
            <p:cNvSpPr/>
            <p:nvPr/>
          </p:nvSpPr>
          <p:spPr>
            <a:xfrm>
              <a:off x="6517809" y="2786525"/>
              <a:ext cx="1091416" cy="273668"/>
            </a:xfrm>
            <a:custGeom>
              <a:avLst/>
              <a:gdLst/>
              <a:ahLst/>
              <a:cxnLst/>
              <a:rect l="l" t="t" r="r" b="b"/>
              <a:pathLst>
                <a:path w="1276350" h="320039">
                  <a:moveTo>
                    <a:pt x="1276350" y="268985"/>
                  </a:moveTo>
                  <a:lnTo>
                    <a:pt x="1276350" y="51053"/>
                  </a:lnTo>
                  <a:lnTo>
                    <a:pt x="1275588" y="44957"/>
                  </a:lnTo>
                  <a:lnTo>
                    <a:pt x="1268654" y="28316"/>
                  </a:lnTo>
                  <a:lnTo>
                    <a:pt x="1257433" y="14492"/>
                  </a:lnTo>
                  <a:lnTo>
                    <a:pt x="1242716" y="4661"/>
                  </a:lnTo>
                  <a:lnTo>
                    <a:pt x="1225296" y="0"/>
                  </a:lnTo>
                  <a:lnTo>
                    <a:pt x="56388" y="0"/>
                  </a:lnTo>
                  <a:lnTo>
                    <a:pt x="10407" y="24128"/>
                  </a:lnTo>
                  <a:lnTo>
                    <a:pt x="0" y="57150"/>
                  </a:lnTo>
                  <a:lnTo>
                    <a:pt x="0" y="263652"/>
                  </a:lnTo>
                  <a:lnTo>
                    <a:pt x="10668" y="296916"/>
                  </a:lnTo>
                  <a:lnTo>
                    <a:pt x="10668" y="51816"/>
                  </a:lnTo>
                  <a:lnTo>
                    <a:pt x="11430" y="47244"/>
                  </a:lnTo>
                  <a:lnTo>
                    <a:pt x="14478" y="38100"/>
                  </a:lnTo>
                  <a:lnTo>
                    <a:pt x="16979" y="30238"/>
                  </a:lnTo>
                  <a:lnTo>
                    <a:pt x="21882" y="26123"/>
                  </a:lnTo>
                  <a:lnTo>
                    <a:pt x="27432" y="20574"/>
                  </a:lnTo>
                  <a:lnTo>
                    <a:pt x="35052" y="16001"/>
                  </a:lnTo>
                  <a:lnTo>
                    <a:pt x="40932" y="11226"/>
                  </a:lnTo>
                  <a:lnTo>
                    <a:pt x="49911" y="11531"/>
                  </a:lnTo>
                  <a:lnTo>
                    <a:pt x="57150" y="9905"/>
                  </a:lnTo>
                  <a:lnTo>
                    <a:pt x="1219962" y="9905"/>
                  </a:lnTo>
                  <a:lnTo>
                    <a:pt x="1224534" y="10667"/>
                  </a:lnTo>
                  <a:lnTo>
                    <a:pt x="1229868" y="11429"/>
                  </a:lnTo>
                  <a:lnTo>
                    <a:pt x="1243469" y="16684"/>
                  </a:lnTo>
                  <a:lnTo>
                    <a:pt x="1254623" y="26117"/>
                  </a:lnTo>
                  <a:lnTo>
                    <a:pt x="1262543" y="38494"/>
                  </a:lnTo>
                  <a:lnTo>
                    <a:pt x="1266444" y="52577"/>
                  </a:lnTo>
                  <a:lnTo>
                    <a:pt x="1266444" y="295077"/>
                  </a:lnTo>
                  <a:lnTo>
                    <a:pt x="1272031" y="286552"/>
                  </a:lnTo>
                  <a:lnTo>
                    <a:pt x="1276350" y="268985"/>
                  </a:lnTo>
                  <a:close/>
                </a:path>
                <a:path w="1276350" h="320039">
                  <a:moveTo>
                    <a:pt x="1266444" y="295077"/>
                  </a:moveTo>
                  <a:lnTo>
                    <a:pt x="1266444" y="268223"/>
                  </a:lnTo>
                  <a:lnTo>
                    <a:pt x="1265682" y="273557"/>
                  </a:lnTo>
                  <a:lnTo>
                    <a:pt x="1259590" y="287397"/>
                  </a:lnTo>
                  <a:lnTo>
                    <a:pt x="1250751" y="298289"/>
                  </a:lnTo>
                  <a:lnTo>
                    <a:pt x="1239091" y="305960"/>
                  </a:lnTo>
                  <a:lnTo>
                    <a:pt x="1225296" y="309915"/>
                  </a:lnTo>
                  <a:lnTo>
                    <a:pt x="56388" y="310017"/>
                  </a:lnTo>
                  <a:lnTo>
                    <a:pt x="42552" y="307900"/>
                  </a:lnTo>
                  <a:lnTo>
                    <a:pt x="29451" y="301037"/>
                  </a:lnTo>
                  <a:lnTo>
                    <a:pt x="18959" y="290531"/>
                  </a:lnTo>
                  <a:lnTo>
                    <a:pt x="12192" y="277368"/>
                  </a:lnTo>
                  <a:lnTo>
                    <a:pt x="10668" y="268224"/>
                  </a:lnTo>
                  <a:lnTo>
                    <a:pt x="10668" y="296916"/>
                  </a:lnTo>
                  <a:lnTo>
                    <a:pt x="43443" y="318701"/>
                  </a:lnTo>
                  <a:lnTo>
                    <a:pt x="1226058" y="320039"/>
                  </a:lnTo>
                  <a:lnTo>
                    <a:pt x="1231392" y="319277"/>
                  </a:lnTo>
                  <a:lnTo>
                    <a:pt x="1248262" y="312755"/>
                  </a:lnTo>
                  <a:lnTo>
                    <a:pt x="1262238" y="301494"/>
                  </a:lnTo>
                  <a:lnTo>
                    <a:pt x="1266444" y="2950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3" name="object 300">
              <a:extLst>
                <a:ext uri="{FF2B5EF4-FFF2-40B4-BE49-F238E27FC236}">
                  <a16:creationId xmlns:a16="http://schemas.microsoft.com/office/drawing/2014/main" id="{2EB16E37-E44A-4D32-BDED-D444C6F2CF3B}"/>
                </a:ext>
              </a:extLst>
            </p:cNvPr>
            <p:cNvSpPr txBox="1"/>
            <p:nvPr/>
          </p:nvSpPr>
          <p:spPr>
            <a:xfrm>
              <a:off x="6806031" y="2807596"/>
              <a:ext cx="514757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不可燃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284" name="object 301">
              <a:extLst>
                <a:ext uri="{FF2B5EF4-FFF2-40B4-BE49-F238E27FC236}">
                  <a16:creationId xmlns:a16="http://schemas.microsoft.com/office/drawing/2014/main" id="{22DADA26-4936-47AF-A37A-A7E0335D70D9}"/>
                </a:ext>
              </a:extLst>
            </p:cNvPr>
            <p:cNvSpPr/>
            <p:nvPr/>
          </p:nvSpPr>
          <p:spPr>
            <a:xfrm>
              <a:off x="7671118" y="3182044"/>
              <a:ext cx="1083271" cy="265523"/>
            </a:xfrm>
            <a:custGeom>
              <a:avLst/>
              <a:gdLst/>
              <a:ahLst/>
              <a:cxnLst/>
              <a:rect l="l" t="t" r="r" b="b"/>
              <a:pathLst>
                <a:path w="1266825" h="310514">
                  <a:moveTo>
                    <a:pt x="1266444" y="258318"/>
                  </a:moveTo>
                  <a:lnTo>
                    <a:pt x="1266444" y="51816"/>
                  </a:lnTo>
                  <a:lnTo>
                    <a:pt x="1262312" y="31503"/>
                  </a:lnTo>
                  <a:lnTo>
                    <a:pt x="1251108" y="15049"/>
                  </a:lnTo>
                  <a:lnTo>
                    <a:pt x="1234618" y="4024"/>
                  </a:lnTo>
                  <a:lnTo>
                    <a:pt x="1214628" y="0"/>
                  </a:lnTo>
                  <a:lnTo>
                    <a:pt x="51816" y="0"/>
                  </a:lnTo>
                  <a:lnTo>
                    <a:pt x="31503" y="4024"/>
                  </a:lnTo>
                  <a:lnTo>
                    <a:pt x="15049" y="15049"/>
                  </a:lnTo>
                  <a:lnTo>
                    <a:pt x="4024" y="31503"/>
                  </a:lnTo>
                  <a:lnTo>
                    <a:pt x="0" y="51816"/>
                  </a:lnTo>
                  <a:lnTo>
                    <a:pt x="0" y="258318"/>
                  </a:lnTo>
                  <a:lnTo>
                    <a:pt x="4024" y="278630"/>
                  </a:lnTo>
                  <a:lnTo>
                    <a:pt x="15049" y="295084"/>
                  </a:lnTo>
                  <a:lnTo>
                    <a:pt x="31503" y="306109"/>
                  </a:lnTo>
                  <a:lnTo>
                    <a:pt x="51816" y="310134"/>
                  </a:lnTo>
                  <a:lnTo>
                    <a:pt x="1214628" y="310134"/>
                  </a:lnTo>
                  <a:lnTo>
                    <a:pt x="1234618" y="306109"/>
                  </a:lnTo>
                  <a:lnTo>
                    <a:pt x="1251108" y="295084"/>
                  </a:lnTo>
                  <a:lnTo>
                    <a:pt x="1262312" y="278630"/>
                  </a:lnTo>
                  <a:lnTo>
                    <a:pt x="1266444" y="2583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5" name="object 302">
              <a:extLst>
                <a:ext uri="{FF2B5EF4-FFF2-40B4-BE49-F238E27FC236}">
                  <a16:creationId xmlns:a16="http://schemas.microsoft.com/office/drawing/2014/main" id="{3BCC4686-84A5-47D0-9008-376CDACA9808}"/>
                </a:ext>
              </a:extLst>
            </p:cNvPr>
            <p:cNvSpPr/>
            <p:nvPr/>
          </p:nvSpPr>
          <p:spPr>
            <a:xfrm>
              <a:off x="7666565" y="3177480"/>
              <a:ext cx="1091416" cy="274754"/>
            </a:xfrm>
            <a:custGeom>
              <a:avLst/>
              <a:gdLst/>
              <a:ahLst/>
              <a:cxnLst/>
              <a:rect l="l" t="t" r="r" b="b"/>
              <a:pathLst>
                <a:path w="1276350" h="321310">
                  <a:moveTo>
                    <a:pt x="1276350" y="269747"/>
                  </a:moveTo>
                  <a:lnTo>
                    <a:pt x="1276350" y="51053"/>
                  </a:lnTo>
                  <a:lnTo>
                    <a:pt x="1275588" y="45719"/>
                  </a:lnTo>
                  <a:lnTo>
                    <a:pt x="1243098" y="5300"/>
                  </a:lnTo>
                  <a:lnTo>
                    <a:pt x="1219962" y="0"/>
                  </a:lnTo>
                  <a:lnTo>
                    <a:pt x="56388" y="0"/>
                  </a:lnTo>
                  <a:lnTo>
                    <a:pt x="10966" y="23879"/>
                  </a:lnTo>
                  <a:lnTo>
                    <a:pt x="1523" y="45720"/>
                  </a:lnTo>
                  <a:lnTo>
                    <a:pt x="0" y="51816"/>
                  </a:lnTo>
                  <a:lnTo>
                    <a:pt x="0" y="264414"/>
                  </a:lnTo>
                  <a:lnTo>
                    <a:pt x="762" y="269748"/>
                  </a:lnTo>
                  <a:lnTo>
                    <a:pt x="1524" y="275844"/>
                  </a:lnTo>
                  <a:lnTo>
                    <a:pt x="4572" y="286512"/>
                  </a:lnTo>
                  <a:lnTo>
                    <a:pt x="7850" y="292688"/>
                  </a:lnTo>
                  <a:lnTo>
                    <a:pt x="10668" y="296894"/>
                  </a:lnTo>
                  <a:lnTo>
                    <a:pt x="10668" y="51816"/>
                  </a:lnTo>
                  <a:lnTo>
                    <a:pt x="12191" y="42672"/>
                  </a:lnTo>
                  <a:lnTo>
                    <a:pt x="38862" y="13716"/>
                  </a:lnTo>
                  <a:lnTo>
                    <a:pt x="1224534" y="10667"/>
                  </a:lnTo>
                  <a:lnTo>
                    <a:pt x="1229106" y="11429"/>
                  </a:lnTo>
                  <a:lnTo>
                    <a:pt x="1262524" y="38208"/>
                  </a:lnTo>
                  <a:lnTo>
                    <a:pt x="1266444" y="57149"/>
                  </a:lnTo>
                  <a:lnTo>
                    <a:pt x="1266444" y="295087"/>
                  </a:lnTo>
                  <a:lnTo>
                    <a:pt x="1271752" y="286897"/>
                  </a:lnTo>
                  <a:lnTo>
                    <a:pt x="1276350" y="269747"/>
                  </a:lnTo>
                  <a:close/>
                </a:path>
                <a:path w="1276350" h="321310">
                  <a:moveTo>
                    <a:pt x="1266444" y="295087"/>
                  </a:moveTo>
                  <a:lnTo>
                    <a:pt x="1266444" y="263651"/>
                  </a:lnTo>
                  <a:lnTo>
                    <a:pt x="1265682" y="268985"/>
                  </a:lnTo>
                  <a:lnTo>
                    <a:pt x="1264920" y="273557"/>
                  </a:lnTo>
                  <a:lnTo>
                    <a:pt x="1238622" y="306588"/>
                  </a:lnTo>
                  <a:lnTo>
                    <a:pt x="56388" y="310033"/>
                  </a:lnTo>
                  <a:lnTo>
                    <a:pt x="42406" y="308195"/>
                  </a:lnTo>
                  <a:lnTo>
                    <a:pt x="29298" y="301337"/>
                  </a:lnTo>
                  <a:lnTo>
                    <a:pt x="18877" y="290686"/>
                  </a:lnTo>
                  <a:lnTo>
                    <a:pt x="12192" y="277368"/>
                  </a:lnTo>
                  <a:lnTo>
                    <a:pt x="10668" y="268224"/>
                  </a:lnTo>
                  <a:lnTo>
                    <a:pt x="10668" y="296894"/>
                  </a:lnTo>
                  <a:lnTo>
                    <a:pt x="43138" y="318977"/>
                  </a:lnTo>
                  <a:lnTo>
                    <a:pt x="1219962" y="320801"/>
                  </a:lnTo>
                  <a:lnTo>
                    <a:pt x="1226058" y="320039"/>
                  </a:lnTo>
                  <a:lnTo>
                    <a:pt x="1231392" y="319277"/>
                  </a:lnTo>
                  <a:lnTo>
                    <a:pt x="1248226" y="313208"/>
                  </a:lnTo>
                  <a:lnTo>
                    <a:pt x="1262029" y="301899"/>
                  </a:lnTo>
                  <a:lnTo>
                    <a:pt x="1266444" y="2950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6" name="object 303">
              <a:extLst>
                <a:ext uri="{FF2B5EF4-FFF2-40B4-BE49-F238E27FC236}">
                  <a16:creationId xmlns:a16="http://schemas.microsoft.com/office/drawing/2014/main" id="{9C9E1015-5654-4AA0-8E92-B58F2ACCCA1F}"/>
                </a:ext>
              </a:extLst>
            </p:cNvPr>
            <p:cNvSpPr txBox="1"/>
            <p:nvPr/>
          </p:nvSpPr>
          <p:spPr>
            <a:xfrm>
              <a:off x="7790575" y="3198550"/>
              <a:ext cx="842182" cy="197277"/>
            </a:xfrm>
            <a:prstGeom prst="rect">
              <a:avLst/>
            </a:prstGeom>
          </p:spPr>
          <p:txBody>
            <a:bodyPr vert="horz" wrap="square" lIns="0" tIns="11946" rIns="0" bIns="0" rtlCol="0">
              <a:spAutoFit/>
            </a:bodyPr>
            <a:lstStyle/>
            <a:p>
              <a:pPr marL="10860">
                <a:spcBef>
                  <a:spcPts val="94"/>
                </a:spcBef>
              </a:pPr>
              <a:r>
                <a:rPr sz="1200" spc="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廢棄毒化物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287" name="object 304">
              <a:extLst>
                <a:ext uri="{FF2B5EF4-FFF2-40B4-BE49-F238E27FC236}">
                  <a16:creationId xmlns:a16="http://schemas.microsoft.com/office/drawing/2014/main" id="{63860BFC-5858-4082-AB35-B9EE020062D5}"/>
                </a:ext>
              </a:extLst>
            </p:cNvPr>
            <p:cNvSpPr txBox="1"/>
            <p:nvPr/>
          </p:nvSpPr>
          <p:spPr>
            <a:xfrm>
              <a:off x="4159050" y="3121769"/>
              <a:ext cx="1084357" cy="1335773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47783" rIns="0" bIns="0" rtlCol="0">
              <a:spAutoFit/>
            </a:bodyPr>
            <a:lstStyle/>
            <a:p>
              <a:pPr marL="77648" indent="-78735">
                <a:spcBef>
                  <a:spcPts val="376"/>
                </a:spcBef>
                <a:buFont typeface="Arial"/>
                <a:buChar char="•"/>
                <a:tabLst>
                  <a:tab pos="78192" algn="l"/>
                </a:tabLst>
              </a:pPr>
              <a:r>
                <a:rPr sz="1200" spc="8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不具感染性</a:t>
              </a:r>
              <a:r>
                <a:rPr sz="1200" spc="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/未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  <a:p>
              <a:pPr marL="77648" marR="14661">
                <a:lnSpc>
                  <a:spcPct val="149200"/>
                </a:lnSpc>
                <a:spcBef>
                  <a:spcPts val="8"/>
                </a:spcBef>
              </a:pPr>
              <a:r>
                <a:rPr sz="1200" spc="34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沾染</a:t>
              </a:r>
              <a:r>
                <a:rPr sz="1200" spc="34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(</a:t>
              </a:r>
              <a:r>
                <a:rPr sz="1200" spc="34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殘留</a:t>
              </a:r>
              <a:r>
                <a:rPr sz="1200" spc="34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)</a:t>
              </a:r>
              <a:r>
                <a:rPr sz="1200" spc="34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化學</a:t>
              </a:r>
              <a:r>
                <a:rPr sz="1200" spc="34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 </a:t>
              </a:r>
              <a:r>
                <a:rPr sz="1200" spc="-8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藥劑之實驗耗材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  <a:p>
              <a:pPr marL="77648">
                <a:spcBef>
                  <a:spcPts val="658"/>
                </a:spcBef>
              </a:pPr>
              <a:r>
                <a:rPr sz="1200" spc="17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/</a:t>
              </a:r>
              <a:r>
                <a:rPr sz="1200" spc="43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手套</a:t>
              </a:r>
              <a:endParaRPr lang="en-US" sz="1200" spc="43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  <a:p>
              <a:pPr marL="77648">
                <a:spcBef>
                  <a:spcPts val="658"/>
                </a:spcBef>
              </a:pP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288" name="object 316">
              <a:extLst>
                <a:ext uri="{FF2B5EF4-FFF2-40B4-BE49-F238E27FC236}">
                  <a16:creationId xmlns:a16="http://schemas.microsoft.com/office/drawing/2014/main" id="{52174BFB-A89C-4289-B034-4576C26C7BE0}"/>
                </a:ext>
              </a:extLst>
            </p:cNvPr>
            <p:cNvSpPr/>
            <p:nvPr/>
          </p:nvSpPr>
          <p:spPr>
            <a:xfrm>
              <a:off x="5883812" y="1614312"/>
              <a:ext cx="191567" cy="130318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9" name="object 332">
              <a:extLst>
                <a:ext uri="{FF2B5EF4-FFF2-40B4-BE49-F238E27FC236}">
                  <a16:creationId xmlns:a16="http://schemas.microsoft.com/office/drawing/2014/main" id="{C730470D-BEFB-4048-9107-18871B967578}"/>
                </a:ext>
              </a:extLst>
            </p:cNvPr>
            <p:cNvSpPr txBox="1"/>
            <p:nvPr/>
          </p:nvSpPr>
          <p:spPr>
            <a:xfrm>
              <a:off x="9090215" y="3709679"/>
              <a:ext cx="1076755" cy="585781"/>
            </a:xfrm>
            <a:prstGeom prst="rect">
              <a:avLst/>
            </a:prstGeom>
          </p:spPr>
          <p:txBody>
            <a:bodyPr vert="horz" wrap="square" lIns="0" tIns="29865" rIns="0" bIns="0" rtlCol="0">
              <a:spAutoFit/>
            </a:bodyPr>
            <a:lstStyle/>
            <a:p>
              <a:pPr marL="10860" marR="4344">
                <a:lnSpc>
                  <a:spcPct val="150000"/>
                </a:lnSpc>
                <a:spcBef>
                  <a:spcPts val="235"/>
                </a:spcBef>
              </a:pPr>
              <a:r>
                <a:rPr sz="1200" spc="-5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*</a:t>
              </a:r>
              <a:r>
                <a:rPr lang="zh-TW" altLang="en-US" sz="1200" spc="-8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針頭需裝於防穿刺容器內</a:t>
              </a:r>
              <a:endParaRPr sz="1200" spc="-8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0" name="object 67">
              <a:extLst>
                <a:ext uri="{FF2B5EF4-FFF2-40B4-BE49-F238E27FC236}">
                  <a16:creationId xmlns:a16="http://schemas.microsoft.com/office/drawing/2014/main" id="{982163DA-208E-428B-8F4A-C494A4388896}"/>
                </a:ext>
              </a:extLst>
            </p:cNvPr>
            <p:cNvSpPr/>
            <p:nvPr/>
          </p:nvSpPr>
          <p:spPr>
            <a:xfrm>
              <a:off x="5290213" y="3101186"/>
              <a:ext cx="1090329" cy="1851940"/>
            </a:xfrm>
            <a:custGeom>
              <a:avLst/>
              <a:gdLst/>
              <a:ahLst/>
              <a:cxnLst/>
              <a:rect l="l" t="t" r="r" b="b"/>
              <a:pathLst>
                <a:path w="1275079" h="1992629">
                  <a:moveTo>
                    <a:pt x="0" y="0"/>
                  </a:moveTo>
                  <a:lnTo>
                    <a:pt x="0" y="1992630"/>
                  </a:lnTo>
                  <a:lnTo>
                    <a:pt x="1274826" y="1992630"/>
                  </a:lnTo>
                  <a:lnTo>
                    <a:pt x="12748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1" name="object 68">
              <a:extLst>
                <a:ext uri="{FF2B5EF4-FFF2-40B4-BE49-F238E27FC236}">
                  <a16:creationId xmlns:a16="http://schemas.microsoft.com/office/drawing/2014/main" id="{1F8300C3-BC97-415F-AE0E-DF5DDBDE8B1D}"/>
                </a:ext>
              </a:extLst>
            </p:cNvPr>
            <p:cNvSpPr txBox="1"/>
            <p:nvPr/>
          </p:nvSpPr>
          <p:spPr>
            <a:xfrm>
              <a:off x="5333858" y="3020147"/>
              <a:ext cx="995849" cy="1106995"/>
            </a:xfrm>
            <a:prstGeom prst="rect">
              <a:avLst/>
            </a:prstGeom>
          </p:spPr>
          <p:txBody>
            <a:bodyPr vert="horz" wrap="square" lIns="0" tIns="95024" rIns="0" bIns="0" rtlCol="0">
              <a:spAutoFit/>
            </a:bodyPr>
            <a:lstStyle/>
            <a:p>
              <a:pPr>
                <a:spcBef>
                  <a:spcPts val="748"/>
                </a:spcBef>
              </a:pPr>
              <a:r>
                <a:rPr sz="1200" spc="-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‧高稠度廢液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  <a:p>
              <a:pPr>
                <a:spcBef>
                  <a:spcPts val="658"/>
                </a:spcBef>
              </a:pPr>
              <a:r>
                <a:rPr sz="1200" spc="-8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‧高污染塑膠類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  <a:p>
              <a:pPr marL="140636" marR="4344" indent="-141179">
                <a:spcBef>
                  <a:spcPts val="658"/>
                </a:spcBef>
              </a:pPr>
              <a:r>
                <a:rPr sz="1200" spc="34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‧</a:t>
              </a:r>
              <a:r>
                <a:rPr sz="1200" spc="34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沾染</a:t>
              </a:r>
              <a:r>
                <a:rPr sz="1200" spc="34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(</a:t>
              </a:r>
              <a:r>
                <a:rPr sz="1200" spc="34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殘留</a:t>
              </a:r>
              <a:r>
                <a:rPr sz="1200" spc="34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)</a:t>
              </a:r>
              <a:r>
                <a:rPr lang="zh-TW" altLang="en-US" sz="1200" spc="34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化</a:t>
              </a:r>
              <a:endParaRPr lang="en-US" altLang="zh-TW" sz="1200" spc="34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  <a:p>
              <a:pPr marL="140636" marR="4344" indent="-141179">
                <a:spcBef>
                  <a:spcPts val="658"/>
                </a:spcBef>
              </a:pPr>
              <a:r>
                <a:rPr lang="zh-TW" altLang="en-US" sz="1200" spc="34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 </a:t>
              </a:r>
              <a:r>
                <a:rPr sz="1200" spc="-8" dirty="0" err="1"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學藥劑之實驗</a:t>
              </a:r>
              <a:endParaRPr sz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Noto Sans CJK JP Regular"/>
              </a:endParaRPr>
            </a:p>
          </p:txBody>
        </p:sp>
        <p:sp>
          <p:nvSpPr>
            <p:cNvPr id="292" name="object 332">
              <a:extLst>
                <a:ext uri="{FF2B5EF4-FFF2-40B4-BE49-F238E27FC236}">
                  <a16:creationId xmlns:a16="http://schemas.microsoft.com/office/drawing/2014/main" id="{930206AB-F5C7-4D6E-9916-872ABC709A08}"/>
                </a:ext>
              </a:extLst>
            </p:cNvPr>
            <p:cNvSpPr txBox="1"/>
            <p:nvPr/>
          </p:nvSpPr>
          <p:spPr>
            <a:xfrm>
              <a:off x="5293404" y="4308645"/>
              <a:ext cx="1076755" cy="585781"/>
            </a:xfrm>
            <a:prstGeom prst="rect">
              <a:avLst/>
            </a:prstGeom>
          </p:spPr>
          <p:txBody>
            <a:bodyPr vert="horz" wrap="square" lIns="0" tIns="29865" rIns="0" bIns="0" rtlCol="0">
              <a:spAutoFit/>
            </a:bodyPr>
            <a:lstStyle/>
            <a:p>
              <a:pPr marL="10860" marR="4344">
                <a:lnSpc>
                  <a:spcPct val="150000"/>
                </a:lnSpc>
                <a:spcBef>
                  <a:spcPts val="235"/>
                </a:spcBef>
              </a:pPr>
              <a:r>
                <a:rPr sz="1200" spc="-5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Noto Sans CJK JP Regular"/>
                </a:rPr>
                <a:t>*</a:t>
              </a:r>
              <a:r>
                <a:rPr lang="zh-TW" altLang="en-US" sz="1200" spc="-8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針頭需裝於防穿刺容器內</a:t>
              </a:r>
              <a:endParaRPr sz="1200" spc="-8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3" name="矩形 292">
              <a:extLst>
                <a:ext uri="{FF2B5EF4-FFF2-40B4-BE49-F238E27FC236}">
                  <a16:creationId xmlns:a16="http://schemas.microsoft.com/office/drawing/2014/main" id="{543D1BEA-E194-46DD-AAD5-A93C2F7A39DB}"/>
                </a:ext>
              </a:extLst>
            </p:cNvPr>
            <p:cNvSpPr/>
            <p:nvPr/>
          </p:nvSpPr>
          <p:spPr>
            <a:xfrm>
              <a:off x="1663450" y="5282270"/>
              <a:ext cx="9004550" cy="8333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每週三下午</a:t>
              </a:r>
              <a:r>
                <a:rPr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:</a:t>
              </a:r>
              <a:r>
                <a:rPr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4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0-</a:t>
              </a:r>
              <a:r>
                <a:rPr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</a:t>
              </a:r>
              <a:r>
                <a:rPr lang="zh-TW" altLang="en-US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:</a:t>
              </a:r>
              <a:r>
                <a:rPr lang="en-US" altLang="zh-TW" sz="2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10</a:t>
              </a:r>
              <a:r>
                <a:rPr lang="zh-TW" altLang="en-US" sz="2400" dirty="0">
                  <a:solidFill>
                    <a:srgbClr val="22222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，將</a:t>
              </a:r>
              <a:r>
                <a:rPr lang="zh-CN" altLang="en-US" sz="2400" dirty="0">
                  <a:solidFill>
                    <a:srgbClr val="22222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實驗室</a:t>
              </a:r>
              <a:r>
                <a:rPr lang="zh-TW" altLang="en-US" sz="2400" dirty="0">
                  <a:solidFill>
                    <a:srgbClr val="22222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廢棄物運至廢棄物儲存廠(東側門旁)交由校方秤重收費處理。</a:t>
              </a:r>
            </a:p>
          </p:txBody>
        </p:sp>
      </p:grpSp>
      <p:sp>
        <p:nvSpPr>
          <p:cNvPr id="294" name="矩形 293">
            <a:extLst>
              <a:ext uri="{FF2B5EF4-FFF2-40B4-BE49-F238E27FC236}">
                <a16:creationId xmlns:a16="http://schemas.microsoft.com/office/drawing/2014/main" id="{3F556EE9-08C5-47C3-A66D-533549D8AEBF}"/>
              </a:ext>
            </a:extLst>
          </p:cNvPr>
          <p:cNvSpPr/>
          <p:nvPr/>
        </p:nvSpPr>
        <p:spPr>
          <a:xfrm>
            <a:off x="6009296" y="486844"/>
            <a:ext cx="4270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承辦人：李長融</a:t>
            </a: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化學）</a:t>
            </a: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蔡元諝</a:t>
            </a: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生物</a:t>
            </a: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947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7212B99-DDCB-46C0-821D-47782DBB710A}"/>
              </a:ext>
            </a:extLst>
          </p:cNvPr>
          <p:cNvSpPr txBox="1"/>
          <p:nvPr/>
        </p:nvSpPr>
        <p:spPr>
          <a:xfrm>
            <a:off x="2539392" y="981821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Kaiti TC" charset="-120"/>
              </a:rPr>
              <a:t>高雄醫學大學實驗室廢液分類標準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E22497E8-3BB0-487E-8CDC-106153303EB1}"/>
              </a:ext>
            </a:extLst>
          </p:cNvPr>
          <p:cNvGrpSpPr/>
          <p:nvPr/>
        </p:nvGrpSpPr>
        <p:grpSpPr>
          <a:xfrm>
            <a:off x="1057958" y="1628152"/>
            <a:ext cx="10076084" cy="4820382"/>
            <a:chOff x="1558943" y="1077223"/>
            <a:chExt cx="8823100" cy="5040085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8EA2EC6C-0284-4FAB-8D90-FAFE9A8C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58943" y="1077223"/>
              <a:ext cx="6640705" cy="5040085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B14900E-0B48-4078-99F9-E5505AC99BC1}"/>
                </a:ext>
              </a:extLst>
            </p:cNvPr>
            <p:cNvSpPr/>
            <p:nvPr/>
          </p:nvSpPr>
          <p:spPr>
            <a:xfrm>
              <a:off x="7896200" y="2905780"/>
              <a:ext cx="2485843" cy="1255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Hant" altLang="en-US" sz="2400" dirty="0">
                  <a:solidFill>
                    <a:srgbClr val="22222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實驗室廢液</a:t>
              </a:r>
              <a:r>
                <a:rPr lang="zh-TW" altLang="en-US" sz="2400" dirty="0">
                  <a:solidFill>
                    <a:srgbClr val="22222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處理流程請詳見連結網址</a:t>
              </a:r>
              <a:r>
                <a:rPr lang="en-US" altLang="zh-TW" sz="2400" dirty="0">
                  <a:solidFill>
                    <a:srgbClr val="22222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(</a:t>
              </a:r>
              <a:r>
                <a:rPr lang="en-US" altLang="zh-TW" sz="2400" dirty="0">
                  <a:solidFill>
                    <a:srgbClr val="497DBB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goo.gl/Hwh9tz</a:t>
              </a:r>
              <a:r>
                <a:rPr lang="en-US" altLang="zh-TW" sz="2400" dirty="0">
                  <a:solidFill>
                    <a:srgbClr val="22222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)</a:t>
              </a: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8DA5B803-AB8B-4FA6-A3F9-D2CEBA595E30}"/>
              </a:ext>
            </a:extLst>
          </p:cNvPr>
          <p:cNvSpPr/>
          <p:nvPr/>
        </p:nvSpPr>
        <p:spPr>
          <a:xfrm>
            <a:off x="5981588" y="486846"/>
            <a:ext cx="4270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承辦人：李長融</a:t>
            </a: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化學）</a:t>
            </a: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蔡元諝</a:t>
            </a:r>
            <a:r>
              <a:rPr lang="zh-CN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（生物</a:t>
            </a: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975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F84AEC9C-570E-89DF-66F9-D513474C4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"/>
          <a:stretch/>
        </p:blipFill>
        <p:spPr>
          <a:xfrm>
            <a:off x="3097355" y="-1"/>
            <a:ext cx="5013491" cy="68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5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62C38C1-2E41-416D-B3DD-2D08A5111956}"/>
              </a:ext>
            </a:extLst>
          </p:cNvPr>
          <p:cNvSpPr txBox="1"/>
          <p:nvPr/>
        </p:nvSpPr>
        <p:spPr>
          <a:xfrm>
            <a:off x="2236198" y="906851"/>
            <a:ext cx="74943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Kaiti TC" charset="-120"/>
              </a:rPr>
              <a:t>高雄醫學大學實驗室廢液分類標準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447E4A8-1800-46D6-A25A-C99B83CE6F12}"/>
              </a:ext>
            </a:extLst>
          </p:cNvPr>
          <p:cNvSpPr/>
          <p:nvPr/>
        </p:nvSpPr>
        <p:spPr>
          <a:xfrm>
            <a:off x="6009296" y="486850"/>
            <a:ext cx="4270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承辦人：李長融</a:t>
            </a: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化學）</a:t>
            </a: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蔡元諝</a:t>
            </a:r>
            <a:r>
              <a:rPr lang="zh-CN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（生物</a:t>
            </a: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29B65E57-A9A1-4BF3-9E0C-E38D5BA69DE0}"/>
              </a:ext>
            </a:extLst>
          </p:cNvPr>
          <p:cNvGrpSpPr/>
          <p:nvPr/>
        </p:nvGrpSpPr>
        <p:grpSpPr>
          <a:xfrm>
            <a:off x="803568" y="1583959"/>
            <a:ext cx="10026359" cy="5195185"/>
            <a:chOff x="1491776" y="907084"/>
            <a:chExt cx="8907820" cy="575936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DD93BA3-C975-4FDD-821A-EA378B02D6EA}"/>
                </a:ext>
              </a:extLst>
            </p:cNvPr>
            <p:cNvSpPr/>
            <p:nvPr/>
          </p:nvSpPr>
          <p:spPr>
            <a:xfrm>
              <a:off x="1491776" y="5949924"/>
              <a:ext cx="7150231" cy="7165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zh-Hant" altLang="en-US" dirty="0">
                  <a:solidFill>
                    <a:srgbClr val="22222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實驗室廢液</a:t>
              </a:r>
              <a:r>
                <a:rPr lang="zh-TW" altLang="en-US" dirty="0">
                  <a:solidFill>
                    <a:srgbClr val="22222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處理流程請詳見連結網址：</a:t>
              </a:r>
              <a:r>
                <a:rPr lang="en-US" altLang="zh-TW" dirty="0">
                  <a:solidFill>
                    <a:srgbClr val="497DBB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goo.gl/Hwh9tz</a:t>
              </a:r>
              <a:endParaRPr lang="en-US" altLang="zh-TW" dirty="0">
                <a:solidFill>
                  <a:srgbClr val="497DBB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endParaRPr lang="en-US" altLang="zh-TW" dirty="0">
                <a:solidFill>
                  <a:srgbClr val="22222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FA45151-412B-4B81-9257-141B5FA712A7}"/>
                </a:ext>
              </a:extLst>
            </p:cNvPr>
            <p:cNvSpPr/>
            <p:nvPr/>
          </p:nvSpPr>
          <p:spPr>
            <a:xfrm>
              <a:off x="5744649" y="907084"/>
              <a:ext cx="4563922" cy="2866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1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　</a:t>
              </a:r>
              <a:r>
                <a:rPr lang="zh-CN" altLang="en-US" sz="1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標簽填寫範例</a:t>
              </a:r>
              <a:endParaRPr lang="en-US" altLang="zh-CN" sz="1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*</a:t>
              </a:r>
              <a:r>
                <a:rPr lang="zh-CN" altLang="en-US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貯存容器編號：</a:t>
              </a:r>
              <a:r>
                <a:rPr lang="en-US" altLang="zh-CN" sz="1800" dirty="0">
                  <a:latin typeface="Calibri" panose="020F0502020204030204" pitchFamily="34" charset="0"/>
                  <a:ea typeface="Microsoft JhengHei" panose="020B0604030504040204" pitchFamily="34" charset="-120"/>
                  <a:cs typeface="Calibri" panose="020F0502020204030204" pitchFamily="34" charset="0"/>
                </a:rPr>
                <a:t>001,002,003 </a:t>
              </a:r>
              <a:r>
                <a:rPr lang="en-US" altLang="zh-CN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(</a:t>
              </a:r>
              <a:r>
                <a:rPr lang="zh-CN" altLang="en-US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實驗室自行編寫）</a:t>
              </a:r>
              <a:endParaRPr lang="en-US" altLang="zh-CN" sz="18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*</a:t>
              </a:r>
              <a:r>
                <a:rPr lang="zh-TW" altLang="en-US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廢棄物化學成分：廢液主要成分</a:t>
              </a:r>
              <a:endParaRPr lang="en-US" altLang="zh-TW" sz="18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*</a:t>
              </a:r>
              <a:r>
                <a:rPr lang="zh-TW" altLang="en-US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廢棄物體積</a:t>
              </a:r>
              <a:r>
                <a:rPr lang="en-US" altLang="zh-TW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/</a:t>
              </a:r>
              <a:r>
                <a:rPr lang="zh-CN" altLang="en-US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重量：填寫預估量</a:t>
              </a:r>
              <a:r>
                <a:rPr lang="en-US" altLang="zh-CN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(</a:t>
              </a:r>
              <a:r>
                <a:rPr lang="zh-CN" altLang="en-US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公斤）</a:t>
              </a:r>
              <a:endParaRPr lang="en-US" altLang="zh-CN" sz="18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*</a:t>
              </a:r>
              <a:r>
                <a:rPr lang="zh-CN" altLang="en-US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貯存日期：請填寫開始貯存日期</a:t>
              </a:r>
              <a:endParaRPr lang="en-US" altLang="zh-CN" sz="1800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*</a:t>
              </a:r>
              <a:r>
                <a:rPr lang="zh-CN" altLang="en-US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實驗室名稱：</a:t>
              </a:r>
              <a:r>
                <a:rPr lang="en-US" altLang="zh-CN" sz="18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Calibri" panose="020F0502020204030204" pitchFamily="34" charset="0"/>
                </a:rPr>
                <a:t>OOO</a:t>
              </a:r>
              <a:r>
                <a:rPr lang="zh-CN" altLang="en-US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系</a:t>
              </a:r>
              <a:r>
                <a:rPr lang="en-US" altLang="zh-CN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/</a:t>
              </a:r>
              <a:r>
                <a:rPr lang="zh-CN" altLang="en-US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所</a:t>
              </a:r>
              <a:r>
                <a:rPr lang="en-US" altLang="zh-CN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/</a:t>
              </a:r>
              <a:r>
                <a:rPr lang="zh-CN" altLang="en-US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中心</a:t>
              </a:r>
              <a:r>
                <a:rPr lang="en-US" altLang="zh-CN" sz="1800" dirty="0">
                  <a:latin typeface="Microsoft JhengHei" panose="020B0604030504040204" pitchFamily="34" charset="-120"/>
                  <a:ea typeface="Microsoft JhengHei" panose="020B0604030504040204" pitchFamily="34" charset="-120"/>
                  <a:cs typeface="Calibri" panose="020F0502020204030204" pitchFamily="34" charset="0"/>
                </a:rPr>
                <a:t>OOO</a:t>
              </a:r>
              <a:r>
                <a:rPr lang="zh-CN" altLang="en-US" sz="1800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實驗室</a:t>
              </a:r>
              <a:endParaRPr lang="en-US" altLang="zh-CN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endParaRPr lang="en-US" altLang="zh-CN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endParaRPr lang="en-US" altLang="zh-CN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endParaRPr lang="en-US" altLang="zh-CN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27E5044E-CEAB-485C-BA27-172E18291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880" y="2812540"/>
              <a:ext cx="3516198" cy="2020100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3F5C794-185D-4C24-BF6B-DFAA77A10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1361" y="4437112"/>
              <a:ext cx="3318235" cy="1902424"/>
            </a:xfrm>
            <a:prstGeom prst="rect">
              <a:avLst/>
            </a:prstGeom>
          </p:spPr>
        </p:pic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0E2308D8-D73E-4114-92A8-999450CDCCD5}"/>
                </a:ext>
              </a:extLst>
            </p:cNvPr>
            <p:cNvGrpSpPr/>
            <p:nvPr/>
          </p:nvGrpSpPr>
          <p:grpSpPr>
            <a:xfrm>
              <a:off x="1703512" y="1052736"/>
              <a:ext cx="3964158" cy="4749814"/>
              <a:chOff x="-120175" y="1125682"/>
              <a:chExt cx="4152268" cy="4747100"/>
            </a:xfrm>
          </p:grpSpPr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775F4DD2-C9F8-445B-BA48-23E3D72CC8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0175" y="1125682"/>
                <a:ext cx="4152268" cy="4747100"/>
              </a:xfrm>
              <a:prstGeom prst="rect">
                <a:avLst/>
              </a:prstGeom>
            </p:spPr>
          </p:pic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2671D61B-70F6-4902-BE06-96773084C624}"/>
                  </a:ext>
                </a:extLst>
              </p:cNvPr>
              <p:cNvSpPr txBox="1"/>
              <p:nvPr/>
            </p:nvSpPr>
            <p:spPr>
              <a:xfrm>
                <a:off x="1191197" y="3461167"/>
                <a:ext cx="1642467" cy="307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b="1" dirty="0">
                    <a:solidFill>
                      <a:srgbClr val="0432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CHCl</a:t>
                </a:r>
                <a:r>
                  <a:rPr kumimoji="1" lang="en-US" altLang="zh-TW" b="1" baseline="-25000" dirty="0">
                    <a:solidFill>
                      <a:srgbClr val="0432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2</a:t>
                </a:r>
                <a:r>
                  <a:rPr kumimoji="1" lang="en-US" altLang="zh-TW" b="1" dirty="0">
                    <a:solidFill>
                      <a:srgbClr val="0432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,    EA, Hex</a:t>
                </a:r>
                <a:endParaRPr kumimoji="1" lang="zh-TW" altLang="en-US" b="1" dirty="0">
                  <a:solidFill>
                    <a:srgbClr val="0432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4FA4C362-6206-4EB6-B246-7B8BFA53A673}"/>
                  </a:ext>
                </a:extLst>
              </p:cNvPr>
              <p:cNvSpPr txBox="1"/>
              <p:nvPr/>
            </p:nvSpPr>
            <p:spPr>
              <a:xfrm>
                <a:off x="1191197" y="2285423"/>
                <a:ext cx="1022889" cy="307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b="1" dirty="0">
                    <a:solidFill>
                      <a:srgbClr val="0432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WYL-008</a:t>
                </a:r>
                <a:endParaRPr kumimoji="1" lang="zh-TW" altLang="en-US" b="1" dirty="0">
                  <a:solidFill>
                    <a:srgbClr val="0432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AD1DE74F-6DF8-4035-926A-3A6C8149310F}"/>
                  </a:ext>
                </a:extLst>
              </p:cNvPr>
              <p:cNvSpPr txBox="1"/>
              <p:nvPr/>
            </p:nvSpPr>
            <p:spPr>
              <a:xfrm>
                <a:off x="792286" y="4204325"/>
                <a:ext cx="1606917" cy="409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b="1" dirty="0">
                    <a:solidFill>
                      <a:srgbClr val="0432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113      08    01</a:t>
                </a:r>
                <a:endParaRPr kumimoji="1" lang="zh-TW" altLang="en-US" b="1" dirty="0">
                  <a:solidFill>
                    <a:srgbClr val="0432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E09EA65C-7AA7-4638-B460-A7CB589532FF}"/>
                  </a:ext>
                </a:extLst>
              </p:cNvPr>
              <p:cNvSpPr txBox="1"/>
              <p:nvPr/>
            </p:nvSpPr>
            <p:spPr>
              <a:xfrm>
                <a:off x="1054100" y="4459730"/>
                <a:ext cx="2319974" cy="409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b="1" dirty="0">
                    <a:solidFill>
                      <a:srgbClr val="0432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醫化系</a:t>
                </a:r>
                <a:r>
                  <a:rPr kumimoji="1" lang="en-US" altLang="zh-TW" b="1" dirty="0">
                    <a:solidFill>
                      <a:srgbClr val="0432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   </a:t>
                </a:r>
                <a:r>
                  <a:rPr kumimoji="1" lang="zh-TW" altLang="en-US" b="1" dirty="0">
                    <a:solidFill>
                      <a:srgbClr val="0432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　　</a:t>
                </a:r>
                <a:r>
                  <a:rPr kumimoji="1" lang="en-US" altLang="zh-TW" b="1" dirty="0">
                    <a:solidFill>
                      <a:srgbClr val="0432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    </a:t>
                </a:r>
                <a:r>
                  <a:rPr kumimoji="1" lang="zh-CN" altLang="en-US" b="1" dirty="0">
                    <a:solidFill>
                      <a:srgbClr val="0432FF"/>
                    </a:solidFill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林韋佑</a:t>
                </a:r>
                <a:endParaRPr kumimoji="1" lang="zh-TW" altLang="en-US" b="1" dirty="0">
                  <a:solidFill>
                    <a:srgbClr val="0432FF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22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D6D953B-2FD7-430A-ACCE-72A2D6BEDEF6}"/>
              </a:ext>
            </a:extLst>
          </p:cNvPr>
          <p:cNvSpPr txBox="1"/>
          <p:nvPr/>
        </p:nvSpPr>
        <p:spPr>
          <a:xfrm>
            <a:off x="2262377" y="906851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Kaiti TC" charset="-120"/>
              </a:rPr>
              <a:t>高雄醫學大學生物性廢棄物分類標準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360EC1D-2D3A-4275-B674-AF5279BF94A8}"/>
              </a:ext>
            </a:extLst>
          </p:cNvPr>
          <p:cNvSpPr/>
          <p:nvPr/>
        </p:nvSpPr>
        <p:spPr>
          <a:xfrm>
            <a:off x="8284191" y="495823"/>
            <a:ext cx="1903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>
                    <a:lumMod val="9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承辦人：蔡元諝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D6D953B-2FD7-430A-ACCE-72A2D6BEDEF6}"/>
              </a:ext>
            </a:extLst>
          </p:cNvPr>
          <p:cNvSpPr txBox="1"/>
          <p:nvPr/>
        </p:nvSpPr>
        <p:spPr>
          <a:xfrm>
            <a:off x="2262377" y="906851"/>
            <a:ext cx="757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Kaiti TC" charset="-120"/>
              </a:rPr>
              <a:t>高雄醫學大學生物性廢棄物分類標準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44BEAD0-100D-E35C-129D-65C0ED7EE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68" y="1553182"/>
            <a:ext cx="4438571" cy="487438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B182238-5181-31E8-FAEE-2040D5578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146" y="3218491"/>
            <a:ext cx="6161143" cy="228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7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F1CC3F2B-D158-4FDD-A179-990C5C1D4557}"/>
              </a:ext>
            </a:extLst>
          </p:cNvPr>
          <p:cNvSpPr txBox="1">
            <a:spLocks/>
          </p:cNvSpPr>
          <p:nvPr/>
        </p:nvSpPr>
        <p:spPr>
          <a:xfrm>
            <a:off x="126689" y="961670"/>
            <a:ext cx="11809312" cy="132556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校內各實驗單位產出之實驗性廢液</a:t>
            </a:r>
            <a:endParaRPr lang="en-US" altLang="zh-TW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en-US" altLang="zh-TW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含化學性及生物性</a:t>
            </a:r>
            <a:r>
              <a:rPr lang="en-US" altLang="zh-TW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3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請勿隨意傾倒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4D7FC5B-FD8B-4845-99D5-0C96928FFEDE}"/>
              </a:ext>
            </a:extLst>
          </p:cNvPr>
          <p:cNvSpPr/>
          <p:nvPr/>
        </p:nvSpPr>
        <p:spPr>
          <a:xfrm>
            <a:off x="6613236" y="3124218"/>
            <a:ext cx="543098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dirty="0">
                <a:solidFill>
                  <a:srgbClr val="22222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各實驗單位遵守校方訂定之實驗廢液收集規定，將廢液收集於</a:t>
            </a:r>
            <a:r>
              <a:rPr lang="zh-TW" altLang="en-US" sz="2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專用儲存桶</a:t>
            </a:r>
            <a:r>
              <a:rPr lang="zh-TW" altLang="en-US" sz="2600" dirty="0">
                <a:solidFill>
                  <a:srgbClr val="22222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內，並依照校內處理流程，於規定時間內交由</a:t>
            </a:r>
            <a:r>
              <a:rPr lang="zh-TW" altLang="en-US" sz="2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環安室</a:t>
            </a:r>
            <a:r>
              <a:rPr lang="zh-TW" altLang="en-US" sz="2600" dirty="0">
                <a:solidFill>
                  <a:srgbClr val="22222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處理</a:t>
            </a:r>
            <a:r>
              <a:rPr lang="zh-TW" altLang="en-US" sz="2200" dirty="0">
                <a:solidFill>
                  <a:srgbClr val="22222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TW" altLang="en-US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 descr="一張含有 文字, 字型, 黃色, 螢幕擷取畫面 的圖片&#10;&#10;AI 產生的內容可能不正確。">
            <a:extLst>
              <a:ext uri="{FF2B5EF4-FFF2-40B4-BE49-F238E27FC236}">
                <a16:creationId xmlns:a16="http://schemas.microsoft.com/office/drawing/2014/main" id="{74EE2293-FA69-80FF-D13C-0DCA0B6D9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28" y="2287233"/>
            <a:ext cx="6029325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2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6FD17499-6130-4E5D-9D7C-8B47B8189445}"/>
              </a:ext>
            </a:extLst>
          </p:cNvPr>
          <p:cNvSpPr txBox="1">
            <a:spLocks/>
          </p:cNvSpPr>
          <p:nvPr/>
        </p:nvSpPr>
        <p:spPr>
          <a:xfrm>
            <a:off x="2456602" y="862265"/>
            <a:ext cx="75438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600" b="1">
                <a:solidFill>
                  <a:srgbClr val="0432FF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Kaiti TC" charset="-120"/>
              </a:defRPr>
            </a:lvl1pPr>
          </a:lstStyle>
          <a:p>
            <a:r>
              <a:rPr lang="zh-TW" altLang="en-US" sz="3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安全衛生組</a:t>
            </a:r>
            <a:r>
              <a:rPr lang="en-US" altLang="zh-TW" sz="3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TW" altLang="en-US" sz="3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職業衛生護理師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4578ABC-D008-41FD-9B30-89203022754B}"/>
              </a:ext>
            </a:extLst>
          </p:cNvPr>
          <p:cNvSpPr/>
          <p:nvPr/>
        </p:nvSpPr>
        <p:spPr>
          <a:xfrm>
            <a:off x="785091" y="1431636"/>
            <a:ext cx="1088682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新進教職員工健康管理、選工及配工。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教職員工傳染病預防、管理及追蹤。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實驗室急救箱定期檢查及管理。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推動五大計畫職業傷病預防。</a:t>
            </a: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母性健康保護計畫。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異常工作負荷促發疾病預防計畫</a:t>
            </a:r>
            <a:r>
              <a:rPr lang="en-US" altLang="zh-TW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過勞計畫</a:t>
            </a:r>
            <a:r>
              <a:rPr lang="en-US" altLang="zh-TW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人因性危害預防計畫。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執行職務不法侵害預防。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勞工健康服務計畫。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定期規劃教職員工健康檢查。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每年供膳作業、特殊工作環境者健康檢查。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每三年安排全校教職員工一般健康健檢查。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每二個月安排職業病專科醫師到校駐診服務。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教職員工傷口換藥、血壓量測等需求服務。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結合外部心理諮商機構，提供教職員工諮商服務。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61B314E-F27B-472E-8032-08A8FC8F94DD}"/>
              </a:ext>
            </a:extLst>
          </p:cNvPr>
          <p:cNvSpPr/>
          <p:nvPr/>
        </p:nvSpPr>
        <p:spPr>
          <a:xfrm>
            <a:off x="5778395" y="477608"/>
            <a:ext cx="4270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承辦人：曾家琪</a:t>
            </a: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李宣瑢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9E2E6F4-EE89-4D14-A285-A2FC3B520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525" y="2281081"/>
            <a:ext cx="2004149" cy="385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9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E6DB2A-F830-4BD1-8E33-36C3DA7A8C44}"/>
              </a:ext>
            </a:extLst>
          </p:cNvPr>
          <p:cNvSpPr/>
          <p:nvPr/>
        </p:nvSpPr>
        <p:spPr>
          <a:xfrm>
            <a:off x="1976116" y="945307"/>
            <a:ext cx="858418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Kaiti TC" charset="-120"/>
              </a:rPr>
              <a:t>每個實驗場所均配有急救箱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8B8CAF77-177E-46E7-86B6-E493AC93936C}"/>
              </a:ext>
            </a:extLst>
          </p:cNvPr>
          <p:cNvGrpSpPr/>
          <p:nvPr/>
        </p:nvGrpSpPr>
        <p:grpSpPr>
          <a:xfrm>
            <a:off x="1389654" y="1622415"/>
            <a:ext cx="9515276" cy="4889221"/>
            <a:chOff x="1847528" y="1106512"/>
            <a:chExt cx="9078457" cy="5149942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77082CF7-5937-4691-ACEB-81328142D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528" y="3049602"/>
              <a:ext cx="8517534" cy="3206852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3D803228-45DB-4A21-815B-C5ED144A908E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451" y="1122584"/>
              <a:ext cx="4484547" cy="2630663"/>
            </a:xfrm>
            <a:prstGeom prst="rect">
              <a:avLst/>
            </a:prstGeom>
          </p:spPr>
        </p:pic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A54C6726-E8B4-41BE-897C-E82828EA8924}"/>
                </a:ext>
              </a:extLst>
            </p:cNvPr>
            <p:cNvCxnSpPr/>
            <p:nvPr/>
          </p:nvCxnSpPr>
          <p:spPr>
            <a:xfrm>
              <a:off x="4295801" y="2636913"/>
              <a:ext cx="317241" cy="119431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語音泡泡: 橢圓形 9">
              <a:extLst>
                <a:ext uri="{FF2B5EF4-FFF2-40B4-BE49-F238E27FC236}">
                  <a16:creationId xmlns:a16="http://schemas.microsoft.com/office/drawing/2014/main" id="{66724564-CBED-42C0-A86B-09D9AF35DEFB}"/>
                </a:ext>
              </a:extLst>
            </p:cNvPr>
            <p:cNvSpPr/>
            <p:nvPr/>
          </p:nvSpPr>
          <p:spPr>
            <a:xfrm>
              <a:off x="7379821" y="1106512"/>
              <a:ext cx="3546164" cy="2296020"/>
            </a:xfrm>
            <a:prstGeom prst="wedgeEllipseCallou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20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1.</a:t>
              </a:r>
              <a:r>
                <a:rPr lang="zh-TW" altLang="en-US" sz="20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請實驗室指派專責</a:t>
              </a:r>
              <a:endParaRPr lang="en-US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zh-TW" altLang="en-US" sz="20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 人員管理急救箱。</a:t>
              </a:r>
              <a:endParaRPr lang="en-US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en-US" altLang="zh-TW" sz="20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2.</a:t>
              </a:r>
              <a:r>
                <a:rPr lang="zh-TW" altLang="en-US" sz="20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藥品過期或用罄請</a:t>
              </a:r>
              <a:endParaRPr lang="en-US" altLang="zh-TW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zh-TW" altLang="en-US" sz="2000" b="1" dirty="0">
                  <a:solidFill>
                    <a:srgbClr val="FF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 至環安室領取。</a:t>
              </a:r>
            </a:p>
            <a:p>
              <a:pPr algn="ctr"/>
              <a:endPara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592A34E1-B103-40CB-AD38-8D97EC4FDB34}"/>
              </a:ext>
            </a:extLst>
          </p:cNvPr>
          <p:cNvSpPr/>
          <p:nvPr/>
        </p:nvSpPr>
        <p:spPr>
          <a:xfrm>
            <a:off x="5778395" y="486844"/>
            <a:ext cx="4270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承辦人：曾家琪</a:t>
            </a: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李宣瑢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8506D193-F46A-4DF6-B95C-ADD142844867}"/>
              </a:ext>
            </a:extLst>
          </p:cNvPr>
          <p:cNvSpPr/>
          <p:nvPr/>
        </p:nvSpPr>
        <p:spPr>
          <a:xfrm>
            <a:off x="2189018" y="2382982"/>
            <a:ext cx="2189018" cy="7767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D558A899-FD9F-43FC-83B3-4CC3B323039C}"/>
              </a:ext>
            </a:extLst>
          </p:cNvPr>
          <p:cNvSpPr/>
          <p:nvPr/>
        </p:nvSpPr>
        <p:spPr>
          <a:xfrm>
            <a:off x="5778395" y="4387273"/>
            <a:ext cx="1130405" cy="3694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08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>
            <a:extLst>
              <a:ext uri="{FF2B5EF4-FFF2-40B4-BE49-F238E27FC236}">
                <a16:creationId xmlns:a16="http://schemas.microsoft.com/office/drawing/2014/main" id="{01A4A8BD-323F-4B8C-9D54-8A384314EF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90505" y="1076406"/>
            <a:ext cx="8391225" cy="535403"/>
          </a:xfrm>
          <a:prstGeom prst="rect">
            <a:avLst/>
          </a:prstGeom>
        </p:spPr>
        <p:txBody>
          <a:bodyPr vert="horz" wrap="square" lIns="0" tIns="12065" rIns="0" bIns="0" rtlCol="0" anchor="b" anchorCtr="0">
            <a:spAutoFit/>
          </a:bodyPr>
          <a:lstStyle/>
          <a:p>
            <a:pPr algn="ctr"/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免費醫師駐診服務</a:t>
            </a:r>
            <a:endParaRPr kumimoji="1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494DEC5-2524-4C2B-BDD0-E7B8806ACBBA}"/>
              </a:ext>
            </a:extLst>
          </p:cNvPr>
          <p:cNvSpPr/>
          <p:nvPr/>
        </p:nvSpPr>
        <p:spPr>
          <a:xfrm>
            <a:off x="5778395" y="486846"/>
            <a:ext cx="4270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承辦人：曾家琪</a:t>
            </a: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李宣瑢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D338399-B1B9-45D2-96A3-1D65A0A06956}"/>
              </a:ext>
            </a:extLst>
          </p:cNvPr>
          <p:cNvSpPr/>
          <p:nvPr/>
        </p:nvSpPr>
        <p:spPr>
          <a:xfrm>
            <a:off x="216243" y="2485179"/>
            <a:ext cx="44680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駐診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時間</a:t>
            </a:r>
            <a:r>
              <a:rPr lang="zh-CN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endParaRPr lang="en-US" altLang="zh-CN" sz="2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zh-CN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</a:t>
            </a:r>
            <a:r>
              <a:rPr lang="zh-CN" altLang="en-US" sz="2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兩個月</a:t>
            </a:r>
            <a:r>
              <a:rPr lang="zh-CN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一次</a:t>
            </a:r>
            <a:endParaRPr lang="en-US" altLang="zh-CN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（</a:t>
            </a:r>
            <a:r>
              <a:rPr lang="en-US" altLang="zh-TW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 panose="020F0502020204030204" pitchFamily="34" charset="0"/>
              </a:rPr>
              <a:t>1.3.5.7.9.11</a:t>
            </a:r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月）</a:t>
            </a:r>
            <a:endParaRPr lang="en-US" altLang="zh-TW" sz="22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服務對象：</a:t>
            </a:r>
            <a:endParaRPr lang="en-US" altLang="zh-TW" sz="2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zh-TW" altLang="en-US" sz="22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本校全體教職員工</a:t>
            </a:r>
          </a:p>
        </p:txBody>
      </p:sp>
      <p:sp>
        <p:nvSpPr>
          <p:cNvPr id="15" name="波浪 14">
            <a:extLst>
              <a:ext uri="{FF2B5EF4-FFF2-40B4-BE49-F238E27FC236}">
                <a16:creationId xmlns:a16="http://schemas.microsoft.com/office/drawing/2014/main" id="{6F32CA04-9C80-4C4C-A1F1-89A81B3D575D}"/>
              </a:ext>
            </a:extLst>
          </p:cNvPr>
          <p:cNvSpPr/>
          <p:nvPr/>
        </p:nvSpPr>
        <p:spPr>
          <a:xfrm>
            <a:off x="7959269" y="1893548"/>
            <a:ext cx="3123902" cy="1455131"/>
          </a:xfrm>
          <a:prstGeom prst="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採</a:t>
            </a:r>
            <a:r>
              <a:rPr lang="zh-TW" altLang="en-US" sz="20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一對一</a:t>
            </a:r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健康諮詢</a:t>
            </a:r>
            <a:endParaRPr lang="en-US" altLang="zh-TW" sz="20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只需電話即可安排預約</a:t>
            </a:r>
          </a:p>
          <a:p>
            <a:pPr algn="ctr"/>
            <a:endParaRPr lang="zh-TW" altLang="en-US" dirty="0"/>
          </a:p>
        </p:txBody>
      </p:sp>
      <p:pic>
        <p:nvPicPr>
          <p:cNvPr id="1026" name="Picture 2" descr="醫師駐診海報 1150121">
            <a:extLst>
              <a:ext uri="{FF2B5EF4-FFF2-40B4-BE49-F238E27FC236}">
                <a16:creationId xmlns:a16="http://schemas.microsoft.com/office/drawing/2014/main" id="{3C907506-3D85-4B23-882E-850FCF31E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86" y="1671833"/>
            <a:ext cx="3988499" cy="48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C12F9D2-7F5F-4AB7-88C7-63AD391AD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242" y="3429000"/>
            <a:ext cx="4079449" cy="3060277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FD30AEFB-80D1-43D6-92F7-865857520753}"/>
              </a:ext>
            </a:extLst>
          </p:cNvPr>
          <p:cNvSpPr/>
          <p:nvPr/>
        </p:nvSpPr>
        <p:spPr>
          <a:xfrm>
            <a:off x="7837715" y="4055055"/>
            <a:ext cx="755780" cy="6619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283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B6A3408A-0FC1-46AC-970F-DFA8C59C1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362" y="4402181"/>
            <a:ext cx="3271195" cy="219125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178507BA-04DD-4049-ABE9-62FE5D28B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151" y="4411512"/>
            <a:ext cx="3092383" cy="214594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8481F5A-EA83-455E-9A64-556D09646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569" y="1670979"/>
            <a:ext cx="3020899" cy="243633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8F2E3DB-BFFE-49DB-8DD7-7A46EFF00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93" y="1668664"/>
            <a:ext cx="2176828" cy="244800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A3B9A66-49B3-430A-93DB-0C0EBE8CD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915" y="4411512"/>
            <a:ext cx="3128204" cy="21459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779EFFD-327B-4575-8A42-DEF5568E3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443" y="4411513"/>
            <a:ext cx="2866576" cy="216229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638DFF2-390B-45E2-8B33-13BB7664DA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0872" y="1668665"/>
            <a:ext cx="3229948" cy="243187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27A8281E-FA48-4D59-A9AD-82FD1A96B4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0938" y="1668664"/>
            <a:ext cx="3410265" cy="2438649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7B64367F-60C9-49D0-BE2D-6F0BD5BCD9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60508" y="813125"/>
            <a:ext cx="9144000" cy="8640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 panose="020F0502020204030204"/>
              <a:buNone/>
              <a:defRPr sz="4800" b="0" i="0" u="none" strike="noStrike" cap="none">
                <a:solidFill>
                  <a:srgbClr val="3F3F3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algn="ctr"/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/>
              </a:rPr>
              <a:t>職場健康促進活動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31655B1-4B66-402D-934A-93DCB4AABFF1}"/>
              </a:ext>
            </a:extLst>
          </p:cNvPr>
          <p:cNvSpPr txBox="1"/>
          <p:nvPr/>
        </p:nvSpPr>
        <p:spPr>
          <a:xfrm>
            <a:off x="483319" y="1668664"/>
            <a:ext cx="2100475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法式精油調香</a:t>
            </a:r>
            <a:r>
              <a:rPr lang="zh-TW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講座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69368BD-E7F4-47CD-A36B-D2F020FDEE14}"/>
              </a:ext>
            </a:extLst>
          </p:cNvPr>
          <p:cNvSpPr txBox="1"/>
          <p:nvPr/>
        </p:nvSpPr>
        <p:spPr>
          <a:xfrm>
            <a:off x="10009333" y="3737981"/>
            <a:ext cx="1631487" cy="369332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滾筒放鬆活動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230138A-DE3A-4EEE-B27F-8B73BD90D2A0}"/>
              </a:ext>
            </a:extLst>
          </p:cNvPr>
          <p:cNvSpPr txBox="1"/>
          <p:nvPr/>
        </p:nvSpPr>
        <p:spPr>
          <a:xfrm>
            <a:off x="1429876" y="4408066"/>
            <a:ext cx="2589489" cy="369332"/>
          </a:xfrm>
          <a:prstGeom prst="rect">
            <a:avLst/>
          </a:prstGeom>
          <a:solidFill>
            <a:srgbClr val="FF33CC"/>
          </a:solidFill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公費流感</a:t>
            </a:r>
            <a:r>
              <a:rPr lang="en-US" altLang="zh-TW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1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新冠疫苗</a:t>
            </a:r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接種</a:t>
            </a:r>
            <a:endParaRPr lang="zh-TW" altLang="en-US" sz="1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A6908D6-94CF-4C71-9A14-526160554994}"/>
              </a:ext>
            </a:extLst>
          </p:cNvPr>
          <p:cNvSpPr txBox="1"/>
          <p:nvPr/>
        </p:nvSpPr>
        <p:spPr>
          <a:xfrm>
            <a:off x="7640342" y="4402181"/>
            <a:ext cx="1802241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登革熱防治講座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F208763-ABD1-4B52-B83A-B07E663FFD4B}"/>
              </a:ext>
            </a:extLst>
          </p:cNvPr>
          <p:cNvSpPr/>
          <p:nvPr/>
        </p:nvSpPr>
        <p:spPr>
          <a:xfrm>
            <a:off x="5778395" y="486845"/>
            <a:ext cx="4270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承辦人：曾家琪</a:t>
            </a: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李宣瑢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595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7B014A5-A8BA-43EE-A147-955E54E6201A}"/>
              </a:ext>
            </a:extLst>
          </p:cNvPr>
          <p:cNvSpPr/>
          <p:nvPr/>
        </p:nvSpPr>
        <p:spPr>
          <a:xfrm>
            <a:off x="1668331" y="948199"/>
            <a:ext cx="871132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參加教育訓練的對象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2BFE39B-339A-42A5-AF3F-E476585EC7E2}"/>
              </a:ext>
            </a:extLst>
          </p:cNvPr>
          <p:cNvSpPr/>
          <p:nvPr/>
        </p:nvSpPr>
        <p:spPr>
          <a:xfrm>
            <a:off x="551384" y="1628377"/>
            <a:ext cx="110892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zh-TW" altLang="en-US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本校</a:t>
            </a:r>
            <a:r>
              <a:rPr lang="zh-TW" altLang="en-US" sz="2800" b="1" kern="1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預進入實驗場所</a:t>
            </a:r>
            <a:r>
              <a:rPr lang="zh-TW" altLang="en-US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之</a:t>
            </a:r>
            <a:r>
              <a:rPr lang="zh-TW" altLang="en-US" sz="2800" b="1" kern="1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工作者</a:t>
            </a:r>
            <a:r>
              <a:rPr lang="en-US" altLang="zh-TW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〔</a:t>
            </a:r>
            <a:r>
              <a:rPr lang="zh-TW" altLang="en-US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碩博士與大學部學生</a:t>
            </a:r>
            <a:r>
              <a:rPr lang="en-US" altLang="zh-TW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含專題生）、</a:t>
            </a:r>
            <a:r>
              <a:rPr lang="zh-TW" altLang="en-US" sz="28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研究</a:t>
            </a:r>
            <a:r>
              <a:rPr lang="zh-TW" altLang="en-US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助理及本校教職員工</a:t>
            </a:r>
            <a:r>
              <a:rPr lang="en-US" altLang="zh-TW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〕</a:t>
            </a:r>
            <a:r>
              <a:rPr lang="zh-TW" altLang="en-US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。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sz="28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超過</a:t>
            </a:r>
            <a:r>
              <a:rPr lang="zh-TW" altLang="en-US" sz="2800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合格證書之有效期限者</a:t>
            </a:r>
            <a:r>
              <a:rPr lang="en-US" altLang="zh-TW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教育訓練證書有效期限為</a:t>
            </a:r>
            <a:r>
              <a:rPr lang="zh-TW" altLang="en-US" sz="2800" b="1" kern="1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zh-TW" altLang="en-US" sz="28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67F423E5-A6FF-447B-A5B3-8A54CD5CF3BB}"/>
              </a:ext>
            </a:extLst>
          </p:cNvPr>
          <p:cNvSpPr/>
          <p:nvPr/>
        </p:nvSpPr>
        <p:spPr>
          <a:xfrm>
            <a:off x="551385" y="3066473"/>
            <a:ext cx="10984834" cy="3456718"/>
          </a:xfrm>
          <a:prstGeom prst="roundRect">
            <a:avLst/>
          </a:prstGeom>
          <a:solidFill>
            <a:srgbClr val="FFFFCC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defTabSz="5266944">
              <a:buFont typeface="Arial" panose="020B0604020202020204" pitchFamily="34" charset="0"/>
              <a:buChar char="•"/>
              <a:defRPr/>
            </a:pPr>
            <a:endParaRPr lang="en-US" altLang="zh-TW" sz="2600" kern="1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 defTabSz="5266944">
              <a:buFont typeface="Arial" panose="020B0604020202020204" pitchFamily="34" charset="0"/>
              <a:buChar char="•"/>
              <a:defRPr/>
            </a:pPr>
            <a:r>
              <a:rPr lang="zh-TW" altLang="en-US" sz="2600" b="1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環安室於每學年將辦理三場次實驗工作人員教育訓練</a:t>
            </a:r>
            <a:r>
              <a:rPr lang="en-US" altLang="zh-TW" sz="2600" b="1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600" b="1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上學期兩次，下學期一次</a:t>
            </a:r>
            <a:r>
              <a:rPr lang="en-US" altLang="zh-TW" sz="2600" b="1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) </a:t>
            </a:r>
            <a:r>
              <a:rPr lang="zh-TW" altLang="en-US" sz="2600" b="1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 </a:t>
            </a:r>
            <a:endParaRPr lang="en-US" altLang="zh-TW" sz="2600" b="1" kern="1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 defTabSz="5266944">
              <a:buFont typeface="Arial" panose="020B0604020202020204" pitchFamily="34" charset="0"/>
              <a:buChar char="•"/>
              <a:defRPr/>
            </a:pPr>
            <a:r>
              <a:rPr lang="zh-TW" altLang="en-US" sz="2600" b="1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如於上學期之場次無法參加，可先研讀環安室所發之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600" b="1" kern="1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實驗室安全衛生工作守則</a:t>
            </a:r>
            <a:r>
              <a:rPr lang="en-US" altLang="zh-TW" sz="26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600" b="1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，研讀後需於守則最後一頁空白處簽名並註明日期。除此之外，需簽署</a:t>
            </a:r>
            <a:r>
              <a:rPr lang="en-US" altLang="zh-TW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2600" b="1" kern="1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安全衛生承諾書</a:t>
            </a:r>
            <a:r>
              <a:rPr lang="en-US" altLang="zh-TW" sz="2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2600" b="1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，並送回環安室備查，但</a:t>
            </a:r>
            <a:r>
              <a:rPr lang="zh-TW" altLang="en-US" sz="2600" b="1" kern="1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仍需參加下一場次之教育訓練 </a:t>
            </a:r>
            <a:r>
              <a:rPr lang="zh-TW" altLang="en-US" sz="2600" b="1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2600" b="1" kern="1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 defTabSz="5266944">
              <a:buFont typeface="Arial" panose="020B0604020202020204" pitchFamily="34" charset="0"/>
              <a:buChar char="•"/>
              <a:defRPr/>
            </a:pPr>
            <a:r>
              <a:rPr lang="zh-TW" altLang="en-US" sz="2600" b="1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通過教育訓練考試後將授予合格證書，此合格證書將列入實驗室稽核重點，凡未取得證書者將</a:t>
            </a:r>
            <a:r>
              <a:rPr lang="zh-TW" altLang="en-US" sz="2600" b="1" kern="1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無法進入</a:t>
            </a:r>
            <a:r>
              <a:rPr lang="zh-TW" altLang="en-US" sz="2600" b="1" kern="1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實驗工作場所。</a:t>
            </a:r>
            <a:r>
              <a:rPr lang="zh-TW" altLang="en-US" sz="2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 </a:t>
            </a:r>
            <a:endParaRPr lang="en-US" altLang="zh-TW" sz="2200" b="1" kern="100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defTabSz="5266944"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52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CB441C3-DBD8-41D7-8E6D-3D0450EA0312}"/>
              </a:ext>
            </a:extLst>
          </p:cNvPr>
          <p:cNvSpPr txBox="1"/>
          <p:nvPr/>
        </p:nvSpPr>
        <p:spPr>
          <a:xfrm>
            <a:off x="1999365" y="1177628"/>
            <a:ext cx="81932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生物安全暨輻射防護組</a:t>
            </a:r>
            <a:r>
              <a:rPr lang="en-US" altLang="zh-TW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輻射防護業務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1C0CFC7-8E16-49AB-A12E-9BA7E60C15B8}"/>
              </a:ext>
            </a:extLst>
          </p:cNvPr>
          <p:cNvSpPr/>
          <p:nvPr/>
        </p:nvSpPr>
        <p:spPr>
          <a:xfrm>
            <a:off x="800588" y="1985430"/>
            <a:ext cx="10441160" cy="422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46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放射性物質及可發生游離輻射設備管理相關業務。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ts val="4600"/>
              </a:lnSpc>
              <a:buFont typeface="Wingdings" panose="05000000000000000000" pitchFamily="2" charset="2"/>
              <a:buChar char="Ø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例如</a:t>
            </a:r>
            <a:r>
              <a:rPr lang="en-US" altLang="zh-TW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:X</a:t>
            </a: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光機、同位素等。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46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放射性實驗室輻射安全管理相關業務。</a:t>
            </a:r>
          </a:p>
          <a:p>
            <a:pPr marL="457200" indent="-457200">
              <a:lnSpc>
                <a:spcPts val="46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放射性廢棄物管理及清運。</a:t>
            </a:r>
          </a:p>
          <a:p>
            <a:pPr marL="457200" indent="-457200">
              <a:lnSpc>
                <a:spcPts val="46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輻射防護教育訓練。</a:t>
            </a:r>
            <a:endParaRPr lang="en-US" altLang="zh-TW" sz="2600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lnSpc>
                <a:spcPts val="46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室內空氣品質管理相關業務。</a:t>
            </a:r>
          </a:p>
          <a:p>
            <a:pPr marL="457200" indent="-457200">
              <a:lnSpc>
                <a:spcPts val="4600"/>
              </a:lnSpc>
              <a:buFont typeface="Arial" panose="020B0604020202020204" pitchFamily="34" charset="0"/>
              <a:buChar char="•"/>
            </a:pPr>
            <a:r>
              <a:rPr lang="zh-TW" altLang="en-US" sz="2600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環境教育相關業務。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DBB454A-D56D-4420-9D1E-F89A189891F4}"/>
              </a:ext>
            </a:extLst>
          </p:cNvPr>
          <p:cNvSpPr/>
          <p:nvPr/>
        </p:nvSpPr>
        <p:spPr>
          <a:xfrm>
            <a:off x="8265719" y="486583"/>
            <a:ext cx="1903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>
                    <a:lumMod val="9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承辦人：盧奕珊</a:t>
            </a:r>
          </a:p>
        </p:txBody>
      </p:sp>
    </p:spTree>
    <p:extLst>
      <p:ext uri="{BB962C8B-B14F-4D97-AF65-F5344CB8AC3E}">
        <p14:creationId xmlns:p14="http://schemas.microsoft.com/office/powerpoint/2010/main" val="15950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60949718-BD12-4E46-8377-03B57B070D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3" b="3742"/>
          <a:stretch/>
        </p:blipFill>
        <p:spPr>
          <a:xfrm>
            <a:off x="2092812" y="834293"/>
            <a:ext cx="10099188" cy="5751094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BBA7F550-8F2F-4979-8B0F-9D3B2DE11E0C}"/>
              </a:ext>
            </a:extLst>
          </p:cNvPr>
          <p:cNvSpPr/>
          <p:nvPr/>
        </p:nvSpPr>
        <p:spPr>
          <a:xfrm>
            <a:off x="1603449" y="2062402"/>
            <a:ext cx="10129235" cy="575901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CFC4F7B-F7B3-45E8-9A0E-CDC745B3C045}"/>
              </a:ext>
            </a:extLst>
          </p:cNvPr>
          <p:cNvSpPr/>
          <p:nvPr/>
        </p:nvSpPr>
        <p:spPr>
          <a:xfrm>
            <a:off x="8191297" y="330518"/>
            <a:ext cx="1903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>
                    <a:lumMod val="9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承辦人：盧小姐</a:t>
            </a: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F17FF986-4B85-49AD-8B48-3E84895DA9CE}"/>
              </a:ext>
            </a:extLst>
          </p:cNvPr>
          <p:cNvGrpSpPr/>
          <p:nvPr/>
        </p:nvGrpSpPr>
        <p:grpSpPr>
          <a:xfrm>
            <a:off x="5115881" y="1011991"/>
            <a:ext cx="6142261" cy="2228290"/>
            <a:chOff x="5767247" y="1320039"/>
            <a:chExt cx="4405027" cy="1466174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7FD4DA49-F8BF-4099-BA68-162F5275BF5C}"/>
                </a:ext>
              </a:extLst>
            </p:cNvPr>
            <p:cNvSpPr/>
            <p:nvPr/>
          </p:nvSpPr>
          <p:spPr>
            <a:xfrm>
              <a:off x="5773395" y="1320039"/>
              <a:ext cx="666750" cy="66833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46DF8FC4-F67D-42A0-91A3-0A4D337486E5}"/>
                </a:ext>
              </a:extLst>
            </p:cNvPr>
            <p:cNvSpPr/>
            <p:nvPr/>
          </p:nvSpPr>
          <p:spPr>
            <a:xfrm>
              <a:off x="5767247" y="1342902"/>
              <a:ext cx="684254" cy="668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60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輻</a:t>
              </a:r>
              <a:endParaRPr lang="zh-TW" altLang="en-US" sz="6000" dirty="0">
                <a:solidFill>
                  <a:schemeClr val="bg1"/>
                </a:solidFill>
              </a:endParaRPr>
            </a:p>
          </p:txBody>
        </p:sp>
        <p:sp>
          <p:nvSpPr>
            <p:cNvPr id="31" name="矩形: 圓角 30">
              <a:extLst>
                <a:ext uri="{FF2B5EF4-FFF2-40B4-BE49-F238E27FC236}">
                  <a16:creationId xmlns:a16="http://schemas.microsoft.com/office/drawing/2014/main" id="{CC499BE2-BB13-4260-9922-360BECB22574}"/>
                </a:ext>
              </a:extLst>
            </p:cNvPr>
            <p:cNvSpPr/>
            <p:nvPr/>
          </p:nvSpPr>
          <p:spPr>
            <a:xfrm>
              <a:off x="6520062" y="1320039"/>
              <a:ext cx="666750" cy="66833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sz="3600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CB6B6EA0-01BF-4AFB-A079-6903B48F90B1}"/>
                </a:ext>
              </a:extLst>
            </p:cNvPr>
            <p:cNvSpPr/>
            <p:nvPr/>
          </p:nvSpPr>
          <p:spPr>
            <a:xfrm>
              <a:off x="6513913" y="1337990"/>
              <a:ext cx="684254" cy="668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60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射</a:t>
              </a:r>
              <a:endParaRPr lang="zh-TW" altLang="en-US" sz="6000" dirty="0">
                <a:solidFill>
                  <a:schemeClr val="bg1"/>
                </a:solidFill>
              </a:endParaRPr>
            </a:p>
          </p:txBody>
        </p:sp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CEB1C4CB-B479-46D2-BA85-EF857641973F}"/>
                </a:ext>
              </a:extLst>
            </p:cNvPr>
            <p:cNvSpPr/>
            <p:nvPr/>
          </p:nvSpPr>
          <p:spPr>
            <a:xfrm>
              <a:off x="7266729" y="1320039"/>
              <a:ext cx="666750" cy="66833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A8B02211-38F0-474D-A544-A51C45A22B97}"/>
                </a:ext>
              </a:extLst>
            </p:cNvPr>
            <p:cNvSpPr/>
            <p:nvPr/>
          </p:nvSpPr>
          <p:spPr>
            <a:xfrm>
              <a:off x="7248512" y="1326702"/>
              <a:ext cx="684254" cy="668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60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安</a:t>
              </a:r>
              <a:endParaRPr lang="zh-TW" altLang="en-US" sz="6000" dirty="0">
                <a:solidFill>
                  <a:schemeClr val="bg1"/>
                </a:solidFill>
              </a:endParaRPr>
            </a:p>
          </p:txBody>
        </p:sp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1BAFDBAF-5A77-4424-8E04-972DFE4962B3}"/>
                </a:ext>
              </a:extLst>
            </p:cNvPr>
            <p:cNvSpPr/>
            <p:nvPr/>
          </p:nvSpPr>
          <p:spPr>
            <a:xfrm>
              <a:off x="8013396" y="1320039"/>
              <a:ext cx="666750" cy="66833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AE92715D-1EED-400D-B538-97883FB0D3C2}"/>
                </a:ext>
              </a:extLst>
            </p:cNvPr>
            <p:cNvSpPr/>
            <p:nvPr/>
          </p:nvSpPr>
          <p:spPr>
            <a:xfrm>
              <a:off x="8007241" y="1325237"/>
              <a:ext cx="684254" cy="668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6000" b="1" dirty="0">
                  <a:solidFill>
                    <a:schemeClr val="bg1"/>
                  </a:solidFill>
                </a:rPr>
                <a:t>全</a:t>
              </a:r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BC70D507-1FD6-4995-851A-145604CCF0DA}"/>
                </a:ext>
              </a:extLst>
            </p:cNvPr>
            <p:cNvSpPr/>
            <p:nvPr/>
          </p:nvSpPr>
          <p:spPr>
            <a:xfrm>
              <a:off x="7265523" y="2096529"/>
              <a:ext cx="666750" cy="66833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8B5AF1CE-902F-4A29-B48E-21AAC2559D21}"/>
                </a:ext>
              </a:extLst>
            </p:cNvPr>
            <p:cNvSpPr/>
            <p:nvPr/>
          </p:nvSpPr>
          <p:spPr>
            <a:xfrm>
              <a:off x="7268483" y="2117925"/>
              <a:ext cx="684254" cy="668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6000" b="1" dirty="0">
                  <a:solidFill>
                    <a:schemeClr val="bg1"/>
                  </a:solidFill>
                </a:rPr>
                <a:t>教</a:t>
              </a:r>
            </a:p>
          </p:txBody>
        </p:sp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DAED4371-ED02-4023-9A6C-86795796630A}"/>
                </a:ext>
              </a:extLst>
            </p:cNvPr>
            <p:cNvSpPr/>
            <p:nvPr/>
          </p:nvSpPr>
          <p:spPr>
            <a:xfrm>
              <a:off x="8012190" y="2096529"/>
              <a:ext cx="666750" cy="66833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C597CC4B-ED57-4790-B194-5D2C86542C23}"/>
                </a:ext>
              </a:extLst>
            </p:cNvPr>
            <p:cNvSpPr/>
            <p:nvPr/>
          </p:nvSpPr>
          <p:spPr>
            <a:xfrm>
              <a:off x="8017470" y="2114994"/>
              <a:ext cx="684254" cy="668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6000" b="1" dirty="0">
                  <a:solidFill>
                    <a:schemeClr val="bg1"/>
                  </a:solidFill>
                </a:rPr>
                <a:t>育</a:t>
              </a: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F946A5D4-738D-4F23-B85C-DD2AE385FEA1}"/>
                </a:ext>
              </a:extLst>
            </p:cNvPr>
            <p:cNvSpPr/>
            <p:nvPr/>
          </p:nvSpPr>
          <p:spPr>
            <a:xfrm>
              <a:off x="8758857" y="2096529"/>
              <a:ext cx="666750" cy="66833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6E7A43C2-4B2C-4CD6-ACB2-C2765BBAB450}"/>
                </a:ext>
              </a:extLst>
            </p:cNvPr>
            <p:cNvSpPr/>
            <p:nvPr/>
          </p:nvSpPr>
          <p:spPr>
            <a:xfrm>
              <a:off x="8761817" y="2113015"/>
              <a:ext cx="684254" cy="6682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6000" b="1" dirty="0">
                  <a:solidFill>
                    <a:schemeClr val="bg1"/>
                  </a:solidFill>
                </a:rPr>
                <a:t>訓</a:t>
              </a:r>
            </a:p>
          </p:txBody>
        </p: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86FE7D85-82EC-45DE-8F41-20018B071B86}"/>
                </a:ext>
              </a:extLst>
            </p:cNvPr>
            <p:cNvSpPr/>
            <p:nvPr/>
          </p:nvSpPr>
          <p:spPr>
            <a:xfrm>
              <a:off x="9505524" y="2096529"/>
              <a:ext cx="666750" cy="668331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3600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7A8D0BE7-EB6E-4FC5-9ED6-40557F7E7FC5}"/>
                </a:ext>
              </a:extLst>
            </p:cNvPr>
            <p:cNvSpPr/>
            <p:nvPr/>
          </p:nvSpPr>
          <p:spPr>
            <a:xfrm>
              <a:off x="9499369" y="2116460"/>
              <a:ext cx="646331" cy="6682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6000" b="1" dirty="0">
                  <a:solidFill>
                    <a:schemeClr val="bg1"/>
                  </a:solidFill>
                </a:rPr>
                <a:t>練</a:t>
              </a:r>
            </a:p>
          </p:txBody>
        </p:sp>
      </p:grpSp>
      <p:pic>
        <p:nvPicPr>
          <p:cNvPr id="56" name="圖片 55">
            <a:extLst>
              <a:ext uri="{FF2B5EF4-FFF2-40B4-BE49-F238E27FC236}">
                <a16:creationId xmlns:a16="http://schemas.microsoft.com/office/drawing/2014/main" id="{4330F963-F5A7-4C98-ADC0-F9B8507B22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03" r="30275"/>
          <a:stretch/>
        </p:blipFill>
        <p:spPr>
          <a:xfrm>
            <a:off x="5307417" y="3705881"/>
            <a:ext cx="8700048" cy="347910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1474EBE-9AF2-4B79-8380-CBAFFDA9A288}"/>
              </a:ext>
            </a:extLst>
          </p:cNvPr>
          <p:cNvSpPr/>
          <p:nvPr/>
        </p:nvSpPr>
        <p:spPr>
          <a:xfrm>
            <a:off x="4267862" y="5088998"/>
            <a:ext cx="8075471" cy="1392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000" b="1" dirty="0"/>
              <a:t>每年</a:t>
            </a:r>
            <a:r>
              <a:rPr lang="en-US" altLang="zh-TW" sz="3000" b="1" dirty="0"/>
              <a:t>10-12</a:t>
            </a:r>
            <a:r>
              <a:rPr lang="zh-TW" altLang="en-US" sz="3000" b="1" dirty="0"/>
              <a:t>月間舉辦輻射安全教育訓練</a:t>
            </a:r>
            <a:endParaRPr lang="en-US" altLang="zh-TW" sz="3000" b="1" dirty="0"/>
          </a:p>
          <a:p>
            <a:pPr algn="just">
              <a:lnSpc>
                <a:spcPct val="150000"/>
              </a:lnSpc>
            </a:pPr>
            <a:r>
              <a:rPr lang="zh-TW" altLang="en-US" sz="3000" b="1" dirty="0"/>
              <a:t>有使用輻射進行研究之相關工作人員均需參加</a:t>
            </a:r>
            <a:endParaRPr lang="zh-TW" altLang="en-US" sz="2400" dirty="0"/>
          </a:p>
        </p:txBody>
      </p:sp>
      <p:sp>
        <p:nvSpPr>
          <p:cNvPr id="55" name="橢圓 54">
            <a:extLst>
              <a:ext uri="{FF2B5EF4-FFF2-40B4-BE49-F238E27FC236}">
                <a16:creationId xmlns:a16="http://schemas.microsoft.com/office/drawing/2014/main" id="{8FDA2485-4539-4A55-A492-F5D36D3618AD}"/>
              </a:ext>
            </a:extLst>
          </p:cNvPr>
          <p:cNvSpPr/>
          <p:nvPr/>
        </p:nvSpPr>
        <p:spPr>
          <a:xfrm>
            <a:off x="4207923" y="4089400"/>
            <a:ext cx="1003300" cy="97188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62169AA4-4673-438D-9F4C-B7AD3E4BA4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77" y="4210345"/>
            <a:ext cx="780793" cy="78079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27D87E2-A472-4019-A52A-C6CD6AAC8E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1" y="834293"/>
            <a:ext cx="3934254" cy="5751094"/>
          </a:xfrm>
          <a:prstGeom prst="snip2DiagRect">
            <a:avLst>
              <a:gd name="adj1" fmla="val 968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52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6A39E1F-77B6-4AF5-8D14-C3D21C2CA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974" y="2523099"/>
            <a:ext cx="3845138" cy="287280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4524DB31-5C80-4DC2-9506-6BB69423D0DD}"/>
              </a:ext>
            </a:extLst>
          </p:cNvPr>
          <p:cNvGrpSpPr/>
          <p:nvPr/>
        </p:nvGrpSpPr>
        <p:grpSpPr>
          <a:xfrm>
            <a:off x="2451996" y="1092047"/>
            <a:ext cx="7092722" cy="1096813"/>
            <a:chOff x="2711624" y="404664"/>
            <a:chExt cx="7092722" cy="1096813"/>
          </a:xfrm>
        </p:grpSpPr>
        <p:sp>
          <p:nvSpPr>
            <p:cNvPr id="5" name="流程圖: 接點 4">
              <a:extLst>
                <a:ext uri="{FF2B5EF4-FFF2-40B4-BE49-F238E27FC236}">
                  <a16:creationId xmlns:a16="http://schemas.microsoft.com/office/drawing/2014/main" id="{FC2083DC-7F4F-4464-B54E-6E16FB11A6A7}"/>
                </a:ext>
              </a:extLst>
            </p:cNvPr>
            <p:cNvSpPr/>
            <p:nvPr/>
          </p:nvSpPr>
          <p:spPr>
            <a:xfrm>
              <a:off x="2711624" y="404664"/>
              <a:ext cx="1224136" cy="1080120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000" b="1" dirty="0">
                  <a:latin typeface="+mj-ea"/>
                  <a:ea typeface="+mj-ea"/>
                </a:rPr>
                <a:t>感</a:t>
              </a:r>
            </a:p>
          </p:txBody>
        </p:sp>
        <p:sp>
          <p:nvSpPr>
            <p:cNvPr id="6" name="流程圖: 接點 5">
              <a:extLst>
                <a:ext uri="{FF2B5EF4-FFF2-40B4-BE49-F238E27FC236}">
                  <a16:creationId xmlns:a16="http://schemas.microsoft.com/office/drawing/2014/main" id="{A6E413D6-16FF-4C92-96C9-4FA4451BCBB5}"/>
                </a:ext>
              </a:extLst>
            </p:cNvPr>
            <p:cNvSpPr/>
            <p:nvPr/>
          </p:nvSpPr>
          <p:spPr>
            <a:xfrm>
              <a:off x="8580210" y="418393"/>
              <a:ext cx="1224136" cy="1080120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000" b="1" dirty="0">
                  <a:latin typeface="+mj-ea"/>
                  <a:ea typeface="+mj-ea"/>
                </a:rPr>
                <a:t>聽</a:t>
              </a:r>
            </a:p>
          </p:txBody>
        </p:sp>
        <p:sp>
          <p:nvSpPr>
            <p:cNvPr id="7" name="流程圖: 接點 6">
              <a:extLst>
                <a:ext uri="{FF2B5EF4-FFF2-40B4-BE49-F238E27FC236}">
                  <a16:creationId xmlns:a16="http://schemas.microsoft.com/office/drawing/2014/main" id="{437F7D08-A44B-4C70-9F3A-5BFDBB059D6C}"/>
                </a:ext>
              </a:extLst>
            </p:cNvPr>
            <p:cNvSpPr/>
            <p:nvPr/>
          </p:nvSpPr>
          <p:spPr>
            <a:xfrm>
              <a:off x="6551379" y="421357"/>
              <a:ext cx="1224136" cy="1080120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000" b="1" dirty="0">
                  <a:latin typeface="+mj-ea"/>
                  <a:ea typeface="+mj-ea"/>
                </a:rPr>
                <a:t>聆</a:t>
              </a:r>
            </a:p>
          </p:txBody>
        </p:sp>
        <p:sp>
          <p:nvSpPr>
            <p:cNvPr id="8" name="流程圖: 接點 7">
              <a:extLst>
                <a:ext uri="{FF2B5EF4-FFF2-40B4-BE49-F238E27FC236}">
                  <a16:creationId xmlns:a16="http://schemas.microsoft.com/office/drawing/2014/main" id="{3F941CE2-AC84-4734-944E-DB0E6F6131AA}"/>
                </a:ext>
              </a:extLst>
            </p:cNvPr>
            <p:cNvSpPr/>
            <p:nvPr/>
          </p:nvSpPr>
          <p:spPr>
            <a:xfrm>
              <a:off x="4553672" y="404664"/>
              <a:ext cx="1224136" cy="1080120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000" b="1" dirty="0">
                  <a:latin typeface="+mj-ea"/>
                  <a:ea typeface="+mj-ea"/>
                </a:rPr>
                <a:t>謝</a:t>
              </a:r>
            </a:p>
          </p:txBody>
        </p:sp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3A08CE61-CA98-4DFF-AD9E-AC69EE477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252" y="6005581"/>
            <a:ext cx="2111286" cy="48571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C572337E-24AB-4B77-9BAF-09C1400692D5}"/>
              </a:ext>
            </a:extLst>
          </p:cNvPr>
          <p:cNvSpPr/>
          <p:nvPr/>
        </p:nvSpPr>
        <p:spPr>
          <a:xfrm>
            <a:off x="7704740" y="5395904"/>
            <a:ext cx="21215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Hant" altLang="en-US" sz="2200" b="1" dirty="0">
                <a:solidFill>
                  <a:srgbClr val="0432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/>
                <a:sym typeface="Calibri" panose="020F0502020204030204"/>
              </a:rPr>
              <a:t>環安室 關心您 </a:t>
            </a:r>
            <a:endParaRPr lang="zh-TW" altLang="en-US" sz="3000" b="1" dirty="0">
              <a:solidFill>
                <a:srgbClr val="0432FF"/>
              </a:solidFill>
              <a:latin typeface="標楷體" panose="03000509000000000000" pitchFamily="65" charset="-120"/>
              <a:ea typeface="標楷體" panose="03000509000000000000" pitchFamily="65" charset="-12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16" y="2417242"/>
            <a:ext cx="4269107" cy="369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4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33575E6-D849-4E98-80BE-C88A28198BC9}"/>
              </a:ext>
            </a:extLst>
          </p:cNvPr>
          <p:cNvSpPr/>
          <p:nvPr/>
        </p:nvSpPr>
        <p:spPr>
          <a:xfrm>
            <a:off x="-608790" y="1174074"/>
            <a:ext cx="8561267" cy="9848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安全衛生</a:t>
            </a:r>
            <a:r>
              <a:rPr lang="zh-CN" altLang="en-US" sz="38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教育訓練證書</a:t>
            </a:r>
            <a:r>
              <a:rPr lang="zh-TW" altLang="en-US" sz="38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下載</a:t>
            </a:r>
            <a:endParaRPr lang="en-US" altLang="zh-TW" sz="3800" b="1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en-US" altLang="zh-TW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實驗室工作者、一般在職人員、生物安全、輻射安全、毒化物</a:t>
            </a:r>
            <a:r>
              <a:rPr lang="en-US" altLang="zh-TW" sz="2000" b="1" dirty="0">
                <a:solidFill>
                  <a:srgbClr val="00B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zh-TW" altLang="en-US" sz="2000" b="1" dirty="0">
              <a:solidFill>
                <a:srgbClr val="00B05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873" y="1015743"/>
            <a:ext cx="4044190" cy="548946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655" y="2429379"/>
            <a:ext cx="2953091" cy="292711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33575E6-D849-4E98-80BE-C88A28198BC9}"/>
              </a:ext>
            </a:extLst>
          </p:cNvPr>
          <p:cNvSpPr/>
          <p:nvPr/>
        </p:nvSpPr>
        <p:spPr>
          <a:xfrm>
            <a:off x="-487434" y="5607164"/>
            <a:ext cx="856126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課程結束約</a:t>
            </a:r>
            <a:r>
              <a:rPr lang="en-US" altLang="zh-TW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周後可自行下載</a:t>
            </a:r>
          </a:p>
        </p:txBody>
      </p:sp>
    </p:spTree>
    <p:extLst>
      <p:ext uri="{BB962C8B-B14F-4D97-AF65-F5344CB8AC3E}">
        <p14:creationId xmlns:p14="http://schemas.microsoft.com/office/powerpoint/2010/main" val="7490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78" y="1434598"/>
            <a:ext cx="3736646" cy="511372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8AEC267-55AD-4B4A-A8FB-3F54A8DE9DCB}"/>
              </a:ext>
            </a:extLst>
          </p:cNvPr>
          <p:cNvSpPr/>
          <p:nvPr/>
        </p:nvSpPr>
        <p:spPr>
          <a:xfrm>
            <a:off x="1628201" y="890960"/>
            <a:ext cx="89355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34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高雄醫學大學實驗室</a:t>
            </a:r>
            <a:r>
              <a:rPr lang="zh-TW" altLang="en-US" sz="34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工作人員安全衛生承諾書</a:t>
            </a:r>
            <a:endParaRPr lang="zh-TW" altLang="zh-TW" sz="34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85C1A9C-3315-41DA-9642-68CFEB2502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16" y="1622993"/>
            <a:ext cx="4169483" cy="47369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86877253-E3D4-4F17-B611-143578A54D51}"/>
              </a:ext>
            </a:extLst>
          </p:cNvPr>
          <p:cNvSpPr/>
          <p:nvPr/>
        </p:nvSpPr>
        <p:spPr>
          <a:xfrm rot="5400000">
            <a:off x="4765869" y="984948"/>
            <a:ext cx="1748261" cy="3065401"/>
          </a:xfrm>
          <a:prstGeom prst="wedgeRoundRectCallout">
            <a:avLst>
              <a:gd name="adj1" fmla="val -21890"/>
              <a:gd name="adj2" fmla="val 62186"/>
              <a:gd name="adj3" fmla="val 16667"/>
            </a:avLst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0CD7ED1-BBDC-4B86-B7BC-584DAF38F5BF}"/>
              </a:ext>
            </a:extLst>
          </p:cNvPr>
          <p:cNvSpPr txBox="1"/>
          <p:nvPr/>
        </p:nvSpPr>
        <p:spPr>
          <a:xfrm>
            <a:off x="4147002" y="1883637"/>
            <a:ext cx="2918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如實驗工作者於上學期場次無法參加，可先研讀環安室所發之</a:t>
            </a:r>
            <a:r>
              <a:rPr lang="en-US" altLang="zh-TW" sz="1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實驗室安全衛生工作守則</a:t>
            </a:r>
            <a:r>
              <a:rPr lang="en-US" altLang="zh-TW" sz="1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</a:p>
          <a:p>
            <a:r>
              <a:rPr lang="zh-TW" alt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，研讀後並於守則最後一頁空白處</a:t>
            </a:r>
            <a:r>
              <a:rPr lang="zh-TW" altLang="en-US" sz="1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簽名並註明日期</a:t>
            </a:r>
            <a:r>
              <a:rPr lang="zh-TW" alt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16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6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* 最新版本</a:t>
            </a:r>
            <a:r>
              <a:rPr lang="en-US" altLang="zh-TW" sz="16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</a:t>
            </a:r>
            <a:r>
              <a:rPr lang="zh-TW" altLang="en-US" sz="16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6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113</a:t>
            </a:r>
            <a:r>
              <a:rPr lang="zh-TW" altLang="en-US" sz="16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年修訂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226011D-94B2-4390-B7A6-BCC1518B6ED7}"/>
              </a:ext>
            </a:extLst>
          </p:cNvPr>
          <p:cNvSpPr/>
          <p:nvPr/>
        </p:nvSpPr>
        <p:spPr>
          <a:xfrm>
            <a:off x="1586513" y="2306318"/>
            <a:ext cx="2109970" cy="1878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語音泡泡: 圓角矩形 9">
            <a:extLst>
              <a:ext uri="{FF2B5EF4-FFF2-40B4-BE49-F238E27FC236}">
                <a16:creationId xmlns:a16="http://schemas.microsoft.com/office/drawing/2014/main" id="{AAC0FB18-A143-488F-BE44-C3380D522C32}"/>
              </a:ext>
            </a:extLst>
          </p:cNvPr>
          <p:cNvSpPr/>
          <p:nvPr/>
        </p:nvSpPr>
        <p:spPr>
          <a:xfrm rot="16200000">
            <a:off x="4292224" y="3484871"/>
            <a:ext cx="2695554" cy="3065402"/>
          </a:xfrm>
          <a:prstGeom prst="wedgeRoundRectCallout">
            <a:avLst>
              <a:gd name="adj1" fmla="val -17941"/>
              <a:gd name="adj2" fmla="val 59487"/>
              <a:gd name="adj3" fmla="val 16667"/>
            </a:avLst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41BA669-B592-4ED5-819F-F8D460688D79}"/>
              </a:ext>
            </a:extLst>
          </p:cNvPr>
          <p:cNvSpPr txBox="1"/>
          <p:nvPr/>
        </p:nvSpPr>
        <p:spPr>
          <a:xfrm>
            <a:off x="4270636" y="3810804"/>
            <a:ext cx="28874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22222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另外，需簽署</a:t>
            </a:r>
            <a:r>
              <a:rPr lang="en-US" altLang="zh-TW" sz="1600" b="1" dirty="0">
                <a:solidFill>
                  <a:srgbClr val="22222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高雄醫學大學實驗工作人員安全衛生承諾書</a:t>
            </a:r>
            <a:r>
              <a:rPr lang="en-US" altLang="zh-TW" sz="1600" b="1" dirty="0">
                <a:solidFill>
                  <a:srgbClr val="22222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rgbClr val="22222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，簽署完請送至環安室備查。此為未受訓即進入實驗室之權宜辦法。</a:t>
            </a:r>
            <a:r>
              <a:rPr lang="zh-TW" altLang="en-US" sz="1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簽署者仍需參加下一次的教育訓練並取得合格證書方算完備</a:t>
            </a:r>
            <a:r>
              <a:rPr lang="zh-TW" altLang="en-US" sz="1600" b="1" dirty="0">
                <a:solidFill>
                  <a:srgbClr val="22222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1600" b="1" dirty="0">
              <a:solidFill>
                <a:srgbClr val="22222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zh-TW" altLang="en-US" sz="1600" dirty="0">
              <a:solidFill>
                <a:srgbClr val="22222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承諾書下載網址：</a:t>
            </a:r>
            <a:r>
              <a:rPr lang="en-US" altLang="zh-TW" sz="1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https://goo.gl/NNRaZu</a:t>
            </a:r>
            <a:endParaRPr lang="en-US" altLang="zh-TW" sz="16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1600" b="1" dirty="0">
              <a:solidFill>
                <a:srgbClr val="1155C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F0E8BFB-03E3-4E55-87F1-C985B24E3DA4}"/>
              </a:ext>
            </a:extLst>
          </p:cNvPr>
          <p:cNvSpPr/>
          <p:nvPr/>
        </p:nvSpPr>
        <p:spPr>
          <a:xfrm>
            <a:off x="7877267" y="1643518"/>
            <a:ext cx="3344120" cy="4153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C2A6891-C1AC-4682-8EBB-E103F6B29049}"/>
              </a:ext>
            </a:extLst>
          </p:cNvPr>
          <p:cNvSpPr/>
          <p:nvPr/>
        </p:nvSpPr>
        <p:spPr>
          <a:xfrm>
            <a:off x="8265719" y="486585"/>
            <a:ext cx="1903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>
                    <a:lumMod val="9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承辦人：李長融</a:t>
            </a:r>
          </a:p>
        </p:txBody>
      </p:sp>
    </p:spTree>
    <p:extLst>
      <p:ext uri="{BB962C8B-B14F-4D97-AF65-F5344CB8AC3E}">
        <p14:creationId xmlns:p14="http://schemas.microsoft.com/office/powerpoint/2010/main" val="309559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0C4EE70-4EDE-4B67-8174-BE09942085A5}"/>
              </a:ext>
            </a:extLst>
          </p:cNvPr>
          <p:cNvSpPr/>
          <p:nvPr/>
        </p:nvSpPr>
        <p:spPr>
          <a:xfrm>
            <a:off x="1934421" y="1048840"/>
            <a:ext cx="8935597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3800" b="1" dirty="0">
                <a:solidFill>
                  <a:srgbClr val="0432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每年舉辦外籍生實驗室安全教育訓練</a:t>
            </a:r>
            <a:endParaRPr lang="zh-TW" altLang="zh-TW" sz="3800" b="1" dirty="0">
              <a:solidFill>
                <a:srgbClr val="0432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C16FF08-9565-4988-AA74-8A675EB1B5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49" y="4189804"/>
            <a:ext cx="3170535" cy="237924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B466745-E5B0-4F1F-83AC-06AD2937D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90" y="1854421"/>
            <a:ext cx="6298480" cy="472386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67F94D4-BFE7-4C41-994A-05697D870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49" y="1854421"/>
            <a:ext cx="3170536" cy="237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AF4D854-24B7-42D6-92A8-8B24E3989E57}"/>
              </a:ext>
            </a:extLst>
          </p:cNvPr>
          <p:cNvSpPr/>
          <p:nvPr/>
        </p:nvSpPr>
        <p:spPr>
          <a:xfrm>
            <a:off x="1871547" y="1034135"/>
            <a:ext cx="895629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8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外籍實驗工作者</a:t>
            </a:r>
            <a:r>
              <a:rPr lang="zh-TW" altLang="en-US" sz="3800" b="1" dirty="0">
                <a:solidFill>
                  <a:srgbClr val="043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之安全衛生教育訓練教材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9453EE6-212D-43F9-A5DD-F4AD23D48F8D}"/>
              </a:ext>
            </a:extLst>
          </p:cNvPr>
          <p:cNvGrpSpPr/>
          <p:nvPr/>
        </p:nvGrpSpPr>
        <p:grpSpPr>
          <a:xfrm>
            <a:off x="-504036" y="1814711"/>
            <a:ext cx="10960713" cy="3102463"/>
            <a:chOff x="1131398" y="903865"/>
            <a:chExt cx="8987339" cy="2941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81DE6A1-1D3C-441C-A8FD-7E73120E61CE}"/>
                </a:ext>
              </a:extLst>
            </p:cNvPr>
            <p:cNvSpPr/>
            <p:nvPr/>
          </p:nvSpPr>
          <p:spPr>
            <a:xfrm>
              <a:off x="6584647" y="990075"/>
              <a:ext cx="3534090" cy="350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hlinkClick r:id="rId2"/>
                </a:rPr>
                <a:t>https://reurl.cc/04eMk9</a:t>
              </a:r>
              <a:endPara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FFA5BE9-5320-4261-BCB1-A37C2B2D78E4}"/>
                </a:ext>
              </a:extLst>
            </p:cNvPr>
            <p:cNvSpPr/>
            <p:nvPr/>
          </p:nvSpPr>
          <p:spPr>
            <a:xfrm>
              <a:off x="1840051" y="1510826"/>
              <a:ext cx="7948457" cy="2334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200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For international students or researchers, please finished the following on-line safety training requirements, if you miss the safety training courses. </a:t>
              </a:r>
              <a:endParaRPr lang="en-US" altLang="zh-TW" sz="2200" dirty="0">
                <a:solidFill>
                  <a:srgbClr val="66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en-US" altLang="zh-TW" sz="2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(1) </a:t>
              </a:r>
              <a:r>
                <a:rPr lang="en-US" altLang="zh-TW" sz="22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Watching lab safety video online</a:t>
              </a:r>
              <a:r>
                <a:rPr lang="en-US" altLang="zh-TW" sz="22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altLang="zh-TW" sz="2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(2) </a:t>
              </a:r>
              <a:r>
                <a:rPr lang="en-US" altLang="zh-TW" sz="22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hlinkClick r:id="rId4"/>
                </a:rPr>
                <a:t>Reading the Laboratory Safety and Health Manual (KMU)</a:t>
              </a:r>
              <a:endParaRPr lang="en-US" altLang="zh-TW" sz="22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r>
                <a:rPr lang="en-US" altLang="zh-TW" sz="2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(3) </a:t>
              </a:r>
              <a:r>
                <a:rPr lang="en-US" altLang="zh-TW" sz="22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Reading the Chemical Hazards Materials</a:t>
              </a:r>
              <a:r>
                <a:rPr lang="en-US" altLang="zh-TW" sz="22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. </a:t>
              </a:r>
            </a:p>
            <a:p>
              <a:r>
                <a:rPr lang="en-US" altLang="zh-TW" sz="2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(4) Filling out the forms and bringing it to office to take an exam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913DCA4-74A8-4B00-867D-55BBD8FE8BF5}"/>
                </a:ext>
              </a:extLst>
            </p:cNvPr>
            <p:cNvSpPr/>
            <p:nvPr/>
          </p:nvSpPr>
          <p:spPr>
            <a:xfrm>
              <a:off x="1131398" y="903865"/>
              <a:ext cx="8987339" cy="5543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3200" b="1" dirty="0">
                  <a:solidFill>
                    <a:srgbClr val="22222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</a:t>
              </a:r>
              <a:r>
                <a:rPr lang="zh-TW" altLang="en-US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外籍</a:t>
              </a:r>
              <a:r>
                <a:rPr lang="zh-TW" altLang="en-US" sz="2800" dirty="0">
                  <a:solidFill>
                    <a:srgbClr val="22222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工作者，請依下列方式取得證書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169BC3A-8FF9-4B0A-A0DC-C5B3B4D52602}"/>
              </a:ext>
            </a:extLst>
          </p:cNvPr>
          <p:cNvSpPr txBox="1"/>
          <p:nvPr/>
        </p:nvSpPr>
        <p:spPr>
          <a:xfrm>
            <a:off x="272706" y="5238961"/>
            <a:ext cx="114807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如為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外籍</a:t>
            </a:r>
            <a:r>
              <a:rPr lang="zh-TW" altLang="en-US" sz="2600" b="1" dirty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實驗工作者，請至環安室網站「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實驗室安全教育訓練，</a:t>
            </a:r>
            <a:r>
              <a:rPr lang="en-US" altLang="zh-TW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Lab Safety Training</a:t>
            </a:r>
            <a:r>
              <a:rPr lang="zh-TW" altLang="en-US" sz="2600" b="1" dirty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」專區，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閱讀相關資料與影片</a:t>
            </a:r>
            <a:r>
              <a:rPr lang="zh-TW" altLang="en-US" sz="2600" b="1" dirty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2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通過筆試</a:t>
            </a:r>
            <a:r>
              <a:rPr lang="zh-TW" altLang="en-US" sz="2600" b="1" dirty="0">
                <a:solidFill>
                  <a:srgbClr val="22222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，始可核發教育訓練證書。</a:t>
            </a:r>
            <a:endParaRPr lang="zh-TW" altLang="en-US" sz="2600" dirty="0">
              <a:solidFill>
                <a:srgbClr val="22222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3641B15-64F7-411F-99C4-134743EACD47}"/>
              </a:ext>
            </a:extLst>
          </p:cNvPr>
          <p:cNvSpPr/>
          <p:nvPr/>
        </p:nvSpPr>
        <p:spPr>
          <a:xfrm>
            <a:off x="8274955" y="486581"/>
            <a:ext cx="1903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>
                    <a:lumMod val="9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承辦人：李長融</a:t>
            </a:r>
          </a:p>
        </p:txBody>
      </p:sp>
    </p:spTree>
    <p:extLst>
      <p:ext uri="{BB962C8B-B14F-4D97-AF65-F5344CB8AC3E}">
        <p14:creationId xmlns:p14="http://schemas.microsoft.com/office/powerpoint/2010/main" val="38056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訂KMU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5760</TotalTime>
  <Words>3025</Words>
  <Application>Microsoft Office PowerPoint</Application>
  <PresentationFormat>寬螢幕</PresentationFormat>
  <Paragraphs>387</Paragraphs>
  <Slides>52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52</vt:i4>
      </vt:variant>
    </vt:vector>
  </HeadingPairs>
  <TitlesOfParts>
    <vt:vector size="61" baseType="lpstr">
      <vt:lpstr>Microsoft YaHei</vt:lpstr>
      <vt:lpstr>Microsoft JhengHei</vt:lpstr>
      <vt:lpstr>Microsoft JhengHei</vt:lpstr>
      <vt:lpstr>標楷體</vt:lpstr>
      <vt:lpstr>Arial</vt:lpstr>
      <vt:lpstr>Calibri</vt:lpstr>
      <vt:lpstr>Helvetica</vt:lpstr>
      <vt:lpstr>Wingdings</vt:lpstr>
      <vt:lpstr>Office 佈景主題</vt:lpstr>
      <vt:lpstr> 環境保護暨職業安全衛生室 業務簡介 </vt:lpstr>
      <vt:lpstr>114學年度實驗室工作者第3次教育訓練講義 下載連結處  https://reurl.cc/yOjMlO</vt:lpstr>
      <vt:lpstr>114學年度實驗室工作者第3次教育訓練課程表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實驗室常見設施與 稽查之重點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免費醫師駐診服務</vt:lpstr>
      <vt:lpstr>職場健康促進活動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KMU</dc:creator>
  <cp:lastModifiedBy>nicklee</cp:lastModifiedBy>
  <cp:revision>136</cp:revision>
  <dcterms:created xsi:type="dcterms:W3CDTF">2024-07-11T07:13:00Z</dcterms:created>
  <dcterms:modified xsi:type="dcterms:W3CDTF">2026-05-28T08:48:09Z</dcterms:modified>
</cp:coreProperties>
</file>