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3.jpg" ContentType="image/jpeg"/>
  <Override PartName="/ppt/media/image5.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jpg" ContentType="image/jpeg"/>
  <Override PartName="/ppt/notesSlides/notesSlide4.xml" ContentType="application/vnd.openxmlformats-officedocument.presentationml.notesSlide+xml"/>
  <Override PartName="/ppt/media/image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5.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9.jpg" ContentType="image/jpeg"/>
  <Override PartName="/ppt/media/image23.jpg" ContentType="image/jpeg"/>
  <Override PartName="/ppt/media/image24.jpg" ContentType="image/jpeg"/>
  <Override PartName="/ppt/media/image25.jpg" ContentType="image/jpeg"/>
  <Override PartName="/ppt/media/image27.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media/image46.jpg" ContentType="image/jpeg"/>
  <Override PartName="/ppt/media/image52.jpg" ContentType="image/jpeg"/>
  <Override PartName="/ppt/media/image53.jpg" ContentType="image/jpeg"/>
  <Override PartName="/ppt/media/image54.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0.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82.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90.jpg" ContentType="image/jpeg"/>
  <Override PartName="/ppt/media/image97.jpg" ContentType="image/png"/>
  <Override PartName="/ppt/media/image101.jpg" ContentType="image/jpeg"/>
  <Override PartName="/ppt/media/image102.jpg" ContentType="image/jpeg"/>
  <Override PartName="/ppt/media/image10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386" r:id="rId3"/>
    <p:sldId id="294" r:id="rId4"/>
    <p:sldId id="449" r:id="rId5"/>
    <p:sldId id="450" r:id="rId6"/>
    <p:sldId id="439" r:id="rId7"/>
    <p:sldId id="440" r:id="rId8"/>
    <p:sldId id="295" r:id="rId9"/>
    <p:sldId id="410" r:id="rId10"/>
    <p:sldId id="411" r:id="rId11"/>
    <p:sldId id="296" r:id="rId12"/>
    <p:sldId id="299" r:id="rId13"/>
    <p:sldId id="300" r:id="rId14"/>
    <p:sldId id="303" r:id="rId15"/>
    <p:sldId id="404" r:id="rId16"/>
    <p:sldId id="304" r:id="rId17"/>
    <p:sldId id="452" r:id="rId18"/>
    <p:sldId id="305" r:id="rId19"/>
    <p:sldId id="306" r:id="rId20"/>
    <p:sldId id="308" r:id="rId21"/>
    <p:sldId id="389" r:id="rId22"/>
    <p:sldId id="390" r:id="rId23"/>
    <p:sldId id="405" r:id="rId24"/>
    <p:sldId id="407" r:id="rId25"/>
    <p:sldId id="309" r:id="rId26"/>
    <p:sldId id="432" r:id="rId27"/>
    <p:sldId id="388" r:id="rId28"/>
    <p:sldId id="318" r:id="rId29"/>
    <p:sldId id="455" r:id="rId30"/>
    <p:sldId id="391" r:id="rId31"/>
    <p:sldId id="413" r:id="rId32"/>
    <p:sldId id="414" r:id="rId33"/>
    <p:sldId id="415" r:id="rId34"/>
    <p:sldId id="416" r:id="rId35"/>
    <p:sldId id="417" r:id="rId36"/>
    <p:sldId id="418" r:id="rId37"/>
    <p:sldId id="419" r:id="rId38"/>
    <p:sldId id="420" r:id="rId39"/>
    <p:sldId id="448" r:id="rId40"/>
    <p:sldId id="332" r:id="rId41"/>
    <p:sldId id="333" r:id="rId42"/>
    <p:sldId id="447" r:id="rId43"/>
    <p:sldId id="337" r:id="rId44"/>
    <p:sldId id="434" r:id="rId45"/>
    <p:sldId id="336" r:id="rId46"/>
    <p:sldId id="340" r:id="rId47"/>
    <p:sldId id="436" r:id="rId48"/>
    <p:sldId id="341" r:id="rId49"/>
    <p:sldId id="338" r:id="rId50"/>
    <p:sldId id="342" r:id="rId51"/>
    <p:sldId id="343" r:id="rId52"/>
    <p:sldId id="426" r:id="rId53"/>
    <p:sldId id="427" r:id="rId54"/>
    <p:sldId id="423" r:id="rId55"/>
    <p:sldId id="424" r:id="rId56"/>
    <p:sldId id="348" r:id="rId57"/>
    <p:sldId id="349" r:id="rId58"/>
    <p:sldId id="425" r:id="rId59"/>
    <p:sldId id="350" r:id="rId60"/>
    <p:sldId id="395" r:id="rId61"/>
    <p:sldId id="431" r:id="rId62"/>
    <p:sldId id="351" r:id="rId63"/>
    <p:sldId id="352" r:id="rId64"/>
    <p:sldId id="353" r:id="rId65"/>
    <p:sldId id="354" r:id="rId66"/>
    <p:sldId id="355" r:id="rId67"/>
    <p:sldId id="356" r:id="rId68"/>
    <p:sldId id="357" r:id="rId69"/>
    <p:sldId id="358" r:id="rId70"/>
    <p:sldId id="443" r:id="rId71"/>
    <p:sldId id="442" r:id="rId72"/>
    <p:sldId id="444" r:id="rId73"/>
    <p:sldId id="445" r:id="rId74"/>
    <p:sldId id="319" r:id="rId75"/>
    <p:sldId id="366" r:id="rId76"/>
    <p:sldId id="370" r:id="rId77"/>
    <p:sldId id="371" r:id="rId78"/>
    <p:sldId id="372" r:id="rId79"/>
    <p:sldId id="400" r:id="rId80"/>
    <p:sldId id="401" r:id="rId81"/>
    <p:sldId id="402" r:id="rId82"/>
    <p:sldId id="403" r:id="rId83"/>
    <p:sldId id="373" r:id="rId84"/>
    <p:sldId id="409" r:id="rId85"/>
    <p:sldId id="380" r:id="rId86"/>
    <p:sldId id="381" r:id="rId87"/>
    <p:sldId id="382" r:id="rId88"/>
    <p:sldId id="384" r:id="rId89"/>
    <p:sldId id="446" r:id="rId90"/>
    <p:sldId id="387" r:id="rId91"/>
  </p:sldIdLst>
  <p:sldSz cx="9144000" cy="6858000" type="screen4x3"/>
  <p:notesSz cx="10234613" cy="710406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9CD"/>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13" autoAdjust="0"/>
  </p:normalViewPr>
  <p:slideViewPr>
    <p:cSldViewPr>
      <p:cViewPr>
        <p:scale>
          <a:sx n="99" d="100"/>
          <a:sy n="99" d="100"/>
        </p:scale>
        <p:origin x="274" y="-95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7T11:19:26.530" idx="1">
    <p:pos x="5965" y="2976"/>
    <p:text>紫外線-C ( UV-C 253.7nm )對於為害人體的細菌、病毒、微生物….等，有極太的摧毀作用。其殺菌原理是細菌、病毒…..等單細胞微生物，經紫外線-C ( UV-C )照射，直接破壞其生命中樞DNA ( 去氧核醣核酸 )及RNA ( 核醣核酸 )的結構，使得構成該微生物體的蛋白質無法形成，使其立即死亡或喪失繁殖能力。一般經紫外線-C( UV-C )照射1~2秒鐘內就可達到滅菌的效果。目前紫外線-C ( UV-C )已被証明能消滅細菌、病毒、霉菌、單細胞藻……..等微生物。                                  UVC紫外線波長200～275nmUVC無法穿透大部分的透明玻璃及塑膠,日光中的UVC幾乎被臭氧層完全吸收
短時間照射UVC會灼傷皮膚，長期或高強度照射會造成皮膚癌紫外線殺菌燈使用UVC光源殺菌依其不同之強度照射1-40秒，能消滅細菌、病毒、霉菌、單細胞水藻</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7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796" tIns="47398" rIns="94796" bIns="47398">
            <a:normAutofit fontScale="25000" lnSpcReduction="20000"/>
          </a:bodyPr>
          <a:lstStyle/>
          <a:p>
            <a:endParaRPr/>
          </a:p>
        </p:txBody>
      </p:sp>
    </p:spTree>
    <p:extLst>
      <p:ext uri="{BB962C8B-B14F-4D97-AF65-F5344CB8AC3E}">
        <p14:creationId xmlns:p14="http://schemas.microsoft.com/office/powerpoint/2010/main" val="106447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4048137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796" tIns="47398" rIns="94796" bIns="47398">
            <a:normAutofit fontScale="25000" lnSpcReduction="20000"/>
          </a:bodyPr>
          <a:lstStyle/>
          <a:p>
            <a:endParaRPr/>
          </a:p>
        </p:txBody>
      </p:sp>
    </p:spTree>
    <p:extLst>
      <p:ext uri="{BB962C8B-B14F-4D97-AF65-F5344CB8AC3E}">
        <p14:creationId xmlns:p14="http://schemas.microsoft.com/office/powerpoint/2010/main" val="191798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6175" y="715963"/>
            <a:ext cx="4778375" cy="3584575"/>
          </a:xfrm>
          <a:prstGeom prst="rect">
            <a:avLst/>
          </a:prstGeom>
        </p:spPr>
      </p:sp>
      <p:sp>
        <p:nvSpPr>
          <p:cNvPr id="3" name="備忘稿版面配置區 2"/>
          <p:cNvSpPr>
            <a:spLocks noGrp="1"/>
          </p:cNvSpPr>
          <p:nvPr>
            <p:ph type="body" idx="1"/>
          </p:nvPr>
        </p:nvSpPr>
        <p:spPr>
          <a:xfrm>
            <a:off x="707077" y="4539168"/>
            <a:ext cx="5656616" cy="4300264"/>
          </a:xfrm>
          <a:prstGeom prst="rect">
            <a:avLst/>
          </a:prstGeom>
        </p:spPr>
        <p:txBody>
          <a:bodyPr lIns="94796" tIns="47398" rIns="94796" bIns="47398"/>
          <a:lstStyle/>
          <a:p>
            <a:r>
              <a:rPr lang="zh-TW" altLang="en-US" dirty="0"/>
              <a:t>制定良好的防護措施來避免實驗室相關感染相當重要，同時若不慎暴露到這些病原體，應有暴露後預防措施來保護實</a:t>
            </a:r>
          </a:p>
          <a:p>
            <a:r>
              <a:rPr lang="zh-TW" altLang="en-US" dirty="0"/>
              <a:t>驗室工作人員的安全。</a:t>
            </a:r>
            <a:endParaRPr lang="en-US" altLang="zh-TW" dirty="0"/>
          </a:p>
          <a:p>
            <a:r>
              <a:rPr lang="zh-TW" altLang="en-US" dirty="0"/>
              <a:t>生物安全一級</a:t>
            </a:r>
            <a:r>
              <a:rPr lang="en-US" altLang="zh-TW" dirty="0"/>
              <a:t>﹝BSL-1﹞</a:t>
            </a:r>
            <a:r>
              <a:rPr lang="zh-TW" altLang="en-US" dirty="0"/>
              <a:t>：可操作對人員及環境無或低危害的</a:t>
            </a:r>
            <a:r>
              <a:rPr lang="en-US" altLang="zh-TW" dirty="0"/>
              <a:t>﹝RG1﹞</a:t>
            </a:r>
            <a:r>
              <a:rPr lang="zh-TW" altLang="en-US" dirty="0"/>
              <a:t>第一級病原性微生物的實驗室，開放空間的操作台上進行。不需要特別的隔離設備</a:t>
            </a:r>
            <a:endParaRPr lang="en-US" altLang="zh-TW" dirty="0"/>
          </a:p>
          <a:p>
            <a:r>
              <a:rPr lang="en-US" altLang="zh-TW" dirty="0"/>
              <a:t>﹝BSL-</a:t>
            </a:r>
            <a:r>
              <a:rPr lang="zh-TW" altLang="en-US" dirty="0"/>
              <a:t> </a:t>
            </a:r>
            <a:r>
              <a:rPr lang="en-US" altLang="zh-TW" dirty="0"/>
              <a:t>2﹞</a:t>
            </a:r>
            <a:r>
              <a:rPr lang="zh-TW" altLang="en-US" dirty="0"/>
              <a:t>某些會造成感染性氣膠的操作須在</a:t>
            </a:r>
            <a:r>
              <a:rPr lang="en-US" altLang="zh-TW" dirty="0"/>
              <a:t>BSC </a:t>
            </a:r>
          </a:p>
          <a:p>
            <a:r>
              <a:rPr lang="en-US" altLang="zh-TW" dirty="0"/>
              <a:t>﹝BSL-3﹞</a:t>
            </a:r>
            <a:r>
              <a:rPr lang="zh-TW" altLang="en-US" dirty="0"/>
              <a:t>操作對人員及環境造成嚴重危害</a:t>
            </a:r>
            <a:r>
              <a:rPr lang="en-US" altLang="zh-TW" dirty="0"/>
              <a:t>﹝RG2 </a:t>
            </a:r>
            <a:r>
              <a:rPr lang="zh-TW" altLang="en-US" dirty="0"/>
              <a:t>及 </a:t>
            </a:r>
            <a:r>
              <a:rPr lang="en-US" altLang="zh-TW" dirty="0"/>
              <a:t>RG4﹞</a:t>
            </a:r>
            <a:r>
              <a:rPr lang="zh-TW" altLang="en-US" dirty="0"/>
              <a:t>，</a:t>
            </a:r>
            <a:r>
              <a:rPr lang="en-US" altLang="zh-TW" dirty="0"/>
              <a:t>BSC, PPE,</a:t>
            </a:r>
            <a:r>
              <a:rPr lang="zh-TW" altLang="en-US" dirty="0"/>
              <a:t>空調進排安全性設計</a:t>
            </a:r>
            <a:endParaRPr lang="en-US" altLang="zh-TW" dirty="0"/>
          </a:p>
          <a:p>
            <a:r>
              <a:rPr lang="zh-TW" altLang="en-US" dirty="0"/>
              <a:t>致死的 正壓</a:t>
            </a:r>
            <a:r>
              <a:rPr lang="en-US" altLang="zh-TW" dirty="0"/>
              <a:t>PPE</a:t>
            </a:r>
          </a:p>
          <a:p>
            <a:endParaRPr lang="zh-TW" altLang="en-US" dirty="0"/>
          </a:p>
          <a:p>
            <a:endParaRPr lang="zh-TW" altLang="en-US" dirty="0"/>
          </a:p>
        </p:txBody>
      </p:sp>
      <p:sp>
        <p:nvSpPr>
          <p:cNvPr id="4" name="投影片編號版面配置區 3"/>
          <p:cNvSpPr>
            <a:spLocks noGrp="1"/>
          </p:cNvSpPr>
          <p:nvPr>
            <p:ph type="sldNum" sz="quarter" idx="10"/>
          </p:nvPr>
        </p:nvSpPr>
        <p:spPr>
          <a:xfrm>
            <a:off x="4005134" y="9076677"/>
            <a:ext cx="3064000" cy="477807"/>
          </a:xfrm>
          <a:prstGeom prst="rect">
            <a:avLst/>
          </a:prstGeom>
        </p:spPr>
        <p:txBody>
          <a:bodyPr lIns="94796" tIns="47398" rIns="94796" bIns="47398"/>
          <a:lstStyle/>
          <a:p>
            <a:fld id="{CE64AF09-CC1B-4802-80C3-F3E7E414577A}" type="slidenum">
              <a:rPr lang="zh-TW" altLang="en-US" smtClean="0"/>
              <a:t>31</a:t>
            </a:fld>
            <a:endParaRPr lang="zh-TW" altLang="en-US"/>
          </a:p>
        </p:txBody>
      </p:sp>
    </p:spTree>
    <p:extLst>
      <p:ext uri="{BB962C8B-B14F-4D97-AF65-F5344CB8AC3E}">
        <p14:creationId xmlns:p14="http://schemas.microsoft.com/office/powerpoint/2010/main" val="2434922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519488" y="887413"/>
            <a:ext cx="3195637" cy="2397125"/>
          </a:xfrm>
          <a:prstGeom prst="rect">
            <a:avLst/>
          </a:prstGeom>
          <a:noFill/>
          <a:ln w="12700">
            <a:solidFill>
              <a:prstClr val="black"/>
            </a:solidFill>
          </a:ln>
        </p:spPr>
      </p:sp>
      <p:sp>
        <p:nvSpPr>
          <p:cNvPr id="3" name="備忘稿版面配置區 2"/>
          <p:cNvSpPr>
            <a:spLocks noGrp="1"/>
          </p:cNvSpPr>
          <p:nvPr>
            <p:ph type="body" idx="1"/>
          </p:nvPr>
        </p:nvSpPr>
        <p:spPr>
          <a:xfrm>
            <a:off x="1022971" y="3419308"/>
            <a:ext cx="8188672" cy="2797163"/>
          </a:xfrm>
          <a:prstGeom prst="rect">
            <a:avLst/>
          </a:prstGeom>
        </p:spPr>
        <p:txBody>
          <a:bodyPr lIns="94796" tIns="47398" rIns="94796" bIns="47398"/>
          <a:lstStyle/>
          <a:p>
            <a:endParaRPr lang="zh-TW" altLang="en-US" dirty="0"/>
          </a:p>
        </p:txBody>
      </p:sp>
    </p:spTree>
    <p:extLst>
      <p:ext uri="{BB962C8B-B14F-4D97-AF65-F5344CB8AC3E}">
        <p14:creationId xmlns:p14="http://schemas.microsoft.com/office/powerpoint/2010/main" val="174263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lIns="94796" tIns="47398" rIns="94796" bIns="47398"/>
          <a:lstStyle/>
          <a:p>
            <a:pPr defTabSz="947958" eaLnBrk="0" fontAlgn="base" hangingPunct="0">
              <a:spcBef>
                <a:spcPct val="30000"/>
              </a:spcBef>
              <a:spcAft>
                <a:spcPct val="0"/>
              </a:spcAft>
              <a:defRPr/>
            </a:pPr>
            <a:endParaRPr lang="zh-TW" altLang="en-US" dirty="0"/>
          </a:p>
        </p:txBody>
      </p:sp>
      <p:sp>
        <p:nvSpPr>
          <p:cNvPr id="4" name="投影片編號版面配置區 3"/>
          <p:cNvSpPr>
            <a:spLocks noGrp="1"/>
          </p:cNvSpPr>
          <p:nvPr>
            <p:ph type="sldNum" sz="quarter" idx="10"/>
          </p:nvPr>
        </p:nvSpPr>
        <p:spPr/>
        <p:txBody>
          <a:bodyPr lIns="94796" tIns="47398" rIns="94796" bIns="47398"/>
          <a:lstStyle/>
          <a:p>
            <a:pPr algn="r" defTabSz="947958" fontAlgn="base">
              <a:spcBef>
                <a:spcPct val="0"/>
              </a:spcBef>
              <a:spcAft>
                <a:spcPct val="0"/>
              </a:spcAft>
              <a:defRPr/>
            </a:pPr>
            <a:fld id="{418F03C3-53C1-4F10-8DAF-D1F318E96C6E}" type="slidenum">
              <a:rPr lang="zh-CN" altLang="en-US" sz="1200">
                <a:solidFill>
                  <a:prstClr val="black"/>
                </a:solidFill>
                <a:latin typeface="Calibri" panose="020F0502020204030204" pitchFamily="34" charset="0"/>
                <a:ea typeface="宋体" panose="02010600030101010101" pitchFamily="2" charset="-122"/>
              </a:rPr>
              <a:pPr algn="r" defTabSz="947958" fontAlgn="base">
                <a:spcBef>
                  <a:spcPct val="0"/>
                </a:spcBef>
                <a:spcAft>
                  <a:spcPct val="0"/>
                </a:spcAft>
                <a:defRPr/>
              </a:pPr>
              <a:t>42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66117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7313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3993610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6175" y="715963"/>
            <a:ext cx="4778375" cy="3584575"/>
          </a:xfrm>
          <a:prstGeom prst="rect">
            <a:avLst/>
          </a:prstGeom>
        </p:spPr>
      </p:sp>
      <p:sp>
        <p:nvSpPr>
          <p:cNvPr id="3" name="備忘稿版面配置區 2"/>
          <p:cNvSpPr>
            <a:spLocks noGrp="1"/>
          </p:cNvSpPr>
          <p:nvPr>
            <p:ph type="body" idx="1"/>
          </p:nvPr>
        </p:nvSpPr>
        <p:spPr>
          <a:xfrm>
            <a:off x="707077" y="4539168"/>
            <a:ext cx="5656616" cy="4300264"/>
          </a:xfrm>
          <a:prstGeom prst="rect">
            <a:avLst/>
          </a:prstGeom>
        </p:spPr>
        <p:txBody>
          <a:bodyPr lIns="94796" tIns="47398" rIns="94796" bIns="47398"/>
          <a:lstStyle/>
          <a:p>
            <a:endParaRPr lang="zh-TW" altLang="en-US" dirty="0"/>
          </a:p>
        </p:txBody>
      </p:sp>
      <p:sp>
        <p:nvSpPr>
          <p:cNvPr id="4" name="投影片編號版面配置區 3"/>
          <p:cNvSpPr>
            <a:spLocks noGrp="1"/>
          </p:cNvSpPr>
          <p:nvPr>
            <p:ph type="sldNum" sz="quarter" idx="10"/>
          </p:nvPr>
        </p:nvSpPr>
        <p:spPr>
          <a:xfrm>
            <a:off x="4005134" y="9076677"/>
            <a:ext cx="3064000" cy="477807"/>
          </a:xfrm>
          <a:prstGeom prst="rect">
            <a:avLst/>
          </a:prstGeom>
        </p:spPr>
        <p:txBody>
          <a:bodyPr lIns="94796" tIns="47398" rIns="94796" bIns="47398"/>
          <a:lstStyle/>
          <a:p>
            <a:pPr algn="r" defTabSz="947958" fontAlgn="base">
              <a:spcBef>
                <a:spcPct val="0"/>
              </a:spcBef>
              <a:spcAft>
                <a:spcPct val="0"/>
              </a:spcAft>
              <a:defRPr/>
            </a:pPr>
            <a:fld id="{418F03C3-53C1-4F10-8DAF-D1F318E96C6E}" type="slidenum">
              <a:rPr lang="zh-CN" altLang="en-US" sz="1200">
                <a:solidFill>
                  <a:prstClr val="black"/>
                </a:solidFill>
                <a:latin typeface="Calibri" panose="020F0502020204030204" pitchFamily="34" charset="0"/>
                <a:ea typeface="宋体" panose="02010600030101010101" pitchFamily="2" charset="-122"/>
              </a:rPr>
              <a:pPr algn="r" defTabSz="947958" fontAlgn="base">
                <a:spcBef>
                  <a:spcPct val="0"/>
                </a:spcBef>
                <a:spcAft>
                  <a:spcPct val="0"/>
                </a:spcAft>
                <a:defRPr/>
              </a:pPr>
              <a:t>58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75477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796" tIns="47398" rIns="94796" bIns="47398">
            <a:normAutofit fontScale="25000" lnSpcReduction="20000"/>
          </a:bodyPr>
          <a:lstStyle/>
          <a:p>
            <a:endParaRPr/>
          </a:p>
        </p:txBody>
      </p:sp>
    </p:spTree>
    <p:extLst>
      <p:ext uri="{BB962C8B-B14F-4D97-AF65-F5344CB8AC3E}">
        <p14:creationId xmlns:p14="http://schemas.microsoft.com/office/powerpoint/2010/main" val="312416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6175" y="715963"/>
            <a:ext cx="4778375" cy="3584575"/>
          </a:xfrm>
          <a:prstGeom prst="rect">
            <a:avLst/>
          </a:prstGeom>
        </p:spPr>
      </p:sp>
      <p:sp>
        <p:nvSpPr>
          <p:cNvPr id="3" name="備忘稿版面配置區 2"/>
          <p:cNvSpPr>
            <a:spLocks noGrp="1"/>
          </p:cNvSpPr>
          <p:nvPr>
            <p:ph type="body" idx="1"/>
          </p:nvPr>
        </p:nvSpPr>
        <p:spPr>
          <a:xfrm>
            <a:off x="707077" y="4539168"/>
            <a:ext cx="5656616" cy="4300264"/>
          </a:xfrm>
          <a:prstGeom prst="rect">
            <a:avLst/>
          </a:prstGeom>
        </p:spPr>
        <p:txBody>
          <a:bodyPr lIns="94796" tIns="47398" rIns="94796" bIns="47398"/>
          <a:lstStyle/>
          <a:p>
            <a:r>
              <a:rPr lang="zh-TW" altLang="en-US" dirty="0"/>
              <a:t>實驗室主管應依據實驗所操作感染性生物材料之危害風險等級與傳染 途徑等，訂定符合實驗室人員安全防範需求之個人防護裝備（</a:t>
            </a:r>
            <a:r>
              <a:rPr lang="en-US" altLang="zh-TW" dirty="0"/>
              <a:t>Personal Protective Equipment; PPE</a:t>
            </a:r>
            <a:r>
              <a:rPr lang="zh-TW" altLang="en-US" dirty="0"/>
              <a:t>），並依風險評估結果選定合適之生物安 全等級，進而提升實驗室必要之硬體項目。</a:t>
            </a:r>
          </a:p>
        </p:txBody>
      </p:sp>
      <p:sp>
        <p:nvSpPr>
          <p:cNvPr id="4" name="投影片編號版面配置區 3"/>
          <p:cNvSpPr>
            <a:spLocks noGrp="1"/>
          </p:cNvSpPr>
          <p:nvPr>
            <p:ph type="sldNum" sz="quarter" idx="10"/>
          </p:nvPr>
        </p:nvSpPr>
        <p:spPr>
          <a:xfrm>
            <a:off x="4005134" y="9076677"/>
            <a:ext cx="3064000" cy="477807"/>
          </a:xfrm>
          <a:prstGeom prst="rect">
            <a:avLst/>
          </a:prstGeom>
        </p:spPr>
        <p:txBody>
          <a:bodyPr lIns="94796" tIns="47398" rIns="94796" bIns="47398"/>
          <a:lstStyle/>
          <a:p>
            <a:fld id="{418F03C3-53C1-4F10-8DAF-D1F318E96C6E}" type="slidenum">
              <a:rPr lang="zh-CN" altLang="en-US" smtClean="0"/>
              <a:pPr/>
              <a:t>61</a:t>
            </a:fld>
            <a:endParaRPr lang="zh-CN" altLang="en-US"/>
          </a:p>
        </p:txBody>
      </p:sp>
    </p:spTree>
    <p:extLst>
      <p:ext uri="{BB962C8B-B14F-4D97-AF65-F5344CB8AC3E}">
        <p14:creationId xmlns:p14="http://schemas.microsoft.com/office/powerpoint/2010/main" val="335821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6291800" y="6554814"/>
            <a:ext cx="4817019" cy="34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lvl1pPr>
              <a:defRPr kumimoji="1">
                <a:solidFill>
                  <a:schemeClr val="tx1"/>
                </a:solidFill>
                <a:latin typeface="Arial" panose="020B0604020202020204" pitchFamily="34" charset="0"/>
                <a:ea typeface="新細明體" panose="02020500000000000000" pitchFamily="18" charset="-120"/>
              </a:defRPr>
            </a:lvl1pPr>
            <a:lvl2pPr marL="770216" indent="-296237">
              <a:defRPr kumimoji="1">
                <a:solidFill>
                  <a:schemeClr val="tx1"/>
                </a:solidFill>
                <a:latin typeface="Arial" panose="020B0604020202020204" pitchFamily="34" charset="0"/>
                <a:ea typeface="新細明體" panose="02020500000000000000" pitchFamily="18" charset="-120"/>
              </a:defRPr>
            </a:lvl2pPr>
            <a:lvl3pPr marL="1184948" indent="-236990">
              <a:defRPr kumimoji="1">
                <a:solidFill>
                  <a:schemeClr val="tx1"/>
                </a:solidFill>
                <a:latin typeface="Arial" panose="020B0604020202020204" pitchFamily="34" charset="0"/>
                <a:ea typeface="新細明體" panose="02020500000000000000" pitchFamily="18" charset="-120"/>
              </a:defRPr>
            </a:lvl3pPr>
            <a:lvl4pPr marL="1658927" indent="-236990">
              <a:defRPr kumimoji="1">
                <a:solidFill>
                  <a:schemeClr val="tx1"/>
                </a:solidFill>
                <a:latin typeface="Arial" panose="020B0604020202020204" pitchFamily="34" charset="0"/>
                <a:ea typeface="新細明體" panose="02020500000000000000" pitchFamily="18" charset="-120"/>
              </a:defRPr>
            </a:lvl4pPr>
            <a:lvl5pPr marL="2132907" indent="-236990">
              <a:defRPr kumimoji="1">
                <a:solidFill>
                  <a:schemeClr val="tx1"/>
                </a:solidFill>
                <a:latin typeface="Arial" panose="020B0604020202020204" pitchFamily="34" charset="0"/>
                <a:ea typeface="新細明體" panose="02020500000000000000" pitchFamily="18" charset="-120"/>
              </a:defRPr>
            </a:lvl5pPr>
            <a:lvl6pPr marL="2606886"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0865"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5484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2882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9C47825-7BCA-4017-90D1-D4AA7BA80886}" type="slidenum">
              <a:rPr kumimoji="0" lang="en-US" altLang="zh-TW" smtClean="0">
                <a:latin typeface="Calibri" panose="020F0502020204030204" pitchFamily="34" charset="0"/>
              </a:rPr>
              <a:pPr/>
              <a:t>8</a:t>
            </a:fld>
            <a:endParaRPr kumimoji="0" lang="en-US" altLang="zh-TW">
              <a:latin typeface="Calibri" panose="020F0502020204030204" pitchFamily="34" charset="0"/>
            </a:endParaRPr>
          </a:p>
        </p:txBody>
      </p:sp>
      <p:sp>
        <p:nvSpPr>
          <p:cNvPr id="25603" name="Rectangle 2"/>
          <p:cNvSpPr>
            <a:spLocks noGrp="1" noRot="1" noChangeAspect="1" noChangeArrowheads="1" noTextEdit="1"/>
          </p:cNvSpPr>
          <p:nvPr>
            <p:ph type="sldImg"/>
          </p:nvPr>
        </p:nvSpPr>
        <p:spPr>
          <a:xfrm>
            <a:off x="3830638" y="517525"/>
            <a:ext cx="3449637" cy="2587625"/>
          </a:xfrm>
          <a:prstGeom prst="rect">
            <a:avLst/>
          </a:prstGeom>
          <a:ln/>
        </p:spPr>
      </p:sp>
      <p:sp>
        <p:nvSpPr>
          <p:cNvPr id="25604" name="Rectangle 3"/>
          <p:cNvSpPr>
            <a:spLocks noGrp="1" noChangeArrowheads="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r>
              <a:rPr lang="en-US" altLang="zh-TW"/>
              <a:t>In recent years, three of laboratory infection also been officially documented in Taiwan by National Infectious Diseases Notification Surveillance System for one is emerging infectious diseases (SARS), and the other two are belong to regular notification diseases.  </a:t>
            </a:r>
          </a:p>
          <a:p>
            <a:r>
              <a:rPr lang="en-US" altLang="zh-TW"/>
              <a:t>One thing should be highlight here is… after SARS outbreak in 2003 and caused one laboratory acquired infection at the only BSL-4 research laboratory in Taiwan.   Government and the academic society begun to pay lots of attention on Biosafety in handling highly contagious biological materials and following by trying to establish legislation and guidelines in biological safety in lab. </a:t>
            </a:r>
            <a:r>
              <a:rPr lang="en-US" altLang="zh-TW" b="1"/>
              <a:t>especially for BSL-3 laboratory.  </a:t>
            </a:r>
          </a:p>
        </p:txBody>
      </p:sp>
    </p:spTree>
    <p:extLst>
      <p:ext uri="{BB962C8B-B14F-4D97-AF65-F5344CB8AC3E}">
        <p14:creationId xmlns:p14="http://schemas.microsoft.com/office/powerpoint/2010/main" val="2210073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7140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2199749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952761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3598021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519488" y="887413"/>
            <a:ext cx="3195637" cy="2397125"/>
          </a:xfrm>
          <a:prstGeom prst="rect">
            <a:avLst/>
          </a:prstGeom>
          <a:noFill/>
          <a:ln w="12700">
            <a:solidFill>
              <a:prstClr val="black"/>
            </a:solidFill>
          </a:ln>
        </p:spPr>
      </p:sp>
      <p:sp>
        <p:nvSpPr>
          <p:cNvPr id="3" name="備忘稿版面配置區 2"/>
          <p:cNvSpPr>
            <a:spLocks noGrp="1"/>
          </p:cNvSpPr>
          <p:nvPr>
            <p:ph type="body" idx="1"/>
          </p:nvPr>
        </p:nvSpPr>
        <p:spPr>
          <a:xfrm>
            <a:off x="1022971" y="3419308"/>
            <a:ext cx="8188672" cy="2797163"/>
          </a:xfrm>
          <a:prstGeom prst="rect">
            <a:avLst/>
          </a:prstGeom>
        </p:spPr>
        <p:txBody>
          <a:bodyPr lIns="94796" tIns="47398" rIns="94796" bIns="47398"/>
          <a:lstStyle/>
          <a:p>
            <a:endParaRPr lang="zh-TW" altLang="en-US" dirty="0"/>
          </a:p>
        </p:txBody>
      </p:sp>
    </p:spTree>
    <p:extLst>
      <p:ext uri="{BB962C8B-B14F-4D97-AF65-F5344CB8AC3E}">
        <p14:creationId xmlns:p14="http://schemas.microsoft.com/office/powerpoint/2010/main" val="3173701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1651051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314995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6291800" y="6554814"/>
            <a:ext cx="4817019" cy="34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lvl1pPr>
              <a:defRPr kumimoji="1">
                <a:solidFill>
                  <a:schemeClr val="tx1"/>
                </a:solidFill>
                <a:latin typeface="Arial" panose="020B0604020202020204" pitchFamily="34" charset="0"/>
                <a:ea typeface="新細明體" panose="02020500000000000000" pitchFamily="18" charset="-120"/>
              </a:defRPr>
            </a:lvl1pPr>
            <a:lvl2pPr marL="770216" indent="-296237">
              <a:defRPr kumimoji="1">
                <a:solidFill>
                  <a:schemeClr val="tx1"/>
                </a:solidFill>
                <a:latin typeface="Arial" panose="020B0604020202020204" pitchFamily="34" charset="0"/>
                <a:ea typeface="新細明體" panose="02020500000000000000" pitchFamily="18" charset="-120"/>
              </a:defRPr>
            </a:lvl2pPr>
            <a:lvl3pPr marL="1184948" indent="-236990">
              <a:defRPr kumimoji="1">
                <a:solidFill>
                  <a:schemeClr val="tx1"/>
                </a:solidFill>
                <a:latin typeface="Arial" panose="020B0604020202020204" pitchFamily="34" charset="0"/>
                <a:ea typeface="新細明體" panose="02020500000000000000" pitchFamily="18" charset="-120"/>
              </a:defRPr>
            </a:lvl3pPr>
            <a:lvl4pPr marL="1658927" indent="-236990">
              <a:defRPr kumimoji="1">
                <a:solidFill>
                  <a:schemeClr val="tx1"/>
                </a:solidFill>
                <a:latin typeface="Arial" panose="020B0604020202020204" pitchFamily="34" charset="0"/>
                <a:ea typeface="新細明體" panose="02020500000000000000" pitchFamily="18" charset="-120"/>
              </a:defRPr>
            </a:lvl4pPr>
            <a:lvl5pPr marL="2132907" indent="-236990">
              <a:defRPr kumimoji="1">
                <a:solidFill>
                  <a:schemeClr val="tx1"/>
                </a:solidFill>
                <a:latin typeface="Arial" panose="020B0604020202020204" pitchFamily="34" charset="0"/>
                <a:ea typeface="新細明體" panose="02020500000000000000" pitchFamily="18" charset="-120"/>
              </a:defRPr>
            </a:lvl5pPr>
            <a:lvl6pPr marL="2606886"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0865"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5484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2882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9C47825-7BCA-4017-90D1-D4AA7BA80886}" type="slidenum">
              <a:rPr kumimoji="0" lang="en-US" altLang="zh-TW" smtClean="0">
                <a:solidFill>
                  <a:prstClr val="black"/>
                </a:solidFill>
                <a:latin typeface="Calibri" panose="020F0502020204030204" pitchFamily="34" charset="0"/>
              </a:rPr>
              <a:pPr/>
              <a:t>9</a:t>
            </a:fld>
            <a:endParaRPr kumimoji="0" lang="en-US" altLang="zh-TW">
              <a:solidFill>
                <a:prstClr val="black"/>
              </a:solidFill>
              <a:latin typeface="Calibri" panose="020F0502020204030204" pitchFamily="34" charset="0"/>
            </a:endParaRPr>
          </a:p>
        </p:txBody>
      </p:sp>
      <p:sp>
        <p:nvSpPr>
          <p:cNvPr id="25603" name="Rectangle 2"/>
          <p:cNvSpPr>
            <a:spLocks noGrp="1" noRot="1" noChangeAspect="1" noChangeArrowheads="1" noTextEdit="1"/>
          </p:cNvSpPr>
          <p:nvPr>
            <p:ph type="sldImg"/>
          </p:nvPr>
        </p:nvSpPr>
        <p:spPr>
          <a:xfrm>
            <a:off x="3830638" y="517525"/>
            <a:ext cx="3449637" cy="2587625"/>
          </a:xfrm>
          <a:prstGeom prst="rect">
            <a:avLst/>
          </a:prstGeom>
          <a:ln/>
        </p:spPr>
      </p:sp>
      <p:sp>
        <p:nvSpPr>
          <p:cNvPr id="25604" name="Rectangle 3"/>
          <p:cNvSpPr>
            <a:spLocks noGrp="1" noChangeArrowheads="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r>
              <a:rPr lang="en-US" altLang="zh-TW"/>
              <a:t>In recent years, three of laboratory infection also been officially documented in Taiwan by National Infectious Diseases Notification Surveillance System for one is emerging infectious diseases (SARS), and the other two are belong to regular notification diseases.  </a:t>
            </a:r>
          </a:p>
          <a:p>
            <a:r>
              <a:rPr lang="en-US" altLang="zh-TW"/>
              <a:t>One thing should be highlight here is… after SARS outbreak in 2003 and caused one laboratory acquired infection at the only BSL-4 research laboratory in Taiwan.   Government and the academic society begun to pay lots of attention on Biosafety in handling highly contagious biological materials and following by trying to establish legislation and guidelines in biological safety in lab. </a:t>
            </a:r>
            <a:r>
              <a:rPr lang="en-US" altLang="zh-TW" b="1"/>
              <a:t>especially for BSL-3 laboratory.  </a:t>
            </a:r>
          </a:p>
        </p:txBody>
      </p:sp>
    </p:spTree>
    <p:extLst>
      <p:ext uri="{BB962C8B-B14F-4D97-AF65-F5344CB8AC3E}">
        <p14:creationId xmlns:p14="http://schemas.microsoft.com/office/powerpoint/2010/main" val="104654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xfrm>
            <a:off x="6291800" y="6554814"/>
            <a:ext cx="4817019" cy="345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lvl1pPr>
              <a:defRPr kumimoji="1">
                <a:solidFill>
                  <a:schemeClr val="tx1"/>
                </a:solidFill>
                <a:latin typeface="Arial" panose="020B0604020202020204" pitchFamily="34" charset="0"/>
                <a:ea typeface="新細明體" panose="02020500000000000000" pitchFamily="18" charset="-120"/>
              </a:defRPr>
            </a:lvl1pPr>
            <a:lvl2pPr marL="770216" indent="-296237">
              <a:defRPr kumimoji="1">
                <a:solidFill>
                  <a:schemeClr val="tx1"/>
                </a:solidFill>
                <a:latin typeface="Arial" panose="020B0604020202020204" pitchFamily="34" charset="0"/>
                <a:ea typeface="新細明體" panose="02020500000000000000" pitchFamily="18" charset="-120"/>
              </a:defRPr>
            </a:lvl2pPr>
            <a:lvl3pPr marL="1184948" indent="-236990">
              <a:defRPr kumimoji="1">
                <a:solidFill>
                  <a:schemeClr val="tx1"/>
                </a:solidFill>
                <a:latin typeface="Arial" panose="020B0604020202020204" pitchFamily="34" charset="0"/>
                <a:ea typeface="新細明體" panose="02020500000000000000" pitchFamily="18" charset="-120"/>
              </a:defRPr>
            </a:lvl3pPr>
            <a:lvl4pPr marL="1658927" indent="-236990">
              <a:defRPr kumimoji="1">
                <a:solidFill>
                  <a:schemeClr val="tx1"/>
                </a:solidFill>
                <a:latin typeface="Arial" panose="020B0604020202020204" pitchFamily="34" charset="0"/>
                <a:ea typeface="新細明體" panose="02020500000000000000" pitchFamily="18" charset="-120"/>
              </a:defRPr>
            </a:lvl4pPr>
            <a:lvl5pPr marL="2132907" indent="-236990">
              <a:defRPr kumimoji="1">
                <a:solidFill>
                  <a:schemeClr val="tx1"/>
                </a:solidFill>
                <a:latin typeface="Arial" panose="020B0604020202020204" pitchFamily="34" charset="0"/>
                <a:ea typeface="新細明體" panose="02020500000000000000" pitchFamily="18" charset="-120"/>
              </a:defRPr>
            </a:lvl5pPr>
            <a:lvl6pPr marL="2606886"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0865"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5484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28824" indent="-23699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9C47825-7BCA-4017-90D1-D4AA7BA80886}" type="slidenum">
              <a:rPr kumimoji="0" lang="en-US" altLang="zh-TW" smtClean="0">
                <a:solidFill>
                  <a:prstClr val="black"/>
                </a:solidFill>
                <a:latin typeface="Calibri" panose="020F0502020204030204" pitchFamily="34" charset="0"/>
              </a:rPr>
              <a:pPr/>
              <a:t>10</a:t>
            </a:fld>
            <a:endParaRPr kumimoji="0" lang="en-US" altLang="zh-TW">
              <a:solidFill>
                <a:prstClr val="black"/>
              </a:solidFill>
              <a:latin typeface="Calibri" panose="020F0502020204030204" pitchFamily="34" charset="0"/>
            </a:endParaRPr>
          </a:p>
        </p:txBody>
      </p:sp>
      <p:sp>
        <p:nvSpPr>
          <p:cNvPr id="25603" name="Rectangle 2"/>
          <p:cNvSpPr>
            <a:spLocks noGrp="1" noRot="1" noChangeAspect="1" noChangeArrowheads="1" noTextEdit="1"/>
          </p:cNvSpPr>
          <p:nvPr>
            <p:ph type="sldImg"/>
          </p:nvPr>
        </p:nvSpPr>
        <p:spPr>
          <a:xfrm>
            <a:off x="3830638" y="517525"/>
            <a:ext cx="3449637" cy="2587625"/>
          </a:xfrm>
          <a:prstGeom prst="rect">
            <a:avLst/>
          </a:prstGeom>
          <a:ln/>
        </p:spPr>
      </p:sp>
      <p:sp>
        <p:nvSpPr>
          <p:cNvPr id="25604" name="Rectangle 3"/>
          <p:cNvSpPr>
            <a:spLocks noGrp="1" noChangeArrowheads="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r>
              <a:rPr lang="en-US" altLang="zh-TW"/>
              <a:t>In recent years, three of laboratory infection also been officially documented in Taiwan by National Infectious Diseases Notification Surveillance System for one is emerging infectious diseases (SARS), and the other two are belong to regular notification diseases.  </a:t>
            </a:r>
          </a:p>
          <a:p>
            <a:r>
              <a:rPr lang="en-US" altLang="zh-TW"/>
              <a:t>One thing should be highlight here is… after SARS outbreak in 2003 and caused one laboratory acquired infection at the only BSL-4 research laboratory in Taiwan.   Government and the academic society begun to pay lots of attention on Biosafety in handling highly contagious biological materials and following by trying to establish legislation and guidelines in biological safety in lab. </a:t>
            </a:r>
            <a:r>
              <a:rPr lang="en-US" altLang="zh-TW" b="1"/>
              <a:t>especially for BSL-3 laboratory.  </a:t>
            </a:r>
          </a:p>
        </p:txBody>
      </p:sp>
    </p:spTree>
    <p:extLst>
      <p:ext uri="{BB962C8B-B14F-4D97-AF65-F5344CB8AC3E}">
        <p14:creationId xmlns:p14="http://schemas.microsoft.com/office/powerpoint/2010/main" val="311707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2262304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67313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otes Placeholder"/>
          <p:cNvSpPr>
            <a:spLocks noGrp="1"/>
          </p:cNvSpPr>
          <p:nvPr>
            <p:ph type="body" idx="1"/>
          </p:nvPr>
        </p:nvSpPr>
        <p:spPr>
          <a:xfrm>
            <a:off x="1108750" y="3277408"/>
            <a:ext cx="8893098" cy="31063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96" tIns="47398" rIns="94796" bIns="47398"/>
          <a:lstStyle/>
          <a:p>
            <a:endParaRPr lang="zh-TW" altLang="zh-TW"/>
          </a:p>
        </p:txBody>
      </p:sp>
    </p:spTree>
    <p:extLst>
      <p:ext uri="{BB962C8B-B14F-4D97-AF65-F5344CB8AC3E}">
        <p14:creationId xmlns:p14="http://schemas.microsoft.com/office/powerpoint/2010/main" val="150445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796" tIns="47398" rIns="94796" bIns="47398">
            <a:normAutofit fontScale="25000" lnSpcReduction="20000"/>
          </a:bodyPr>
          <a:lstStyle/>
          <a:p>
            <a:endParaRPr/>
          </a:p>
        </p:txBody>
      </p:sp>
    </p:spTree>
    <p:extLst>
      <p:ext uri="{BB962C8B-B14F-4D97-AF65-F5344CB8AC3E}">
        <p14:creationId xmlns:p14="http://schemas.microsoft.com/office/powerpoint/2010/main" val="288832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796" tIns="47398" rIns="94796" bIns="47398">
            <a:normAutofit fontScale="25000" lnSpcReduction="20000"/>
          </a:bodyPr>
          <a:lstStyle/>
          <a:p>
            <a:endParaRPr/>
          </a:p>
        </p:txBody>
      </p:sp>
    </p:spTree>
    <p:extLst>
      <p:ext uri="{BB962C8B-B14F-4D97-AF65-F5344CB8AC3E}">
        <p14:creationId xmlns:p14="http://schemas.microsoft.com/office/powerpoint/2010/main" val="4220133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6" name="Holder 6"/>
          <p:cNvSpPr>
            <a:spLocks noGrp="1"/>
          </p:cNvSpPr>
          <p:nvPr>
            <p:ph type="sldNum" sz="quarter" idx="7"/>
          </p:nvPr>
        </p:nvSpPr>
        <p:spPr/>
        <p:txBody>
          <a:bodyPr lIns="0" tIns="0" rIns="0" bIns="0"/>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新細明體"/>
                <a:cs typeface="新細明體"/>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6" name="Holder 6"/>
          <p:cNvSpPr>
            <a:spLocks noGrp="1"/>
          </p:cNvSpPr>
          <p:nvPr>
            <p:ph type="sldNum" sz="quarter" idx="7"/>
          </p:nvPr>
        </p:nvSpPr>
        <p:spPr/>
        <p:txBody>
          <a:bodyPr lIns="0" tIns="0" rIns="0" bIns="0"/>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新細明體"/>
                <a:cs typeface="新細明體"/>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7" name="Holder 7"/>
          <p:cNvSpPr>
            <a:spLocks noGrp="1"/>
          </p:cNvSpPr>
          <p:nvPr>
            <p:ph type="sldNum" sz="quarter" idx="7"/>
          </p:nvPr>
        </p:nvSpPr>
        <p:spPr/>
        <p:txBody>
          <a:bodyPr lIns="0" tIns="0" rIns="0" bIns="0"/>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新細明體"/>
                <a:cs typeface="新細明體"/>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5" name="Holder 5"/>
          <p:cNvSpPr>
            <a:spLocks noGrp="1"/>
          </p:cNvSpPr>
          <p:nvPr>
            <p:ph type="sldNum" sz="quarter" idx="7"/>
          </p:nvPr>
        </p:nvSpPr>
        <p:spPr/>
        <p:txBody>
          <a:bodyPr lIns="0" tIns="0" rIns="0" bIns="0"/>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4" name="Holder 4"/>
          <p:cNvSpPr>
            <a:spLocks noGrp="1"/>
          </p:cNvSpPr>
          <p:nvPr>
            <p:ph type="sldNum" sz="quarter" idx="7"/>
          </p:nvPr>
        </p:nvSpPr>
        <p:spPr/>
        <p:txBody>
          <a:bodyPr lIns="0" tIns="0" rIns="0" bIns="0"/>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77940"/>
            <a:ext cx="2103120" cy="276999"/>
          </a:xfrm>
        </p:spPr>
        <p:txBody>
          <a:bodyPr/>
          <a:lstStyle/>
          <a:p>
            <a:fld id="{2D96CAB8-D1A9-443D-AED3-F95A5A36AFAC}" type="datetime1">
              <a:rPr lang="zh-CN" altLang="en-US" smtClean="0"/>
              <a:t>2026/5/22</a:t>
            </a:fld>
            <a:endParaRPr lang="zh-CN" altLang="en-US"/>
          </a:p>
        </p:txBody>
      </p:sp>
      <p:sp>
        <p:nvSpPr>
          <p:cNvPr id="3" name="Footer Placeholder 2"/>
          <p:cNvSpPr>
            <a:spLocks noGrp="1"/>
          </p:cNvSpPr>
          <p:nvPr>
            <p:ph type="ftr" sz="quarter" idx="11"/>
          </p:nvPr>
        </p:nvSpPr>
        <p:spPr>
          <a:xfrm>
            <a:off x="3108960" y="6377940"/>
            <a:ext cx="2926079" cy="276999"/>
          </a:xfrm>
        </p:spPr>
        <p:txBody>
          <a:bodyPr/>
          <a:lstStyle/>
          <a:p>
            <a:endParaRPr lang="zh-CN" altLang="en-US"/>
          </a:p>
        </p:txBody>
      </p:sp>
      <p:sp>
        <p:nvSpPr>
          <p:cNvPr id="4" name="Slide Number Placeholder 3"/>
          <p:cNvSpPr>
            <a:spLocks noGrp="1"/>
          </p:cNvSpPr>
          <p:nvPr>
            <p:ph type="sldNum" sz="quarter" idx="12"/>
          </p:nvPr>
        </p:nvSpPr>
        <p:spPr>
          <a:xfrm>
            <a:off x="8458707" y="6429157"/>
            <a:ext cx="544829" cy="246221"/>
          </a:xfrm>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87322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26479"/>
            <a:ext cx="9142475" cy="729995"/>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368300" y="311948"/>
            <a:ext cx="8407400" cy="508000"/>
          </a:xfrm>
          <a:prstGeom prst="rect">
            <a:avLst/>
          </a:prstGeom>
        </p:spPr>
        <p:txBody>
          <a:bodyPr wrap="square" lIns="0" tIns="0" rIns="0" bIns="0">
            <a:spAutoFit/>
          </a:bodyPr>
          <a:lstStyle>
            <a:lvl1pPr>
              <a:defRPr sz="4000" b="1" i="0">
                <a:solidFill>
                  <a:schemeClr val="tx1"/>
                </a:solidFill>
                <a:latin typeface="新細明體"/>
                <a:cs typeface="新細明體"/>
              </a:defRPr>
            </a:lvl1pPr>
          </a:lstStyle>
          <a:p>
            <a:endParaRPr/>
          </a:p>
        </p:txBody>
      </p:sp>
      <p:sp>
        <p:nvSpPr>
          <p:cNvPr id="3" name="Holder 3"/>
          <p:cNvSpPr>
            <a:spLocks noGrp="1"/>
          </p:cNvSpPr>
          <p:nvPr>
            <p:ph type="body" idx="1"/>
          </p:nvPr>
        </p:nvSpPr>
        <p:spPr>
          <a:xfrm>
            <a:off x="596900" y="1905000"/>
            <a:ext cx="7950200" cy="24003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5/22/2026</a:t>
            </a:fld>
            <a:endParaRPr lang="en-US"/>
          </a:p>
        </p:txBody>
      </p:sp>
      <p:sp>
        <p:nvSpPr>
          <p:cNvPr id="6" name="Holder 6"/>
          <p:cNvSpPr>
            <a:spLocks noGrp="1"/>
          </p:cNvSpPr>
          <p:nvPr>
            <p:ph type="sldNum" sz="quarter" idx="7"/>
          </p:nvPr>
        </p:nvSpPr>
        <p:spPr>
          <a:xfrm>
            <a:off x="8458707" y="6429157"/>
            <a:ext cx="544829" cy="421004"/>
          </a:xfrm>
          <a:prstGeom prst="rect">
            <a:avLst/>
          </a:prstGeom>
        </p:spPr>
        <p:txBody>
          <a:bodyPr wrap="square" lIns="0" tIns="0" rIns="0" bIns="0">
            <a:spAutoFit/>
          </a:bodyPr>
          <a:lstStyle>
            <a:lvl1pPr>
              <a:defRPr sz="1600" b="1" i="0">
                <a:solidFill>
                  <a:schemeClr val="bg1"/>
                </a:solidFill>
                <a:latin typeface="微軟正黑體"/>
                <a:cs typeface="微軟正黑體"/>
              </a:defRPr>
            </a:lvl1pPr>
          </a:lstStyle>
          <a:p>
            <a:pPr marL="254000">
              <a:lnSpc>
                <a:spcPct val="100000"/>
              </a:lnSpc>
            </a:pPr>
            <a:fld id="{81D60167-4931-47E6-BA6A-407CBD079E47}" type="slidenum">
              <a:rPr sz="2000" dirty="0"/>
              <a:t>‹#›</a:t>
            </a:fld>
            <a:endParaRPr sz="20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cdc.gov/training/quicklearns/biosafety"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jpeg"/></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CDC&#26696;&#20363;-13972_2%2095&#24180;&#20013;&#37096;&#26576;&#22823;&#23416;&#23526;&#39511;&#23460;&#24863;&#26579;&#26751;&#33740;&#24615;&#30178;&#30142;&#20107;&#20214;&#35519;&#26597;&#22577;&#21578;.pdf"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bioaudit.cdc.gov.tw/cdc_doh/login.aspx" TargetMode="External"/><Relationship Id="rId7" Type="http://schemas.openxmlformats.org/officeDocument/2006/relationships/image" Target="../media/image103.jpg"/><Relationship Id="rId2" Type="http://schemas.openxmlformats.org/officeDocument/2006/relationships/hyperlink" Target="http://www.cdc.gov.tw/" TargetMode="External"/><Relationship Id="rId1" Type="http://schemas.openxmlformats.org/officeDocument/2006/relationships/slideLayout" Target="../slideLayouts/slideLayout1.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hyperlink" Target="https://elearn.hrd.gov.tw/mooc/index.php"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3998" cy="6857999"/>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3124200" y="4876800"/>
            <a:ext cx="5867719" cy="929357"/>
          </a:xfrm>
          <a:prstGeom prst="rect">
            <a:avLst/>
          </a:prstGeom>
        </p:spPr>
        <p:txBody>
          <a:bodyPr vert="horz" wrap="square" lIns="0" tIns="0" rIns="0" bIns="0" rtlCol="0">
            <a:spAutoFit/>
          </a:bodyPr>
          <a:lstStyle/>
          <a:p>
            <a:pPr algn="r">
              <a:lnSpc>
                <a:spcPts val="3820"/>
              </a:lnSpc>
            </a:pPr>
            <a:r>
              <a:rPr sz="3200" b="1" dirty="0" err="1">
                <a:solidFill>
                  <a:schemeClr val="bg1"/>
                </a:solidFill>
                <a:latin typeface="微軟正黑體" panose="020B0604030504040204" pitchFamily="34" charset="-120"/>
                <a:ea typeface="微軟正黑體" panose="020B0604030504040204" pitchFamily="34" charset="-120"/>
                <a:cs typeface="微軟正黑體"/>
              </a:rPr>
              <a:t>環境保護暨安全衛生</a:t>
            </a:r>
            <a:r>
              <a:rPr lang="zh-TW" altLang="en-US" sz="3200" b="1" dirty="0">
                <a:solidFill>
                  <a:schemeClr val="bg1"/>
                </a:solidFill>
                <a:latin typeface="微軟正黑體" panose="020B0604030504040204" pitchFamily="34" charset="-120"/>
                <a:ea typeface="微軟正黑體" panose="020B0604030504040204" pitchFamily="34" charset="-120"/>
                <a:cs typeface="微軟正黑體"/>
              </a:rPr>
              <a:t>中心</a:t>
            </a:r>
            <a:endParaRPr lang="en-US" altLang="zh-TW" sz="3200" b="1" dirty="0">
              <a:solidFill>
                <a:schemeClr val="bg1"/>
              </a:solidFill>
              <a:latin typeface="微軟正黑體" panose="020B0604030504040204" pitchFamily="34" charset="-120"/>
              <a:ea typeface="微軟正黑體" panose="020B0604030504040204" pitchFamily="34" charset="-120"/>
              <a:cs typeface="微軟正黑體"/>
            </a:endParaRPr>
          </a:p>
          <a:p>
            <a:pPr algn="r">
              <a:lnSpc>
                <a:spcPts val="3820"/>
              </a:lnSpc>
            </a:pPr>
            <a:r>
              <a:rPr lang="en-US" altLang="zh-TW" sz="2600" b="1" dirty="0">
                <a:solidFill>
                  <a:schemeClr val="bg1"/>
                </a:solidFill>
                <a:latin typeface="微軟正黑體" panose="020B0604030504040204" pitchFamily="34" charset="-120"/>
                <a:ea typeface="微軟正黑體" panose="020B0604030504040204" pitchFamily="34" charset="-120"/>
                <a:cs typeface="微軟正黑體"/>
              </a:rPr>
              <a:t>115/05/29</a:t>
            </a:r>
          </a:p>
        </p:txBody>
      </p:sp>
      <p:sp>
        <p:nvSpPr>
          <p:cNvPr id="6" name="object 6"/>
          <p:cNvSpPr txBox="1"/>
          <p:nvPr/>
        </p:nvSpPr>
        <p:spPr>
          <a:xfrm>
            <a:off x="8502902" y="6479993"/>
            <a:ext cx="102870" cy="177800"/>
          </a:xfrm>
          <a:prstGeom prst="rect">
            <a:avLst/>
          </a:prstGeom>
        </p:spPr>
        <p:txBody>
          <a:bodyPr vert="horz" wrap="square" lIns="0" tIns="0" rIns="0" bIns="0" rtlCol="0">
            <a:spAutoFit/>
          </a:bodyPr>
          <a:lstStyle/>
          <a:p>
            <a:pPr marL="12700">
              <a:lnSpc>
                <a:spcPct val="100000"/>
              </a:lnSpc>
            </a:pPr>
            <a:r>
              <a:rPr sz="1200" spc="-10" dirty="0">
                <a:solidFill>
                  <a:srgbClr val="8B8B8B"/>
                </a:solidFill>
                <a:latin typeface="Calibri"/>
                <a:cs typeface="Calibri"/>
              </a:rPr>
              <a:t>1</a:t>
            </a:r>
            <a:endParaRPr sz="120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投影片編號版面配置區 6"/>
          <p:cNvSpPr>
            <a:spLocks noGrp="1"/>
          </p:cNvSpPr>
          <p:nvPr>
            <p:ph type="sldNum" sz="quarter" idx="4294967295"/>
          </p:nvPr>
        </p:nvSpPr>
        <p:spPr bwMode="auto">
          <a:xfrm>
            <a:off x="8534400" y="6494463"/>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661DFB3-47E5-48C3-93DC-5417320431D2}" type="slidenum">
              <a:rPr lang="zh-TW" altLang="en-US" sz="1200" smtClean="0">
                <a:solidFill>
                  <a:prstClr val="black"/>
                </a:solidFill>
                <a:latin typeface="Calibri" panose="020F0502020204030204" pitchFamily="34" charset="0"/>
                <a:ea typeface="新細明體" panose="02020500000000000000" pitchFamily="18" charset="-120"/>
              </a:rPr>
              <a:pPr>
                <a:spcBef>
                  <a:spcPct val="0"/>
                </a:spcBef>
                <a:buClrTx/>
                <a:buFontTx/>
                <a:buNone/>
              </a:pPr>
              <a:t>10</a:t>
            </a:fld>
            <a:endParaRPr lang="zh-TW" altLang="en-US" sz="1200">
              <a:solidFill>
                <a:prstClr val="black"/>
              </a:solidFill>
              <a:latin typeface="Calibri" panose="020F0502020204030204" pitchFamily="34" charset="0"/>
              <a:ea typeface="新細明體" panose="02020500000000000000" pitchFamily="18" charset="-120"/>
            </a:endParaRPr>
          </a:p>
        </p:txBody>
      </p:sp>
      <p:grpSp>
        <p:nvGrpSpPr>
          <p:cNvPr id="5" name="群組 4"/>
          <p:cNvGrpSpPr/>
          <p:nvPr/>
        </p:nvGrpSpPr>
        <p:grpSpPr>
          <a:xfrm>
            <a:off x="152400" y="152400"/>
            <a:ext cx="8815388" cy="6223843"/>
            <a:chOff x="152400" y="152400"/>
            <a:chExt cx="8815388" cy="6223843"/>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8815388" cy="6223843"/>
            </a:xfrm>
            <a:prstGeom prst="rect">
              <a:avLst/>
            </a:prstGeom>
          </p:spPr>
        </p:pic>
        <p:sp>
          <p:nvSpPr>
            <p:cNvPr id="6" name="圓角矩形 5"/>
            <p:cNvSpPr/>
            <p:nvPr/>
          </p:nvSpPr>
          <p:spPr>
            <a:xfrm>
              <a:off x="3642882" y="3536541"/>
              <a:ext cx="4281918" cy="623168"/>
            </a:xfrm>
            <a:prstGeom prst="roundRect">
              <a:avLst/>
            </a:prstGeom>
            <a:noFill/>
            <a:ln w="762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圓角矩形 6"/>
            <p:cNvSpPr/>
            <p:nvPr/>
          </p:nvSpPr>
          <p:spPr>
            <a:xfrm>
              <a:off x="914400" y="4038600"/>
              <a:ext cx="2728482" cy="623168"/>
            </a:xfrm>
            <a:prstGeom prst="roundRect">
              <a:avLst/>
            </a:prstGeom>
            <a:noFill/>
            <a:ln w="762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3" name="圓角矩形 6">
            <a:extLst>
              <a:ext uri="{FF2B5EF4-FFF2-40B4-BE49-F238E27FC236}">
                <a16:creationId xmlns:a16="http://schemas.microsoft.com/office/drawing/2014/main" id="{BBE61D92-5E3E-2E29-CD8A-F013DA6DA6F3}"/>
              </a:ext>
            </a:extLst>
          </p:cNvPr>
          <p:cNvSpPr/>
          <p:nvPr/>
        </p:nvSpPr>
        <p:spPr>
          <a:xfrm>
            <a:off x="3124200" y="4644808"/>
            <a:ext cx="4023882" cy="623168"/>
          </a:xfrm>
          <a:prstGeom prst="roundRect">
            <a:avLst/>
          </a:prstGeom>
          <a:noFill/>
          <a:ln w="762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450035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編號版面配置區 3"/>
          <p:cNvSpPr>
            <a:spLocks noGrp="1"/>
          </p:cNvSpPr>
          <p:nvPr>
            <p:ph type="sldNum" sz="quarter" idx="4294967295"/>
          </p:nvPr>
        </p:nvSpPr>
        <p:spPr bwMode="auto">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A45E1994-3A11-4BB0-8789-C4E70848705E}"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11</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3" name="標題 2"/>
          <p:cNvSpPr>
            <a:spLocks noGrp="1"/>
          </p:cNvSpPr>
          <p:nvPr>
            <p:ph type="title"/>
          </p:nvPr>
        </p:nvSpPr>
        <p:spPr>
          <a:xfrm>
            <a:off x="576263" y="185738"/>
            <a:ext cx="6589713" cy="769441"/>
          </a:xfrm>
        </p:spPr>
        <p:txBody>
          <a:bodyPr/>
          <a:lstStyle/>
          <a:p>
            <a:pPr>
              <a:defRPr/>
            </a:pPr>
            <a:r>
              <a:rPr lang="zh-TW" altLang="en-US" sz="5000" b="1" dirty="0">
                <a:latin typeface="微軟正黑體" panose="020B0604030504040204" pitchFamily="34" charset="-120"/>
                <a:ea typeface="微軟正黑體" panose="020B0604030504040204" pitchFamily="34" charset="-120"/>
              </a:rPr>
              <a:t>生物實驗室</a:t>
            </a:r>
            <a:endParaRPr lang="zh-TW" altLang="en-US" sz="5000" dirty="0">
              <a:latin typeface="微軟正黑體" panose="020B0604030504040204" pitchFamily="34" charset="-120"/>
              <a:ea typeface="微軟正黑體" panose="020B0604030504040204" pitchFamily="34" charset="-120"/>
            </a:endParaRPr>
          </a:p>
        </p:txBody>
      </p:sp>
      <p:sp>
        <p:nvSpPr>
          <p:cNvPr id="26628" name="WordArt 7"/>
          <p:cNvSpPr>
            <a:spLocks noChangeArrowheads="1" noChangeShapeType="1" noTextEdit="1"/>
          </p:cNvSpPr>
          <p:nvPr/>
        </p:nvSpPr>
        <p:spPr bwMode="auto">
          <a:xfrm rot="36262" flipH="1">
            <a:off x="1779588" y="1389062"/>
            <a:ext cx="5470525" cy="4654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806"/>
              </a:avLst>
            </a:prstTxWarp>
          </a:bodyPr>
          <a:lstStyle/>
          <a:p>
            <a:r>
              <a:rPr lang="zh-TW" altLang="en-US" sz="3600" kern="10" normalizeH="1">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a:t>
            </a:r>
          </a:p>
        </p:txBody>
      </p:sp>
      <p:grpSp>
        <p:nvGrpSpPr>
          <p:cNvPr id="8" name="群組 7"/>
          <p:cNvGrpSpPr>
            <a:grpSpLocks/>
          </p:cNvGrpSpPr>
          <p:nvPr/>
        </p:nvGrpSpPr>
        <p:grpSpPr bwMode="auto">
          <a:xfrm>
            <a:off x="3178175" y="858670"/>
            <a:ext cx="5430492" cy="3275180"/>
            <a:chOff x="3183696" y="1216404"/>
            <a:chExt cx="5146328" cy="3052055"/>
          </a:xfrm>
        </p:grpSpPr>
        <p:sp>
          <p:nvSpPr>
            <p:cNvPr id="9" name="Oval 7"/>
            <p:cNvSpPr>
              <a:spLocks noChangeAspect="1" noChangeArrowheads="1"/>
            </p:cNvSpPr>
            <p:nvPr/>
          </p:nvSpPr>
          <p:spPr bwMode="auto">
            <a:xfrm>
              <a:off x="3183696" y="1703266"/>
              <a:ext cx="2553019" cy="2565193"/>
            </a:xfrm>
            <a:prstGeom prst="ellipse">
              <a:avLst/>
            </a:prstGeom>
            <a:solidFill>
              <a:schemeClr val="accent3"/>
            </a:solidFill>
            <a:ln w="28575">
              <a:solidFill>
                <a:schemeClr val="tx1"/>
              </a:solidFill>
              <a:round/>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defRPr/>
              </a:pPr>
              <a:r>
                <a:rPr lang="zh-TW" altLang="en-US" sz="2600" b="1" dirty="0">
                  <a:solidFill>
                    <a:schemeClr val="bg1"/>
                  </a:solidFill>
                  <a:latin typeface="微軟正黑體" panose="020B0604030504040204" pitchFamily="34" charset="-120"/>
                  <a:cs typeface="Arial" panose="020B0604020202020204" pitchFamily="34" charset="0"/>
                </a:rPr>
                <a:t>生物安全</a:t>
              </a:r>
              <a:endParaRPr lang="en-US" altLang="zh-TW" sz="2600" b="1" dirty="0">
                <a:solidFill>
                  <a:schemeClr val="bg1"/>
                </a:solidFill>
                <a:latin typeface="微軟正黑體" panose="020B0604030504040204" pitchFamily="34" charset="-120"/>
                <a:cs typeface="Arial" panose="020B0604020202020204" pitchFamily="34" charset="0"/>
              </a:endParaRPr>
            </a:p>
            <a:p>
              <a:pPr algn="ctr">
                <a:spcBef>
                  <a:spcPct val="0"/>
                </a:spcBef>
                <a:buClrTx/>
                <a:buFontTx/>
                <a:buNone/>
                <a:defRPr/>
              </a:pPr>
              <a:r>
                <a:rPr lang="en-US" altLang="zh-TW" sz="2600" b="1" dirty="0">
                  <a:solidFill>
                    <a:schemeClr val="bg1"/>
                  </a:solidFill>
                  <a:latin typeface="Arial" panose="020B0604020202020204" pitchFamily="34" charset="0"/>
                  <a:ea typeface="+mn-ea"/>
                  <a:cs typeface="Arial" panose="020B0604020202020204" pitchFamily="34" charset="0"/>
                </a:rPr>
                <a:t>(Biosafety)</a:t>
              </a:r>
              <a:endParaRPr lang="zh-TW" altLang="en-US" sz="2600" b="1" dirty="0">
                <a:solidFill>
                  <a:schemeClr val="bg1"/>
                </a:solidFill>
                <a:latin typeface="Arial" panose="020B0604020202020204" pitchFamily="34" charset="0"/>
                <a:ea typeface="+mn-ea"/>
                <a:cs typeface="Arial" panose="020B0604020202020204" pitchFamily="34" charset="0"/>
              </a:endParaRPr>
            </a:p>
          </p:txBody>
        </p:sp>
        <p:sp>
          <p:nvSpPr>
            <p:cNvPr id="10" name="AutoShape 9"/>
            <p:cNvSpPr>
              <a:spLocks noChangeArrowheads="1"/>
            </p:cNvSpPr>
            <p:nvPr/>
          </p:nvSpPr>
          <p:spPr bwMode="auto">
            <a:xfrm>
              <a:off x="5864262" y="1216404"/>
              <a:ext cx="2465762" cy="1809245"/>
            </a:xfrm>
            <a:prstGeom prst="wedgeRectCallout">
              <a:avLst>
                <a:gd name="adj1" fmla="val -69559"/>
                <a:gd name="adj2" fmla="val 32399"/>
              </a:avLst>
            </a:prstGeom>
            <a:solidFill>
              <a:schemeClr val="accent3">
                <a:lumMod val="60000"/>
                <a:lumOff val="40000"/>
              </a:schemeClr>
            </a:solidFill>
            <a:ln w="19050">
              <a:solidFill>
                <a:schemeClr val="tx1"/>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just">
                <a:spcBef>
                  <a:spcPct val="0"/>
                </a:spcBef>
                <a:buClrTx/>
                <a:buFontTx/>
                <a:buNone/>
                <a:defRPr/>
              </a:pPr>
              <a:r>
                <a:rPr lang="zh-TW" altLang="en-US" sz="2000" b="1" dirty="0">
                  <a:solidFill>
                    <a:schemeClr val="tx1"/>
                  </a:solidFill>
                  <a:latin typeface="微軟正黑體" panose="020B0604030504040204" pitchFamily="34" charset="-120"/>
                </a:rPr>
                <a:t>實驗室提供</a:t>
              </a:r>
              <a:r>
                <a:rPr lang="zh-TW" altLang="en-US" sz="2000" b="1" dirty="0">
                  <a:solidFill>
                    <a:srgbClr val="C00000"/>
                  </a:solidFill>
                  <a:latin typeface="微軟正黑體" panose="020B0604030504040204" pitchFamily="34" charset="-120"/>
                </a:rPr>
                <a:t>適當操作規範</a:t>
              </a:r>
              <a:r>
                <a:rPr lang="zh-TW" altLang="en-US" sz="2000" b="1" dirty="0">
                  <a:solidFill>
                    <a:schemeClr val="tx1"/>
                  </a:solidFill>
                  <a:latin typeface="微軟正黑體" panose="020B0604030504040204" pitchFamily="34" charset="-120"/>
                </a:rPr>
                <a:t>、</a:t>
              </a:r>
              <a:r>
                <a:rPr lang="zh-TW" altLang="en-US" sz="2000" b="1" dirty="0">
                  <a:solidFill>
                    <a:srgbClr val="C00000"/>
                  </a:solidFill>
                  <a:latin typeface="微軟正黑體" panose="020B0604030504040204" pitchFamily="34" charset="-120"/>
                </a:rPr>
                <a:t>防護設備</a:t>
              </a:r>
              <a:r>
                <a:rPr lang="zh-TW" altLang="en-US" sz="2000" b="1" dirty="0">
                  <a:solidFill>
                    <a:schemeClr val="tx1"/>
                  </a:solidFill>
                  <a:latin typeface="微軟正黑體" panose="020B0604030504040204" pitchFamily="34" charset="-120"/>
                </a:rPr>
                <a:t>及</a:t>
              </a:r>
              <a:r>
                <a:rPr lang="zh-TW" altLang="en-US" sz="2000" b="1" dirty="0">
                  <a:solidFill>
                    <a:srgbClr val="C00000"/>
                  </a:solidFill>
                  <a:latin typeface="微軟正黑體" panose="020B0604030504040204" pitchFamily="34" charset="-120"/>
                </a:rPr>
                <a:t>設施</a:t>
              </a:r>
              <a:r>
                <a:rPr lang="zh-TW" altLang="en-US" sz="2000" b="1" dirty="0">
                  <a:solidFill>
                    <a:schemeClr val="tx1"/>
                  </a:solidFill>
                  <a:latin typeface="微軟正黑體" panose="020B0604030504040204" pitchFamily="34" charset="-120"/>
                </a:rPr>
                <a:t>，以避免</a:t>
              </a:r>
              <a:r>
                <a:rPr lang="zh-TW" altLang="en-US" sz="2000" b="1" dirty="0">
                  <a:solidFill>
                    <a:srgbClr val="C00000"/>
                  </a:solidFill>
                  <a:latin typeface="微軟正黑體" panose="020B0604030504040204" pitchFamily="34" charset="-120"/>
                </a:rPr>
                <a:t>工作人員無意暴露於病原或其衍生物之危害，或意外將其釋出</a:t>
              </a:r>
              <a:r>
                <a:rPr lang="zh-TW" altLang="en-US" sz="2000" b="1" dirty="0">
                  <a:solidFill>
                    <a:schemeClr val="tx1"/>
                  </a:solidFill>
                  <a:latin typeface="微軟正黑體" panose="020B0604030504040204" pitchFamily="34" charset="-120"/>
                </a:rPr>
                <a:t>。</a:t>
              </a:r>
            </a:p>
          </p:txBody>
        </p:sp>
      </p:grpSp>
      <p:grpSp>
        <p:nvGrpSpPr>
          <p:cNvPr id="11" name="群組 10"/>
          <p:cNvGrpSpPr>
            <a:grpSpLocks/>
          </p:cNvGrpSpPr>
          <p:nvPr/>
        </p:nvGrpSpPr>
        <p:grpSpPr bwMode="auto">
          <a:xfrm>
            <a:off x="576263" y="1524000"/>
            <a:ext cx="4095748" cy="4446587"/>
            <a:chOff x="763151" y="1969917"/>
            <a:chExt cx="3987216" cy="4406945"/>
          </a:xfrm>
        </p:grpSpPr>
        <p:sp>
          <p:nvSpPr>
            <p:cNvPr id="12" name="Oval 5"/>
            <p:cNvSpPr>
              <a:spLocks noChangeAspect="1" noChangeArrowheads="1"/>
            </p:cNvSpPr>
            <p:nvPr/>
          </p:nvSpPr>
          <p:spPr bwMode="auto">
            <a:xfrm>
              <a:off x="2064405" y="3673852"/>
              <a:ext cx="2685962" cy="2703010"/>
            </a:xfrm>
            <a:prstGeom prst="ellipse">
              <a:avLst/>
            </a:prstGeom>
            <a:solidFill>
              <a:srgbClr val="FFFF00"/>
            </a:solidFill>
            <a:ln w="28575">
              <a:solidFill>
                <a:schemeClr val="tx1"/>
              </a:solidFill>
              <a:round/>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defRPr/>
              </a:pPr>
              <a:r>
                <a:rPr lang="zh-TW" altLang="en-US" sz="2600" b="1" dirty="0">
                  <a:solidFill>
                    <a:schemeClr val="tx2">
                      <a:lumMod val="75000"/>
                    </a:schemeClr>
                  </a:solidFill>
                  <a:latin typeface="微軟正黑體" panose="020B0604030504040204" pitchFamily="34" charset="-120"/>
                  <a:cs typeface="Arial" panose="020B0604020202020204" pitchFamily="34" charset="0"/>
                </a:rPr>
                <a:t>生物保全</a:t>
              </a:r>
            </a:p>
            <a:p>
              <a:pPr algn="ctr">
                <a:spcBef>
                  <a:spcPct val="0"/>
                </a:spcBef>
                <a:buClrTx/>
                <a:buFontTx/>
                <a:buNone/>
                <a:defRPr/>
              </a:pPr>
              <a:r>
                <a:rPr lang="en-US" altLang="zh-TW" sz="2600" b="1" dirty="0">
                  <a:solidFill>
                    <a:schemeClr val="tx2">
                      <a:lumMod val="75000"/>
                    </a:schemeClr>
                  </a:solidFill>
                  <a:latin typeface="微軟正黑體" panose="020B0604030504040204" pitchFamily="34" charset="-120"/>
                  <a:cs typeface="Arial" panose="020B0604020202020204" pitchFamily="34" charset="0"/>
                </a:rPr>
                <a:t>(Biosecurity</a:t>
              </a:r>
              <a:r>
                <a:rPr lang="en-US" altLang="zh-TW" sz="2600" b="1" dirty="0">
                  <a:solidFill>
                    <a:schemeClr val="tx2">
                      <a:lumMod val="75000"/>
                    </a:schemeClr>
                  </a:solidFill>
                  <a:latin typeface="Arial" panose="020B0604020202020204" pitchFamily="34" charset="0"/>
                  <a:ea typeface="+mn-ea"/>
                  <a:cs typeface="Arial" panose="020B0604020202020204" pitchFamily="34" charset="0"/>
                </a:rPr>
                <a:t>)</a:t>
              </a:r>
              <a:endParaRPr lang="zh-TW" altLang="en-US" sz="2600" b="1" dirty="0">
                <a:solidFill>
                  <a:schemeClr val="tx2">
                    <a:lumMod val="75000"/>
                  </a:schemeClr>
                </a:solidFill>
                <a:latin typeface="Arial" panose="020B0604020202020204" pitchFamily="34" charset="0"/>
                <a:ea typeface="+mn-ea"/>
                <a:cs typeface="Arial" panose="020B0604020202020204" pitchFamily="34" charset="0"/>
              </a:endParaRPr>
            </a:p>
          </p:txBody>
        </p:sp>
        <p:sp>
          <p:nvSpPr>
            <p:cNvPr id="13" name="AutoShape 10"/>
            <p:cNvSpPr>
              <a:spLocks noChangeArrowheads="1"/>
            </p:cNvSpPr>
            <p:nvPr/>
          </p:nvSpPr>
          <p:spPr bwMode="auto">
            <a:xfrm>
              <a:off x="763151" y="1969917"/>
              <a:ext cx="2315059" cy="2235726"/>
            </a:xfrm>
            <a:prstGeom prst="wedgeRectCallout">
              <a:avLst>
                <a:gd name="adj1" fmla="val 43532"/>
                <a:gd name="adj2" fmla="val 66597"/>
              </a:avLst>
            </a:prstGeom>
            <a:solidFill>
              <a:srgbClr val="FFFF66"/>
            </a:solidFill>
            <a:ln w="19050">
              <a:solidFill>
                <a:schemeClr val="tx1"/>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r>
                <a:rPr lang="zh-TW" altLang="en-US" sz="2000" b="1" dirty="0">
                  <a:solidFill>
                    <a:schemeClr val="tx2">
                      <a:lumMod val="75000"/>
                    </a:schemeClr>
                  </a:solidFill>
                  <a:latin typeface="微軟正黑體" panose="020B0604030504040204" pitchFamily="34" charset="-120"/>
                </a:rPr>
                <a:t>實驗室提供適當</a:t>
              </a:r>
              <a:r>
                <a:rPr lang="zh-TW" altLang="en-US" sz="2000" b="1" dirty="0">
                  <a:solidFill>
                    <a:srgbClr val="C00000"/>
                  </a:solidFill>
                  <a:latin typeface="微軟正黑體" panose="020B0604030504040204" pitchFamily="34" charset="-120"/>
                </a:rPr>
                <a:t>保護、管制及責任歸屬</a:t>
              </a:r>
              <a:r>
                <a:rPr lang="zh-TW" altLang="en-US" sz="2000" b="1" dirty="0">
                  <a:solidFill>
                    <a:schemeClr val="tx2">
                      <a:lumMod val="75000"/>
                    </a:schemeClr>
                  </a:solidFill>
                  <a:latin typeface="微軟正黑體" panose="020B0604030504040204" pitchFamily="34" charset="-120"/>
                </a:rPr>
                <a:t>，以防止有價生物材料</a:t>
              </a:r>
              <a:r>
                <a:rPr lang="zh-TW" altLang="en-US" sz="2000" b="1" dirty="0">
                  <a:solidFill>
                    <a:srgbClr val="C00000"/>
                  </a:solidFill>
                  <a:latin typeface="微軟正黑體" panose="020B0604030504040204" pitchFamily="34" charset="-120"/>
                </a:rPr>
                <a:t>未經授權之取得、遺失、遭竊、濫用、挪用或蓄意釋出</a:t>
              </a:r>
              <a:r>
                <a:rPr lang="zh-TW" altLang="en-US" sz="2000" b="1" dirty="0">
                  <a:solidFill>
                    <a:schemeClr val="tx2">
                      <a:lumMod val="75000"/>
                    </a:schemeClr>
                  </a:solidFill>
                  <a:latin typeface="微軟正黑體" panose="020B0604030504040204" pitchFamily="34" charset="-120"/>
                </a:rPr>
                <a:t>。</a:t>
              </a:r>
            </a:p>
          </p:txBody>
        </p:sp>
      </p:grpSp>
      <p:grpSp>
        <p:nvGrpSpPr>
          <p:cNvPr id="14" name="群組 13"/>
          <p:cNvGrpSpPr>
            <a:grpSpLocks/>
          </p:cNvGrpSpPr>
          <p:nvPr/>
        </p:nvGrpSpPr>
        <p:grpSpPr bwMode="auto">
          <a:xfrm>
            <a:off x="4356101" y="3332162"/>
            <a:ext cx="4622799" cy="2762250"/>
            <a:chOff x="4464903" y="3901306"/>
            <a:chExt cx="4550359" cy="2532390"/>
          </a:xfrm>
        </p:grpSpPr>
        <p:sp>
          <p:nvSpPr>
            <p:cNvPr id="15" name="Oval 6"/>
            <p:cNvSpPr>
              <a:spLocks noChangeAspect="1" noChangeArrowheads="1"/>
            </p:cNvSpPr>
            <p:nvPr/>
          </p:nvSpPr>
          <p:spPr bwMode="auto">
            <a:xfrm>
              <a:off x="4464903" y="3901306"/>
              <a:ext cx="2658023" cy="2532390"/>
            </a:xfrm>
            <a:prstGeom prst="ellipse">
              <a:avLst/>
            </a:prstGeom>
            <a:solidFill>
              <a:srgbClr val="009900"/>
            </a:solidFill>
            <a:ln w="28575">
              <a:solidFill>
                <a:schemeClr val="tx1"/>
              </a:solidFill>
              <a:round/>
              <a:headEnd/>
              <a:tailEnd/>
            </a:ln>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defRPr/>
              </a:pPr>
              <a:r>
                <a:rPr lang="zh-TW" altLang="en-US" sz="2600" b="1" dirty="0">
                  <a:solidFill>
                    <a:schemeClr val="bg1"/>
                  </a:solidFill>
                  <a:latin typeface="微軟正黑體" panose="020B0604030504040204" pitchFamily="34" charset="-120"/>
                  <a:cs typeface="Arial" panose="020B0604020202020204" pitchFamily="34" charset="0"/>
                </a:rPr>
                <a:t>生物倫理</a:t>
              </a:r>
            </a:p>
            <a:p>
              <a:pPr algn="ctr">
                <a:spcBef>
                  <a:spcPct val="0"/>
                </a:spcBef>
                <a:buClrTx/>
                <a:buFontTx/>
                <a:buNone/>
                <a:defRPr/>
              </a:pPr>
              <a:r>
                <a:rPr lang="en-US" altLang="zh-TW" sz="2600" b="1" dirty="0">
                  <a:solidFill>
                    <a:schemeClr val="bg1"/>
                  </a:solidFill>
                  <a:latin typeface="微軟正黑體" panose="020B0604030504040204" pitchFamily="34" charset="-120"/>
                  <a:cs typeface="Arial" panose="020B0604020202020204" pitchFamily="34" charset="0"/>
                </a:rPr>
                <a:t>(Bioethics)</a:t>
              </a:r>
              <a:endParaRPr lang="zh-TW" altLang="en-US" sz="2600" b="1" dirty="0">
                <a:solidFill>
                  <a:schemeClr val="bg1"/>
                </a:solidFill>
                <a:latin typeface="微軟正黑體" panose="020B0604030504040204" pitchFamily="34" charset="-120"/>
                <a:cs typeface="Arial" panose="020B0604020202020204" pitchFamily="34" charset="0"/>
              </a:endParaRPr>
            </a:p>
          </p:txBody>
        </p:sp>
        <p:sp>
          <p:nvSpPr>
            <p:cNvPr id="16" name="AutoShape 8"/>
            <p:cNvSpPr>
              <a:spLocks noChangeArrowheads="1"/>
            </p:cNvSpPr>
            <p:nvPr/>
          </p:nvSpPr>
          <p:spPr bwMode="auto">
            <a:xfrm>
              <a:off x="6904158" y="4458723"/>
              <a:ext cx="2111104" cy="1766851"/>
            </a:xfrm>
            <a:prstGeom prst="wedgeRectCallout">
              <a:avLst>
                <a:gd name="adj1" fmla="val -72574"/>
                <a:gd name="adj2" fmla="val -13526"/>
              </a:avLst>
            </a:prstGeom>
            <a:solidFill>
              <a:srgbClr val="CCFF66"/>
            </a:solidFill>
            <a:ln w="19050">
              <a:solidFill>
                <a:schemeClr val="tx1"/>
              </a:solidFill>
              <a:miter lim="800000"/>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just">
                <a:spcBef>
                  <a:spcPct val="0"/>
                </a:spcBef>
                <a:buClrTx/>
                <a:buFontTx/>
                <a:buNone/>
                <a:defRPr/>
              </a:pPr>
              <a:r>
                <a:rPr lang="zh-TW" altLang="en-US" sz="2000" b="1" dirty="0">
                  <a:solidFill>
                    <a:schemeClr val="tx1"/>
                  </a:solidFill>
                  <a:latin typeface="微軟正黑體" panose="020B0604030504040204" pitchFamily="34" charset="-120"/>
                </a:rPr>
                <a:t>有關生物醫學發展及基因工程與藥物研發等領域的應用，對於人類倫理道德的影響。 </a:t>
              </a:r>
            </a:p>
          </p:txBody>
        </p:sp>
      </p:grpSp>
      <p:sp>
        <p:nvSpPr>
          <p:cNvPr id="18" name="Oval 2"/>
          <p:cNvSpPr>
            <a:spLocks noChangeAspect="1" noChangeArrowheads="1"/>
          </p:cNvSpPr>
          <p:nvPr/>
        </p:nvSpPr>
        <p:spPr bwMode="auto">
          <a:xfrm>
            <a:off x="3379788" y="2714625"/>
            <a:ext cx="2444750" cy="2389187"/>
          </a:xfrm>
          <a:prstGeom prst="ellipse">
            <a:avLst/>
          </a:prstGeom>
          <a:solidFill>
            <a:srgbClr val="0000FF"/>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defRPr/>
            </a:pPr>
            <a:r>
              <a:rPr lang="zh-TW" altLang="en-US" sz="3400" b="1" dirty="0">
                <a:solidFill>
                  <a:schemeClr val="bg1"/>
                </a:solidFill>
                <a:latin typeface="微軟正黑體" panose="020B0604030504040204" pitchFamily="34" charset="-120"/>
                <a:cs typeface="Arial" panose="020B0604020202020204" pitchFamily="34" charset="0"/>
              </a:rPr>
              <a:t>生物風險</a:t>
            </a:r>
          </a:p>
          <a:p>
            <a:pPr algn="ctr">
              <a:spcBef>
                <a:spcPct val="0"/>
              </a:spcBef>
              <a:buClrTx/>
              <a:buFontTx/>
              <a:buNone/>
              <a:defRPr/>
            </a:pPr>
            <a:r>
              <a:rPr lang="en-US" altLang="zh-TW" sz="3400" b="1" dirty="0">
                <a:solidFill>
                  <a:schemeClr val="bg1"/>
                </a:solidFill>
                <a:latin typeface="微軟正黑體" panose="020B0604030504040204" pitchFamily="34" charset="-120"/>
                <a:cs typeface="Arial" panose="020B0604020202020204" pitchFamily="34" charset="0"/>
              </a:rPr>
              <a:t>(</a:t>
            </a:r>
            <a:r>
              <a:rPr lang="en-US" altLang="zh-TW" sz="3400" b="1" dirty="0" err="1">
                <a:solidFill>
                  <a:schemeClr val="bg1"/>
                </a:solidFill>
                <a:latin typeface="微軟正黑體" panose="020B0604030504040204" pitchFamily="34" charset="-120"/>
                <a:cs typeface="Arial" panose="020B0604020202020204" pitchFamily="34" charset="0"/>
              </a:rPr>
              <a:t>Biorisk</a:t>
            </a:r>
            <a:r>
              <a:rPr lang="en-US" altLang="zh-TW" sz="3400" b="1" dirty="0">
                <a:solidFill>
                  <a:schemeClr val="bg1"/>
                </a:solidFill>
                <a:latin typeface="微軟正黑體" panose="020B0604030504040204" pitchFamily="34" charset="-120"/>
                <a:cs typeface="Arial" panose="020B0604020202020204" pitchFamily="34" charset="0"/>
              </a:rPr>
              <a:t>)</a:t>
            </a:r>
            <a:endParaRPr lang="zh-TW" altLang="en-US" sz="3400" b="1" dirty="0">
              <a:solidFill>
                <a:schemeClr val="bg1"/>
              </a:solidFill>
              <a:latin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15636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304800"/>
            <a:ext cx="6589712" cy="615553"/>
          </a:xfrm>
        </p:spPr>
        <p:txBody>
          <a:bodyPr/>
          <a:lstStyle/>
          <a:p>
            <a:r>
              <a:rPr lang="zh-TW" altLang="en-US" sz="4000" dirty="0">
                <a:latin typeface="微軟正黑體" panose="020B0604030504040204" pitchFamily="34" charset="-120"/>
                <a:ea typeface="微軟正黑體" panose="020B0604030504040204" pitchFamily="34" charset="-120"/>
              </a:rPr>
              <a:t>生物實驗室防護目的</a:t>
            </a:r>
          </a:p>
        </p:txBody>
      </p:sp>
      <p:sp>
        <p:nvSpPr>
          <p:cNvPr id="29699" name="Rectangle 3"/>
          <p:cNvSpPr>
            <a:spLocks noGrp="1" noChangeArrowheads="1"/>
          </p:cNvSpPr>
          <p:nvPr>
            <p:ph type="body" idx="4294967295"/>
          </p:nvPr>
        </p:nvSpPr>
        <p:spPr>
          <a:xfrm>
            <a:off x="533400" y="1066800"/>
            <a:ext cx="8353425" cy="4616648"/>
          </a:xfrm>
          <a:prstGeom prst="rect">
            <a:avLst/>
          </a:prstGeom>
        </p:spPr>
        <p:txBody>
          <a:bodyPr/>
          <a:lstStyle/>
          <a:p>
            <a:pPr marL="457200" indent="-457200">
              <a:lnSpc>
                <a:spcPct val="150000"/>
              </a:lnSpc>
              <a:buClr>
                <a:srgbClr val="990000"/>
              </a:buClr>
              <a:buFont typeface="Wingdings" panose="05000000000000000000" pitchFamily="2" charset="2"/>
              <a:buChar char="Ø"/>
            </a:pPr>
            <a:r>
              <a:rPr lang="zh-TW" altLang="en-US" sz="2800" b="1" dirty="0">
                <a:latin typeface="微軟正黑體" panose="020B0604030504040204" pitchFamily="34" charset="-120"/>
                <a:ea typeface="微軟正黑體" panose="020B0604030504040204" pitchFamily="34" charset="-120"/>
              </a:rPr>
              <a:t>保障</a:t>
            </a:r>
            <a:r>
              <a:rPr lang="zh-TW" altLang="en-US" sz="2800" b="1" u="sng" dirty="0">
                <a:solidFill>
                  <a:srgbClr val="0909CD"/>
                </a:solidFill>
                <a:latin typeface="微軟正黑體" panose="020B0604030504040204" pitchFamily="34" charset="-120"/>
                <a:ea typeface="微軟正黑體" panose="020B0604030504040204" pitchFamily="34" charset="-120"/>
              </a:rPr>
              <a:t>人身</a:t>
            </a:r>
            <a:r>
              <a:rPr lang="zh-TW" altLang="en-US" sz="2800" b="1" dirty="0">
                <a:latin typeface="微軟正黑體" panose="020B0604030504040204" pitchFamily="34" charset="-120"/>
                <a:ea typeface="微軟正黑體" panose="020B0604030504040204" pitchFamily="34" charset="-120"/>
              </a:rPr>
              <a:t>安全</a:t>
            </a:r>
            <a:endParaRPr lang="en-US" altLang="zh-TW" sz="2800" b="1" dirty="0">
              <a:latin typeface="微軟正黑體" panose="020B0604030504040204" pitchFamily="34" charset="-120"/>
              <a:ea typeface="微軟正黑體" panose="020B0604030504040204" pitchFamily="34" charset="-120"/>
            </a:endParaRP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操作者本身的安全</a:t>
            </a: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維護實驗室其他成員的安全</a:t>
            </a: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保障實驗室外其他第三者的安全</a:t>
            </a:r>
          </a:p>
          <a:p>
            <a:pPr marL="457200" indent="-457200">
              <a:lnSpc>
                <a:spcPct val="150000"/>
              </a:lnSpc>
              <a:buClr>
                <a:srgbClr val="990000"/>
              </a:buClr>
              <a:buFont typeface="Wingdings" panose="05000000000000000000" pitchFamily="2" charset="2"/>
              <a:buChar char="Ø"/>
            </a:pPr>
            <a:r>
              <a:rPr lang="zh-TW" altLang="en-US" sz="2800" b="1" dirty="0">
                <a:latin typeface="微軟正黑體" panose="020B0604030504040204" pitchFamily="34" charset="-120"/>
                <a:ea typeface="微軟正黑體" panose="020B0604030504040204" pitchFamily="34" charset="-120"/>
              </a:rPr>
              <a:t>避免</a:t>
            </a:r>
            <a:r>
              <a:rPr lang="zh-TW" altLang="en-US" sz="2800" b="1" u="sng" dirty="0">
                <a:solidFill>
                  <a:srgbClr val="0909CD"/>
                </a:solidFill>
                <a:latin typeface="微軟正黑體" panose="020B0604030504040204" pitchFamily="34" charset="-120"/>
                <a:ea typeface="微軟正黑體" panose="020B0604030504040204" pitchFamily="34" charset="-120"/>
              </a:rPr>
              <a:t>環境</a:t>
            </a:r>
            <a:r>
              <a:rPr lang="zh-TW" altLang="en-US" sz="2800" b="1" dirty="0">
                <a:latin typeface="微軟正黑體" panose="020B0604030504040204" pitchFamily="34" charset="-120"/>
                <a:ea typeface="微軟正黑體" panose="020B0604030504040204" pitchFamily="34" charset="-120"/>
              </a:rPr>
              <a:t>污染</a:t>
            </a: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冰箱、培養箱、離心機、微量分注器及其他儀器設備等</a:t>
            </a:r>
            <a:endParaRPr lang="en-US" altLang="zh-TW" sz="2400" b="1" dirty="0">
              <a:latin typeface="微軟正黑體" panose="020B0604030504040204" pitchFamily="34" charset="-120"/>
              <a:ea typeface="微軟正黑體" panose="020B0604030504040204" pitchFamily="34" charset="-120"/>
            </a:endParaRP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實驗桌、門把及實驗室地面等</a:t>
            </a:r>
          </a:p>
          <a:p>
            <a:pPr lvl="1">
              <a:lnSpc>
                <a:spcPct val="150000"/>
              </a:lnSpc>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如動物飼養場、河川、魚、土壤、植物或作物等</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6202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736718" y="6172200"/>
            <a:ext cx="2373313" cy="284163"/>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b="1" dirty="0">
                <a:solidFill>
                  <a:schemeClr val="bg1"/>
                </a:solidFill>
                <a:latin typeface="微軟正黑體" panose="020B0604030504040204" pitchFamily="34" charset="-120"/>
                <a:ea typeface="微軟正黑體" panose="020B0604030504040204" pitchFamily="34" charset="-120"/>
              </a:rPr>
              <a:t>衛生福利部疾病管制署</a:t>
            </a:r>
          </a:p>
        </p:txBody>
      </p:sp>
      <p:sp>
        <p:nvSpPr>
          <p:cNvPr id="30726" name="object 6"/>
          <p:cNvSpPr>
            <a:spLocks/>
          </p:cNvSpPr>
          <p:nvPr/>
        </p:nvSpPr>
        <p:spPr bwMode="auto">
          <a:xfrm>
            <a:off x="217488" y="1647825"/>
            <a:ext cx="2840037" cy="3768725"/>
          </a:xfrm>
          <a:custGeom>
            <a:avLst/>
            <a:gdLst>
              <a:gd name="T0" fmla="*/ 1537716 w 3075940"/>
              <a:gd name="T1" fmla="*/ 0 h 4083050"/>
              <a:gd name="T2" fmla="*/ 0 w 3075940"/>
              <a:gd name="T3" fmla="*/ 4082796 h 4083050"/>
              <a:gd name="T4" fmla="*/ 3075432 w 3075940"/>
              <a:gd name="T5" fmla="*/ 4082796 h 4083050"/>
              <a:gd name="T6" fmla="*/ 1537716 w 3075940"/>
              <a:gd name="T7" fmla="*/ 0 h 4083050"/>
            </a:gdLst>
            <a:ahLst/>
            <a:cxnLst>
              <a:cxn ang="0">
                <a:pos x="T0" y="T1"/>
              </a:cxn>
              <a:cxn ang="0">
                <a:pos x="T2" y="T3"/>
              </a:cxn>
              <a:cxn ang="0">
                <a:pos x="T4" y="T5"/>
              </a:cxn>
              <a:cxn ang="0">
                <a:pos x="T6" y="T7"/>
              </a:cxn>
            </a:cxnLst>
            <a:rect l="0" t="0" r="r" b="b"/>
            <a:pathLst>
              <a:path w="3075940" h="4083050">
                <a:moveTo>
                  <a:pt x="1537716" y="0"/>
                </a:moveTo>
                <a:lnTo>
                  <a:pt x="0" y="4082796"/>
                </a:lnTo>
                <a:lnTo>
                  <a:pt x="3075432" y="4082796"/>
                </a:lnTo>
                <a:lnTo>
                  <a:pt x="1537716" y="0"/>
                </a:lnTo>
                <a:close/>
              </a:path>
            </a:pathLst>
          </a:custGeom>
          <a:solidFill>
            <a:srgbClr val="EC7C3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27" name="object 7"/>
          <p:cNvSpPr>
            <a:spLocks/>
          </p:cNvSpPr>
          <p:nvPr/>
        </p:nvSpPr>
        <p:spPr bwMode="auto">
          <a:xfrm>
            <a:off x="817563" y="1647825"/>
            <a:ext cx="1517650" cy="904875"/>
          </a:xfrm>
          <a:custGeom>
            <a:avLst/>
            <a:gdLst>
              <a:gd name="T0" fmla="*/ 1481050 w 1644650"/>
              <a:gd name="T1" fmla="*/ 0 h 980439"/>
              <a:gd name="T2" fmla="*/ 160525 w 1644650"/>
              <a:gd name="T3" fmla="*/ 23 h 980439"/>
              <a:gd name="T4" fmla="*/ 117759 w 1644650"/>
              <a:gd name="T5" fmla="*/ 6436 h 980439"/>
              <a:gd name="T6" fmla="*/ 79383 w 1644650"/>
              <a:gd name="T7" fmla="*/ 23186 h 980439"/>
              <a:gd name="T8" fmla="*/ 46907 w 1644650"/>
              <a:gd name="T9" fmla="*/ 48761 h 980439"/>
              <a:gd name="T10" fmla="*/ 21841 w 1644650"/>
              <a:gd name="T11" fmla="*/ 81650 h 980439"/>
              <a:gd name="T12" fmla="*/ 5694 w 1644650"/>
              <a:gd name="T13" fmla="*/ 120341 h 980439"/>
              <a:gd name="T14" fmla="*/ 100 w 1644650"/>
              <a:gd name="T15" fmla="*/ 160549 h 980439"/>
              <a:gd name="T16" fmla="*/ 0 w 1644650"/>
              <a:gd name="T17" fmla="*/ 819382 h 980439"/>
              <a:gd name="T18" fmla="*/ 895 w 1644650"/>
              <a:gd name="T19" fmla="*/ 834029 h 980439"/>
              <a:gd name="T20" fmla="*/ 10919 w 1644650"/>
              <a:gd name="T21" fmla="*/ 875493 h 980439"/>
              <a:gd name="T22" fmla="*/ 30775 w 1644650"/>
              <a:gd name="T23" fmla="*/ 912069 h 980439"/>
              <a:gd name="T24" fmla="*/ 58952 w 1644650"/>
              <a:gd name="T25" fmla="*/ 942246 h 980439"/>
              <a:gd name="T26" fmla="*/ 93943 w 1644650"/>
              <a:gd name="T27" fmla="*/ 964511 h 980439"/>
              <a:gd name="T28" fmla="*/ 134236 w 1644650"/>
              <a:gd name="T29" fmla="*/ 977352 h 980439"/>
              <a:gd name="T30" fmla="*/ 163298 w 1644650"/>
              <a:gd name="T31" fmla="*/ 979932 h 980439"/>
              <a:gd name="T32" fmla="*/ 1483823 w 1644650"/>
              <a:gd name="T33" fmla="*/ 979908 h 980439"/>
              <a:gd name="T34" fmla="*/ 1526581 w 1644650"/>
              <a:gd name="T35" fmla="*/ 973495 h 980439"/>
              <a:gd name="T36" fmla="*/ 1564955 w 1644650"/>
              <a:gd name="T37" fmla="*/ 956745 h 980439"/>
              <a:gd name="T38" fmla="*/ 1597432 w 1644650"/>
              <a:gd name="T39" fmla="*/ 931170 h 980439"/>
              <a:gd name="T40" fmla="*/ 1622502 w 1644650"/>
              <a:gd name="T41" fmla="*/ 898281 h 980439"/>
              <a:gd name="T42" fmla="*/ 1638653 w 1644650"/>
              <a:gd name="T43" fmla="*/ 859590 h 980439"/>
              <a:gd name="T44" fmla="*/ 1644249 w 1644650"/>
              <a:gd name="T45" fmla="*/ 819382 h 980439"/>
              <a:gd name="T46" fmla="*/ 1644349 w 1644650"/>
              <a:gd name="T47" fmla="*/ 160549 h 980439"/>
              <a:gd name="T48" fmla="*/ 1643454 w 1644650"/>
              <a:gd name="T49" fmla="*/ 145902 h 980439"/>
              <a:gd name="T50" fmla="*/ 1633427 w 1644650"/>
              <a:gd name="T51" fmla="*/ 104438 h 980439"/>
              <a:gd name="T52" fmla="*/ 1613567 w 1644650"/>
              <a:gd name="T53" fmla="*/ 67862 h 980439"/>
              <a:gd name="T54" fmla="*/ 1585386 w 1644650"/>
              <a:gd name="T55" fmla="*/ 37685 h 980439"/>
              <a:gd name="T56" fmla="*/ 1550395 w 1644650"/>
              <a:gd name="T57" fmla="*/ 15420 h 980439"/>
              <a:gd name="T58" fmla="*/ 1510106 w 1644650"/>
              <a:gd name="T59" fmla="*/ 2579 h 980439"/>
              <a:gd name="T60" fmla="*/ 1481050 w 1644650"/>
              <a:gd name="T61" fmla="*/ 0 h 980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44650" h="980439">
                <a:moveTo>
                  <a:pt x="1481050" y="0"/>
                </a:moveTo>
                <a:lnTo>
                  <a:pt x="160525" y="23"/>
                </a:lnTo>
                <a:lnTo>
                  <a:pt x="117759" y="6436"/>
                </a:lnTo>
                <a:lnTo>
                  <a:pt x="79383" y="23186"/>
                </a:lnTo>
                <a:lnTo>
                  <a:pt x="46907" y="48761"/>
                </a:lnTo>
                <a:lnTo>
                  <a:pt x="21841" y="81650"/>
                </a:lnTo>
                <a:lnTo>
                  <a:pt x="5694" y="120341"/>
                </a:lnTo>
                <a:lnTo>
                  <a:pt x="100" y="160549"/>
                </a:lnTo>
                <a:lnTo>
                  <a:pt x="0" y="819382"/>
                </a:lnTo>
                <a:lnTo>
                  <a:pt x="895" y="834029"/>
                </a:lnTo>
                <a:lnTo>
                  <a:pt x="10919" y="875493"/>
                </a:lnTo>
                <a:lnTo>
                  <a:pt x="30775" y="912069"/>
                </a:lnTo>
                <a:lnTo>
                  <a:pt x="58952" y="942246"/>
                </a:lnTo>
                <a:lnTo>
                  <a:pt x="93943" y="964511"/>
                </a:lnTo>
                <a:lnTo>
                  <a:pt x="134236" y="977352"/>
                </a:lnTo>
                <a:lnTo>
                  <a:pt x="163298" y="979932"/>
                </a:lnTo>
                <a:lnTo>
                  <a:pt x="1483823" y="979908"/>
                </a:lnTo>
                <a:lnTo>
                  <a:pt x="1526581" y="973495"/>
                </a:lnTo>
                <a:lnTo>
                  <a:pt x="1564955" y="956745"/>
                </a:lnTo>
                <a:lnTo>
                  <a:pt x="1597432" y="931170"/>
                </a:lnTo>
                <a:lnTo>
                  <a:pt x="1622502" y="898281"/>
                </a:lnTo>
                <a:lnTo>
                  <a:pt x="1638653" y="859590"/>
                </a:lnTo>
                <a:lnTo>
                  <a:pt x="1644249" y="819382"/>
                </a:lnTo>
                <a:lnTo>
                  <a:pt x="1644349" y="160549"/>
                </a:lnTo>
                <a:lnTo>
                  <a:pt x="1643454" y="145902"/>
                </a:lnTo>
                <a:lnTo>
                  <a:pt x="1633427" y="104438"/>
                </a:lnTo>
                <a:lnTo>
                  <a:pt x="1613567" y="67862"/>
                </a:lnTo>
                <a:lnTo>
                  <a:pt x="1585386" y="37685"/>
                </a:lnTo>
                <a:lnTo>
                  <a:pt x="1550395" y="15420"/>
                </a:lnTo>
                <a:lnTo>
                  <a:pt x="1510106" y="2579"/>
                </a:lnTo>
                <a:lnTo>
                  <a:pt x="14810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28" name="object 8"/>
          <p:cNvSpPr>
            <a:spLocks/>
          </p:cNvSpPr>
          <p:nvPr/>
        </p:nvSpPr>
        <p:spPr bwMode="auto">
          <a:xfrm>
            <a:off x="817563" y="1647825"/>
            <a:ext cx="1517650" cy="904875"/>
          </a:xfrm>
          <a:custGeom>
            <a:avLst/>
            <a:gdLst>
              <a:gd name="T0" fmla="*/ 0 w 1644650"/>
              <a:gd name="T1" fmla="*/ 163322 h 980439"/>
              <a:gd name="T2" fmla="*/ 5717 w 1644650"/>
              <a:gd name="T3" fmla="*/ 120341 h 980439"/>
              <a:gd name="T4" fmla="*/ 21864 w 1644650"/>
              <a:gd name="T5" fmla="*/ 81650 h 980439"/>
              <a:gd name="T6" fmla="*/ 46930 w 1644650"/>
              <a:gd name="T7" fmla="*/ 48761 h 980439"/>
              <a:gd name="T8" fmla="*/ 79406 w 1644650"/>
              <a:gd name="T9" fmla="*/ 23186 h 980439"/>
              <a:gd name="T10" fmla="*/ 117782 w 1644650"/>
              <a:gd name="T11" fmla="*/ 6436 h 980439"/>
              <a:gd name="T12" fmla="*/ 160548 w 1644650"/>
              <a:gd name="T13" fmla="*/ 23 h 980439"/>
              <a:gd name="T14" fmla="*/ 1481074 w 1644650"/>
              <a:gd name="T15" fmla="*/ 0 h 980439"/>
              <a:gd name="T16" fmla="*/ 1495784 w 1644650"/>
              <a:gd name="T17" fmla="*/ 654 h 980439"/>
              <a:gd name="T18" fmla="*/ 1537503 w 1644650"/>
              <a:gd name="T19" fmla="*/ 10018 h 980439"/>
              <a:gd name="T20" fmla="*/ 1574427 w 1644650"/>
              <a:gd name="T21" fmla="*/ 29310 h 980439"/>
              <a:gd name="T22" fmla="*/ 1605046 w 1644650"/>
              <a:gd name="T23" fmla="*/ 57017 h 980439"/>
              <a:gd name="T24" fmla="*/ 1627848 w 1644650"/>
              <a:gd name="T25" fmla="*/ 91628 h 980439"/>
              <a:gd name="T26" fmla="*/ 1641320 w 1644650"/>
              <a:gd name="T27" fmla="*/ 131631 h 980439"/>
              <a:gd name="T28" fmla="*/ 1644395 w 1644650"/>
              <a:gd name="T29" fmla="*/ 816610 h 980439"/>
              <a:gd name="T30" fmla="*/ 1643741 w 1644650"/>
              <a:gd name="T31" fmla="*/ 831320 h 980439"/>
              <a:gd name="T32" fmla="*/ 1634377 w 1644650"/>
              <a:gd name="T33" fmla="*/ 873039 h 980439"/>
              <a:gd name="T34" fmla="*/ 1615085 w 1644650"/>
              <a:gd name="T35" fmla="*/ 909963 h 980439"/>
              <a:gd name="T36" fmla="*/ 1587378 w 1644650"/>
              <a:gd name="T37" fmla="*/ 940582 h 980439"/>
              <a:gd name="T38" fmla="*/ 1552767 w 1644650"/>
              <a:gd name="T39" fmla="*/ 963384 h 980439"/>
              <a:gd name="T40" fmla="*/ 1512764 w 1644650"/>
              <a:gd name="T41" fmla="*/ 976856 h 980439"/>
              <a:gd name="T42" fmla="*/ 163322 w 1644650"/>
              <a:gd name="T43" fmla="*/ 979932 h 980439"/>
              <a:gd name="T44" fmla="*/ 148607 w 1644650"/>
              <a:gd name="T45" fmla="*/ 979277 h 980439"/>
              <a:gd name="T46" fmla="*/ 106882 w 1644650"/>
              <a:gd name="T47" fmla="*/ 969913 h 980439"/>
              <a:gd name="T48" fmla="*/ 69957 w 1644650"/>
              <a:gd name="T49" fmla="*/ 950621 h 980439"/>
              <a:gd name="T50" fmla="*/ 39340 w 1644650"/>
              <a:gd name="T51" fmla="*/ 922914 h 980439"/>
              <a:gd name="T52" fmla="*/ 16543 w 1644650"/>
              <a:gd name="T53" fmla="*/ 888303 h 980439"/>
              <a:gd name="T54" fmla="*/ 3074 w 1644650"/>
              <a:gd name="T55" fmla="*/ 848300 h 980439"/>
              <a:gd name="T56" fmla="*/ 0 w 1644650"/>
              <a:gd name="T57" fmla="*/ 163322 h 980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4650" h="980439">
                <a:moveTo>
                  <a:pt x="0" y="163322"/>
                </a:moveTo>
                <a:lnTo>
                  <a:pt x="5717" y="120341"/>
                </a:lnTo>
                <a:lnTo>
                  <a:pt x="21864" y="81650"/>
                </a:lnTo>
                <a:lnTo>
                  <a:pt x="46930" y="48761"/>
                </a:lnTo>
                <a:lnTo>
                  <a:pt x="79406" y="23186"/>
                </a:lnTo>
                <a:lnTo>
                  <a:pt x="117782" y="6436"/>
                </a:lnTo>
                <a:lnTo>
                  <a:pt x="160548" y="23"/>
                </a:lnTo>
                <a:lnTo>
                  <a:pt x="1481074" y="0"/>
                </a:lnTo>
                <a:lnTo>
                  <a:pt x="1495784" y="654"/>
                </a:lnTo>
                <a:lnTo>
                  <a:pt x="1537503" y="10018"/>
                </a:lnTo>
                <a:lnTo>
                  <a:pt x="1574427" y="29310"/>
                </a:lnTo>
                <a:lnTo>
                  <a:pt x="1605046" y="57017"/>
                </a:lnTo>
                <a:lnTo>
                  <a:pt x="1627848" y="91628"/>
                </a:lnTo>
                <a:lnTo>
                  <a:pt x="1641320" y="131631"/>
                </a:lnTo>
                <a:lnTo>
                  <a:pt x="1644395" y="816610"/>
                </a:lnTo>
                <a:lnTo>
                  <a:pt x="1643741" y="831320"/>
                </a:lnTo>
                <a:lnTo>
                  <a:pt x="1634377" y="873039"/>
                </a:lnTo>
                <a:lnTo>
                  <a:pt x="1615085" y="909963"/>
                </a:lnTo>
                <a:lnTo>
                  <a:pt x="1587378" y="940582"/>
                </a:lnTo>
                <a:lnTo>
                  <a:pt x="1552767" y="963384"/>
                </a:lnTo>
                <a:lnTo>
                  <a:pt x="1512764" y="976856"/>
                </a:lnTo>
                <a:lnTo>
                  <a:pt x="163322" y="979932"/>
                </a:lnTo>
                <a:lnTo>
                  <a:pt x="148607" y="979277"/>
                </a:lnTo>
                <a:lnTo>
                  <a:pt x="106882" y="969913"/>
                </a:lnTo>
                <a:lnTo>
                  <a:pt x="69957" y="950621"/>
                </a:lnTo>
                <a:lnTo>
                  <a:pt x="39340" y="922914"/>
                </a:lnTo>
                <a:lnTo>
                  <a:pt x="16543" y="888303"/>
                </a:lnTo>
                <a:lnTo>
                  <a:pt x="3074" y="848300"/>
                </a:lnTo>
                <a:lnTo>
                  <a:pt x="0" y="163322"/>
                </a:lnTo>
                <a:close/>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9" name="object 9"/>
          <p:cNvSpPr txBox="1"/>
          <p:nvPr/>
        </p:nvSpPr>
        <p:spPr>
          <a:xfrm>
            <a:off x="1201738" y="1928813"/>
            <a:ext cx="749300" cy="439737"/>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800" b="1">
                <a:solidFill>
                  <a:srgbClr val="C00000"/>
                </a:solidFill>
                <a:latin typeface="微軟正黑體" panose="020B0604030504040204" pitchFamily="34" charset="-120"/>
                <a:ea typeface="微軟正黑體" panose="020B0604030504040204" pitchFamily="34" charset="-120"/>
              </a:rPr>
              <a:t>法律</a:t>
            </a:r>
            <a:endParaRPr lang="zh-TW" altLang="zh-TW" sz="2800">
              <a:latin typeface="微軟正黑體" panose="020B0604030504040204" pitchFamily="34" charset="-120"/>
              <a:ea typeface="微軟正黑體" panose="020B0604030504040204" pitchFamily="34" charset="-120"/>
            </a:endParaRPr>
          </a:p>
        </p:txBody>
      </p:sp>
      <p:sp>
        <p:nvSpPr>
          <p:cNvPr id="30730" name="object 10"/>
          <p:cNvSpPr>
            <a:spLocks/>
          </p:cNvSpPr>
          <p:nvPr/>
        </p:nvSpPr>
        <p:spPr bwMode="auto">
          <a:xfrm>
            <a:off x="831850" y="3175000"/>
            <a:ext cx="1519238" cy="906463"/>
          </a:xfrm>
          <a:custGeom>
            <a:avLst/>
            <a:gdLst>
              <a:gd name="T0" fmla="*/ 1482313 w 1645920"/>
              <a:gd name="T1" fmla="*/ 0 h 981710"/>
              <a:gd name="T2" fmla="*/ 160352 w 1645920"/>
              <a:gd name="T3" fmla="*/ 30 h 981710"/>
              <a:gd name="T4" fmla="*/ 117617 w 1645920"/>
              <a:gd name="T5" fmla="*/ 6539 h 981710"/>
              <a:gd name="T6" fmla="*/ 79277 w 1645920"/>
              <a:gd name="T7" fmla="*/ 23358 h 981710"/>
              <a:gd name="T8" fmla="*/ 46837 w 1645920"/>
              <a:gd name="T9" fmla="*/ 48980 h 981710"/>
              <a:gd name="T10" fmla="*/ 21803 w 1645920"/>
              <a:gd name="T11" fmla="*/ 81895 h 981710"/>
              <a:gd name="T12" fmla="*/ 5678 w 1645920"/>
              <a:gd name="T13" fmla="*/ 120596 h 981710"/>
              <a:gd name="T14" fmla="*/ 111 w 1645920"/>
              <a:gd name="T15" fmla="*/ 160384 h 981710"/>
              <a:gd name="T16" fmla="*/ 0 w 1645920"/>
              <a:gd name="T17" fmla="*/ 821071 h 981710"/>
              <a:gd name="T18" fmla="*/ 930 w 1645920"/>
              <a:gd name="T19" fmla="*/ 835706 h 981710"/>
              <a:gd name="T20" fmla="*/ 11039 w 1645920"/>
              <a:gd name="T21" fmla="*/ 877134 h 981710"/>
              <a:gd name="T22" fmla="*/ 30954 w 1645920"/>
              <a:gd name="T23" fmla="*/ 913674 h 981710"/>
              <a:gd name="T24" fmla="*/ 59169 w 1645920"/>
              <a:gd name="T25" fmla="*/ 943817 h 981710"/>
              <a:gd name="T26" fmla="*/ 94180 w 1645920"/>
              <a:gd name="T27" fmla="*/ 966055 h 981710"/>
              <a:gd name="T28" fmla="*/ 134481 w 1645920"/>
              <a:gd name="T29" fmla="*/ 978880 h 981710"/>
              <a:gd name="T30" fmla="*/ 163545 w 1645920"/>
              <a:gd name="T31" fmla="*/ 981456 h 981710"/>
              <a:gd name="T32" fmla="*/ 1485504 w 1645920"/>
              <a:gd name="T33" fmla="*/ 981425 h 981710"/>
              <a:gd name="T34" fmla="*/ 1528227 w 1645920"/>
              <a:gd name="T35" fmla="*/ 974916 h 981710"/>
              <a:gd name="T36" fmla="*/ 1566564 w 1645920"/>
              <a:gd name="T37" fmla="*/ 958097 h 981710"/>
              <a:gd name="T38" fmla="*/ 1599006 w 1645920"/>
              <a:gd name="T39" fmla="*/ 932475 h 981710"/>
              <a:gd name="T40" fmla="*/ 1624047 w 1645920"/>
              <a:gd name="T41" fmla="*/ 899560 h 981710"/>
              <a:gd name="T42" fmla="*/ 1640177 w 1645920"/>
              <a:gd name="T43" fmla="*/ 860859 h 981710"/>
              <a:gd name="T44" fmla="*/ 1645889 w 1645920"/>
              <a:gd name="T45" fmla="*/ 817880 h 981710"/>
              <a:gd name="T46" fmla="*/ 1645858 w 1645920"/>
              <a:gd name="T47" fmla="*/ 160384 h 981710"/>
              <a:gd name="T48" fmla="*/ 1639349 w 1645920"/>
              <a:gd name="T49" fmla="*/ 117662 h 981710"/>
              <a:gd name="T50" fmla="*/ 1622530 w 1645920"/>
              <a:gd name="T51" fmla="*/ 79325 h 981710"/>
              <a:gd name="T52" fmla="*/ 1596909 w 1645920"/>
              <a:gd name="T53" fmla="*/ 46882 h 981710"/>
              <a:gd name="T54" fmla="*/ 1563993 w 1645920"/>
              <a:gd name="T55" fmla="*/ 21842 h 981710"/>
              <a:gd name="T56" fmla="*/ 1525292 w 1645920"/>
              <a:gd name="T57" fmla="*/ 5711 h 981710"/>
              <a:gd name="T58" fmla="*/ 1482313 w 1645920"/>
              <a:gd name="T59" fmla="*/ 0 h 98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5920" h="981710">
                <a:moveTo>
                  <a:pt x="1482313" y="0"/>
                </a:moveTo>
                <a:lnTo>
                  <a:pt x="160352" y="30"/>
                </a:lnTo>
                <a:lnTo>
                  <a:pt x="117617" y="6539"/>
                </a:lnTo>
                <a:lnTo>
                  <a:pt x="79277" y="23358"/>
                </a:lnTo>
                <a:lnTo>
                  <a:pt x="46837" y="48980"/>
                </a:lnTo>
                <a:lnTo>
                  <a:pt x="21803" y="81895"/>
                </a:lnTo>
                <a:lnTo>
                  <a:pt x="5678" y="120596"/>
                </a:lnTo>
                <a:lnTo>
                  <a:pt x="111" y="160384"/>
                </a:lnTo>
                <a:lnTo>
                  <a:pt x="0" y="821071"/>
                </a:lnTo>
                <a:lnTo>
                  <a:pt x="930" y="835706"/>
                </a:lnTo>
                <a:lnTo>
                  <a:pt x="11039" y="877134"/>
                </a:lnTo>
                <a:lnTo>
                  <a:pt x="30954" y="913674"/>
                </a:lnTo>
                <a:lnTo>
                  <a:pt x="59169" y="943817"/>
                </a:lnTo>
                <a:lnTo>
                  <a:pt x="94180" y="966055"/>
                </a:lnTo>
                <a:lnTo>
                  <a:pt x="134481" y="978880"/>
                </a:lnTo>
                <a:lnTo>
                  <a:pt x="163545" y="981456"/>
                </a:lnTo>
                <a:lnTo>
                  <a:pt x="1485504" y="981425"/>
                </a:lnTo>
                <a:lnTo>
                  <a:pt x="1528227" y="974916"/>
                </a:lnTo>
                <a:lnTo>
                  <a:pt x="1566564" y="958097"/>
                </a:lnTo>
                <a:lnTo>
                  <a:pt x="1599006" y="932475"/>
                </a:lnTo>
                <a:lnTo>
                  <a:pt x="1624047" y="899560"/>
                </a:lnTo>
                <a:lnTo>
                  <a:pt x="1640177" y="860859"/>
                </a:lnTo>
                <a:lnTo>
                  <a:pt x="1645889" y="817880"/>
                </a:lnTo>
                <a:lnTo>
                  <a:pt x="1645858" y="160384"/>
                </a:lnTo>
                <a:lnTo>
                  <a:pt x="1639349" y="117662"/>
                </a:lnTo>
                <a:lnTo>
                  <a:pt x="1622530" y="79325"/>
                </a:lnTo>
                <a:lnTo>
                  <a:pt x="1596909" y="46882"/>
                </a:lnTo>
                <a:lnTo>
                  <a:pt x="1563993" y="21842"/>
                </a:lnTo>
                <a:lnTo>
                  <a:pt x="1525292" y="5711"/>
                </a:lnTo>
                <a:lnTo>
                  <a:pt x="14823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31" name="object 11"/>
          <p:cNvSpPr>
            <a:spLocks/>
          </p:cNvSpPr>
          <p:nvPr/>
        </p:nvSpPr>
        <p:spPr bwMode="auto">
          <a:xfrm>
            <a:off x="831850" y="3175000"/>
            <a:ext cx="1519238" cy="906463"/>
          </a:xfrm>
          <a:custGeom>
            <a:avLst/>
            <a:gdLst>
              <a:gd name="T0" fmla="*/ 0 w 1645920"/>
              <a:gd name="T1" fmla="*/ 163575 h 981710"/>
              <a:gd name="T2" fmla="*/ 5709 w 1645920"/>
              <a:gd name="T3" fmla="*/ 120596 h 981710"/>
              <a:gd name="T4" fmla="*/ 21833 w 1645920"/>
              <a:gd name="T5" fmla="*/ 81895 h 981710"/>
              <a:gd name="T6" fmla="*/ 46868 w 1645920"/>
              <a:gd name="T7" fmla="*/ 48980 h 981710"/>
              <a:gd name="T8" fmla="*/ 79308 w 1645920"/>
              <a:gd name="T9" fmla="*/ 23358 h 981710"/>
              <a:gd name="T10" fmla="*/ 117648 w 1645920"/>
              <a:gd name="T11" fmla="*/ 6539 h 981710"/>
              <a:gd name="T12" fmla="*/ 160383 w 1645920"/>
              <a:gd name="T13" fmla="*/ 30 h 981710"/>
              <a:gd name="T14" fmla="*/ 1482343 w 1645920"/>
              <a:gd name="T15" fmla="*/ 0 h 981710"/>
              <a:gd name="T16" fmla="*/ 1497052 w 1645920"/>
              <a:gd name="T17" fmla="*/ 653 h 981710"/>
              <a:gd name="T18" fmla="*/ 1538773 w 1645920"/>
              <a:gd name="T19" fmla="*/ 10005 h 981710"/>
              <a:gd name="T20" fmla="*/ 1575713 w 1645920"/>
              <a:gd name="T21" fmla="*/ 29273 h 981710"/>
              <a:gd name="T22" fmla="*/ 1606365 w 1645920"/>
              <a:gd name="T23" fmla="*/ 56948 h 981710"/>
              <a:gd name="T24" fmla="*/ 1629220 w 1645920"/>
              <a:gd name="T25" fmla="*/ 91523 h 981710"/>
              <a:gd name="T26" fmla="*/ 1642770 w 1645920"/>
              <a:gd name="T27" fmla="*/ 131490 h 981710"/>
              <a:gd name="T28" fmla="*/ 1645920 w 1645920"/>
              <a:gd name="T29" fmla="*/ 817880 h 981710"/>
              <a:gd name="T30" fmla="*/ 1645266 w 1645920"/>
              <a:gd name="T31" fmla="*/ 832588 h 981710"/>
              <a:gd name="T32" fmla="*/ 1635914 w 1645920"/>
              <a:gd name="T33" fmla="*/ 874309 h 981710"/>
              <a:gd name="T34" fmla="*/ 1616646 w 1645920"/>
              <a:gd name="T35" fmla="*/ 911249 h 981710"/>
              <a:gd name="T36" fmla="*/ 1588971 w 1645920"/>
              <a:gd name="T37" fmla="*/ 941901 h 981710"/>
              <a:gd name="T38" fmla="*/ 1554396 w 1645920"/>
              <a:gd name="T39" fmla="*/ 964756 h 981710"/>
              <a:gd name="T40" fmla="*/ 1514429 w 1645920"/>
              <a:gd name="T41" fmla="*/ 978306 h 981710"/>
              <a:gd name="T42" fmla="*/ 163575 w 1645920"/>
              <a:gd name="T43" fmla="*/ 981456 h 981710"/>
              <a:gd name="T44" fmla="*/ 148861 w 1645920"/>
              <a:gd name="T45" fmla="*/ 980802 h 981710"/>
              <a:gd name="T46" fmla="*/ 107131 w 1645920"/>
              <a:gd name="T47" fmla="*/ 971450 h 981710"/>
              <a:gd name="T48" fmla="*/ 70189 w 1645920"/>
              <a:gd name="T49" fmla="*/ 952182 h 981710"/>
              <a:gd name="T50" fmla="*/ 39541 w 1645920"/>
              <a:gd name="T51" fmla="*/ 924507 h 981710"/>
              <a:gd name="T52" fmla="*/ 16693 w 1645920"/>
              <a:gd name="T53" fmla="*/ 889932 h 981710"/>
              <a:gd name="T54" fmla="*/ 3148 w 1645920"/>
              <a:gd name="T55" fmla="*/ 849965 h 981710"/>
              <a:gd name="T56" fmla="*/ 0 w 1645920"/>
              <a:gd name="T57" fmla="*/ 163575 h 98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5920" h="981710">
                <a:moveTo>
                  <a:pt x="0" y="163575"/>
                </a:moveTo>
                <a:lnTo>
                  <a:pt x="5709" y="120596"/>
                </a:lnTo>
                <a:lnTo>
                  <a:pt x="21833" y="81895"/>
                </a:lnTo>
                <a:lnTo>
                  <a:pt x="46868" y="48980"/>
                </a:lnTo>
                <a:lnTo>
                  <a:pt x="79308" y="23358"/>
                </a:lnTo>
                <a:lnTo>
                  <a:pt x="117648" y="6539"/>
                </a:lnTo>
                <a:lnTo>
                  <a:pt x="160383" y="30"/>
                </a:lnTo>
                <a:lnTo>
                  <a:pt x="1482343" y="0"/>
                </a:lnTo>
                <a:lnTo>
                  <a:pt x="1497052" y="653"/>
                </a:lnTo>
                <a:lnTo>
                  <a:pt x="1538773" y="10005"/>
                </a:lnTo>
                <a:lnTo>
                  <a:pt x="1575713" y="29273"/>
                </a:lnTo>
                <a:lnTo>
                  <a:pt x="1606365" y="56948"/>
                </a:lnTo>
                <a:lnTo>
                  <a:pt x="1629220" y="91523"/>
                </a:lnTo>
                <a:lnTo>
                  <a:pt x="1642770" y="131490"/>
                </a:lnTo>
                <a:lnTo>
                  <a:pt x="1645920" y="817880"/>
                </a:lnTo>
                <a:lnTo>
                  <a:pt x="1645266" y="832588"/>
                </a:lnTo>
                <a:lnTo>
                  <a:pt x="1635914" y="874309"/>
                </a:lnTo>
                <a:lnTo>
                  <a:pt x="1616646" y="911249"/>
                </a:lnTo>
                <a:lnTo>
                  <a:pt x="1588971" y="941901"/>
                </a:lnTo>
                <a:lnTo>
                  <a:pt x="1554396" y="964756"/>
                </a:lnTo>
                <a:lnTo>
                  <a:pt x="1514429" y="978306"/>
                </a:lnTo>
                <a:lnTo>
                  <a:pt x="163575" y="981456"/>
                </a:lnTo>
                <a:lnTo>
                  <a:pt x="148861" y="980802"/>
                </a:lnTo>
                <a:lnTo>
                  <a:pt x="107131" y="971450"/>
                </a:lnTo>
                <a:lnTo>
                  <a:pt x="70189" y="952182"/>
                </a:lnTo>
                <a:lnTo>
                  <a:pt x="39541" y="924507"/>
                </a:lnTo>
                <a:lnTo>
                  <a:pt x="16693" y="889932"/>
                </a:lnTo>
                <a:lnTo>
                  <a:pt x="3148" y="849965"/>
                </a:lnTo>
                <a:lnTo>
                  <a:pt x="0" y="163575"/>
                </a:lnTo>
                <a:close/>
              </a:path>
            </a:pathLst>
          </a:custGeom>
          <a:noFill/>
          <a:ln w="76200">
            <a:solidFill>
              <a:srgbClr val="F4B08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 name="object 12"/>
          <p:cNvSpPr txBox="1"/>
          <p:nvPr/>
        </p:nvSpPr>
        <p:spPr>
          <a:xfrm>
            <a:off x="1216025" y="3457575"/>
            <a:ext cx="749300" cy="441325"/>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800" b="1">
                <a:solidFill>
                  <a:srgbClr val="C55A11"/>
                </a:solidFill>
                <a:latin typeface="微軟正黑體" panose="020B0604030504040204" pitchFamily="34" charset="-120"/>
                <a:ea typeface="微軟正黑體" panose="020B0604030504040204" pitchFamily="34" charset="-120"/>
              </a:rPr>
              <a:t>命令</a:t>
            </a:r>
            <a:endParaRPr lang="zh-TW" altLang="zh-TW" sz="2800">
              <a:latin typeface="微軟正黑體" panose="020B0604030504040204" pitchFamily="34" charset="-120"/>
              <a:ea typeface="微軟正黑體" panose="020B0604030504040204" pitchFamily="34" charset="-120"/>
            </a:endParaRPr>
          </a:p>
        </p:txBody>
      </p:sp>
      <p:sp>
        <p:nvSpPr>
          <p:cNvPr id="30733" name="object 13"/>
          <p:cNvSpPr>
            <a:spLocks/>
          </p:cNvSpPr>
          <p:nvPr/>
        </p:nvSpPr>
        <p:spPr bwMode="auto">
          <a:xfrm>
            <a:off x="831850" y="4505325"/>
            <a:ext cx="1519238" cy="906463"/>
          </a:xfrm>
          <a:custGeom>
            <a:avLst/>
            <a:gdLst>
              <a:gd name="T0" fmla="*/ 1482313 w 1645920"/>
              <a:gd name="T1" fmla="*/ 0 h 981710"/>
              <a:gd name="T2" fmla="*/ 160352 w 1645920"/>
              <a:gd name="T3" fmla="*/ 30 h 981710"/>
              <a:gd name="T4" fmla="*/ 117617 w 1645920"/>
              <a:gd name="T5" fmla="*/ 6539 h 981710"/>
              <a:gd name="T6" fmla="*/ 79277 w 1645920"/>
              <a:gd name="T7" fmla="*/ 23358 h 981710"/>
              <a:gd name="T8" fmla="*/ 46837 w 1645920"/>
              <a:gd name="T9" fmla="*/ 48980 h 981710"/>
              <a:gd name="T10" fmla="*/ 21803 w 1645920"/>
              <a:gd name="T11" fmla="*/ 81895 h 981710"/>
              <a:gd name="T12" fmla="*/ 5678 w 1645920"/>
              <a:gd name="T13" fmla="*/ 120596 h 981710"/>
              <a:gd name="T14" fmla="*/ 111 w 1645920"/>
              <a:gd name="T15" fmla="*/ 160384 h 981710"/>
              <a:gd name="T16" fmla="*/ 0 w 1645920"/>
              <a:gd name="T17" fmla="*/ 821071 h 981710"/>
              <a:gd name="T18" fmla="*/ 930 w 1645920"/>
              <a:gd name="T19" fmla="*/ 835706 h 981710"/>
              <a:gd name="T20" fmla="*/ 11039 w 1645920"/>
              <a:gd name="T21" fmla="*/ 877134 h 981710"/>
              <a:gd name="T22" fmla="*/ 30954 w 1645920"/>
              <a:gd name="T23" fmla="*/ 913674 h 981710"/>
              <a:gd name="T24" fmla="*/ 59169 w 1645920"/>
              <a:gd name="T25" fmla="*/ 943817 h 981710"/>
              <a:gd name="T26" fmla="*/ 94180 w 1645920"/>
              <a:gd name="T27" fmla="*/ 966055 h 981710"/>
              <a:gd name="T28" fmla="*/ 134481 w 1645920"/>
              <a:gd name="T29" fmla="*/ 978880 h 981710"/>
              <a:gd name="T30" fmla="*/ 163545 w 1645920"/>
              <a:gd name="T31" fmla="*/ 981455 h 981710"/>
              <a:gd name="T32" fmla="*/ 1485504 w 1645920"/>
              <a:gd name="T33" fmla="*/ 981425 h 981710"/>
              <a:gd name="T34" fmla="*/ 1528227 w 1645920"/>
              <a:gd name="T35" fmla="*/ 974916 h 981710"/>
              <a:gd name="T36" fmla="*/ 1566564 w 1645920"/>
              <a:gd name="T37" fmla="*/ 958097 h 981710"/>
              <a:gd name="T38" fmla="*/ 1599006 w 1645920"/>
              <a:gd name="T39" fmla="*/ 932475 h 981710"/>
              <a:gd name="T40" fmla="*/ 1624047 w 1645920"/>
              <a:gd name="T41" fmla="*/ 899560 h 981710"/>
              <a:gd name="T42" fmla="*/ 1640177 w 1645920"/>
              <a:gd name="T43" fmla="*/ 860859 h 981710"/>
              <a:gd name="T44" fmla="*/ 1645889 w 1645920"/>
              <a:gd name="T45" fmla="*/ 817879 h 981710"/>
              <a:gd name="T46" fmla="*/ 1645858 w 1645920"/>
              <a:gd name="T47" fmla="*/ 160384 h 981710"/>
              <a:gd name="T48" fmla="*/ 1639349 w 1645920"/>
              <a:gd name="T49" fmla="*/ 117662 h 981710"/>
              <a:gd name="T50" fmla="*/ 1622530 w 1645920"/>
              <a:gd name="T51" fmla="*/ 79325 h 981710"/>
              <a:gd name="T52" fmla="*/ 1596909 w 1645920"/>
              <a:gd name="T53" fmla="*/ 46882 h 981710"/>
              <a:gd name="T54" fmla="*/ 1563993 w 1645920"/>
              <a:gd name="T55" fmla="*/ 21842 h 981710"/>
              <a:gd name="T56" fmla="*/ 1525292 w 1645920"/>
              <a:gd name="T57" fmla="*/ 5711 h 981710"/>
              <a:gd name="T58" fmla="*/ 1482313 w 1645920"/>
              <a:gd name="T59" fmla="*/ 0 h 98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5920" h="981710">
                <a:moveTo>
                  <a:pt x="1482313" y="0"/>
                </a:moveTo>
                <a:lnTo>
                  <a:pt x="160352" y="30"/>
                </a:lnTo>
                <a:lnTo>
                  <a:pt x="117617" y="6539"/>
                </a:lnTo>
                <a:lnTo>
                  <a:pt x="79277" y="23358"/>
                </a:lnTo>
                <a:lnTo>
                  <a:pt x="46837" y="48980"/>
                </a:lnTo>
                <a:lnTo>
                  <a:pt x="21803" y="81895"/>
                </a:lnTo>
                <a:lnTo>
                  <a:pt x="5678" y="120596"/>
                </a:lnTo>
                <a:lnTo>
                  <a:pt x="111" y="160384"/>
                </a:lnTo>
                <a:lnTo>
                  <a:pt x="0" y="821071"/>
                </a:lnTo>
                <a:lnTo>
                  <a:pt x="930" y="835706"/>
                </a:lnTo>
                <a:lnTo>
                  <a:pt x="11039" y="877134"/>
                </a:lnTo>
                <a:lnTo>
                  <a:pt x="30954" y="913674"/>
                </a:lnTo>
                <a:lnTo>
                  <a:pt x="59169" y="943817"/>
                </a:lnTo>
                <a:lnTo>
                  <a:pt x="94180" y="966055"/>
                </a:lnTo>
                <a:lnTo>
                  <a:pt x="134481" y="978880"/>
                </a:lnTo>
                <a:lnTo>
                  <a:pt x="163545" y="981455"/>
                </a:lnTo>
                <a:lnTo>
                  <a:pt x="1485504" y="981425"/>
                </a:lnTo>
                <a:lnTo>
                  <a:pt x="1528227" y="974916"/>
                </a:lnTo>
                <a:lnTo>
                  <a:pt x="1566564" y="958097"/>
                </a:lnTo>
                <a:lnTo>
                  <a:pt x="1599006" y="932475"/>
                </a:lnTo>
                <a:lnTo>
                  <a:pt x="1624047" y="899560"/>
                </a:lnTo>
                <a:lnTo>
                  <a:pt x="1640177" y="860859"/>
                </a:lnTo>
                <a:lnTo>
                  <a:pt x="1645889" y="817879"/>
                </a:lnTo>
                <a:lnTo>
                  <a:pt x="1645858" y="160384"/>
                </a:lnTo>
                <a:lnTo>
                  <a:pt x="1639349" y="117662"/>
                </a:lnTo>
                <a:lnTo>
                  <a:pt x="1622530" y="79325"/>
                </a:lnTo>
                <a:lnTo>
                  <a:pt x="1596909" y="46882"/>
                </a:lnTo>
                <a:lnTo>
                  <a:pt x="1563993" y="21842"/>
                </a:lnTo>
                <a:lnTo>
                  <a:pt x="1525292" y="5711"/>
                </a:lnTo>
                <a:lnTo>
                  <a:pt x="14823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34" name="object 14"/>
          <p:cNvSpPr>
            <a:spLocks/>
          </p:cNvSpPr>
          <p:nvPr/>
        </p:nvSpPr>
        <p:spPr bwMode="auto">
          <a:xfrm>
            <a:off x="831850" y="4505325"/>
            <a:ext cx="1519238" cy="906463"/>
          </a:xfrm>
          <a:custGeom>
            <a:avLst/>
            <a:gdLst>
              <a:gd name="T0" fmla="*/ 0 w 1645920"/>
              <a:gd name="T1" fmla="*/ 163575 h 981710"/>
              <a:gd name="T2" fmla="*/ 5709 w 1645920"/>
              <a:gd name="T3" fmla="*/ 120596 h 981710"/>
              <a:gd name="T4" fmla="*/ 21833 w 1645920"/>
              <a:gd name="T5" fmla="*/ 81895 h 981710"/>
              <a:gd name="T6" fmla="*/ 46868 w 1645920"/>
              <a:gd name="T7" fmla="*/ 48980 h 981710"/>
              <a:gd name="T8" fmla="*/ 79308 w 1645920"/>
              <a:gd name="T9" fmla="*/ 23358 h 981710"/>
              <a:gd name="T10" fmla="*/ 117648 w 1645920"/>
              <a:gd name="T11" fmla="*/ 6539 h 981710"/>
              <a:gd name="T12" fmla="*/ 160383 w 1645920"/>
              <a:gd name="T13" fmla="*/ 30 h 981710"/>
              <a:gd name="T14" fmla="*/ 1482343 w 1645920"/>
              <a:gd name="T15" fmla="*/ 0 h 981710"/>
              <a:gd name="T16" fmla="*/ 1497052 w 1645920"/>
              <a:gd name="T17" fmla="*/ 653 h 981710"/>
              <a:gd name="T18" fmla="*/ 1538773 w 1645920"/>
              <a:gd name="T19" fmla="*/ 10005 h 981710"/>
              <a:gd name="T20" fmla="*/ 1575713 w 1645920"/>
              <a:gd name="T21" fmla="*/ 29273 h 981710"/>
              <a:gd name="T22" fmla="*/ 1606365 w 1645920"/>
              <a:gd name="T23" fmla="*/ 56948 h 981710"/>
              <a:gd name="T24" fmla="*/ 1629220 w 1645920"/>
              <a:gd name="T25" fmla="*/ 91523 h 981710"/>
              <a:gd name="T26" fmla="*/ 1642770 w 1645920"/>
              <a:gd name="T27" fmla="*/ 131490 h 981710"/>
              <a:gd name="T28" fmla="*/ 1645920 w 1645920"/>
              <a:gd name="T29" fmla="*/ 817879 h 981710"/>
              <a:gd name="T30" fmla="*/ 1645266 w 1645920"/>
              <a:gd name="T31" fmla="*/ 832588 h 981710"/>
              <a:gd name="T32" fmla="*/ 1635914 w 1645920"/>
              <a:gd name="T33" fmla="*/ 874309 h 981710"/>
              <a:gd name="T34" fmla="*/ 1616646 w 1645920"/>
              <a:gd name="T35" fmla="*/ 911249 h 981710"/>
              <a:gd name="T36" fmla="*/ 1588971 w 1645920"/>
              <a:gd name="T37" fmla="*/ 941901 h 981710"/>
              <a:gd name="T38" fmla="*/ 1554396 w 1645920"/>
              <a:gd name="T39" fmla="*/ 964756 h 981710"/>
              <a:gd name="T40" fmla="*/ 1514429 w 1645920"/>
              <a:gd name="T41" fmla="*/ 978306 h 981710"/>
              <a:gd name="T42" fmla="*/ 163575 w 1645920"/>
              <a:gd name="T43" fmla="*/ 981455 h 981710"/>
              <a:gd name="T44" fmla="*/ 148861 w 1645920"/>
              <a:gd name="T45" fmla="*/ 980802 h 981710"/>
              <a:gd name="T46" fmla="*/ 107131 w 1645920"/>
              <a:gd name="T47" fmla="*/ 971450 h 981710"/>
              <a:gd name="T48" fmla="*/ 70189 w 1645920"/>
              <a:gd name="T49" fmla="*/ 952182 h 981710"/>
              <a:gd name="T50" fmla="*/ 39541 w 1645920"/>
              <a:gd name="T51" fmla="*/ 924507 h 981710"/>
              <a:gd name="T52" fmla="*/ 16693 w 1645920"/>
              <a:gd name="T53" fmla="*/ 889932 h 981710"/>
              <a:gd name="T54" fmla="*/ 3148 w 1645920"/>
              <a:gd name="T55" fmla="*/ 849965 h 981710"/>
              <a:gd name="T56" fmla="*/ 0 w 1645920"/>
              <a:gd name="T57" fmla="*/ 163575 h 98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45920" h="981710">
                <a:moveTo>
                  <a:pt x="0" y="163575"/>
                </a:moveTo>
                <a:lnTo>
                  <a:pt x="5709" y="120596"/>
                </a:lnTo>
                <a:lnTo>
                  <a:pt x="21833" y="81895"/>
                </a:lnTo>
                <a:lnTo>
                  <a:pt x="46868" y="48980"/>
                </a:lnTo>
                <a:lnTo>
                  <a:pt x="79308" y="23358"/>
                </a:lnTo>
                <a:lnTo>
                  <a:pt x="117648" y="6539"/>
                </a:lnTo>
                <a:lnTo>
                  <a:pt x="160383" y="30"/>
                </a:lnTo>
                <a:lnTo>
                  <a:pt x="1482343" y="0"/>
                </a:lnTo>
                <a:lnTo>
                  <a:pt x="1497052" y="653"/>
                </a:lnTo>
                <a:lnTo>
                  <a:pt x="1538773" y="10005"/>
                </a:lnTo>
                <a:lnTo>
                  <a:pt x="1575713" y="29273"/>
                </a:lnTo>
                <a:lnTo>
                  <a:pt x="1606365" y="56948"/>
                </a:lnTo>
                <a:lnTo>
                  <a:pt x="1629220" y="91523"/>
                </a:lnTo>
                <a:lnTo>
                  <a:pt x="1642770" y="131490"/>
                </a:lnTo>
                <a:lnTo>
                  <a:pt x="1645920" y="817879"/>
                </a:lnTo>
                <a:lnTo>
                  <a:pt x="1645266" y="832588"/>
                </a:lnTo>
                <a:lnTo>
                  <a:pt x="1635914" y="874309"/>
                </a:lnTo>
                <a:lnTo>
                  <a:pt x="1616646" y="911249"/>
                </a:lnTo>
                <a:lnTo>
                  <a:pt x="1588971" y="941901"/>
                </a:lnTo>
                <a:lnTo>
                  <a:pt x="1554396" y="964756"/>
                </a:lnTo>
                <a:lnTo>
                  <a:pt x="1514429" y="978306"/>
                </a:lnTo>
                <a:lnTo>
                  <a:pt x="163575" y="981455"/>
                </a:lnTo>
                <a:lnTo>
                  <a:pt x="148861" y="980802"/>
                </a:lnTo>
                <a:lnTo>
                  <a:pt x="107131" y="971450"/>
                </a:lnTo>
                <a:lnTo>
                  <a:pt x="70189" y="952182"/>
                </a:lnTo>
                <a:lnTo>
                  <a:pt x="39541" y="924507"/>
                </a:lnTo>
                <a:lnTo>
                  <a:pt x="16693" y="889932"/>
                </a:lnTo>
                <a:lnTo>
                  <a:pt x="3148" y="849965"/>
                </a:lnTo>
                <a:lnTo>
                  <a:pt x="0" y="163575"/>
                </a:lnTo>
                <a:close/>
              </a:path>
            </a:pathLst>
          </a:custGeom>
          <a:noFill/>
          <a:ln w="76200">
            <a:solidFill>
              <a:srgbClr val="2E549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 name="object 15"/>
          <p:cNvSpPr txBox="1"/>
          <p:nvPr/>
        </p:nvSpPr>
        <p:spPr>
          <a:xfrm>
            <a:off x="1216025" y="4787900"/>
            <a:ext cx="749300" cy="439738"/>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800" b="1">
                <a:solidFill>
                  <a:srgbClr val="2D75B6"/>
                </a:solidFill>
                <a:latin typeface="微軟正黑體" panose="020B0604030504040204" pitchFamily="34" charset="-120"/>
                <a:ea typeface="微軟正黑體" panose="020B0604030504040204" pitchFamily="34" charset="-120"/>
              </a:rPr>
              <a:t>規則</a:t>
            </a:r>
            <a:endParaRPr lang="zh-TW" altLang="zh-TW" sz="2800">
              <a:latin typeface="微軟正黑體" panose="020B0604030504040204" pitchFamily="34" charset="-120"/>
              <a:ea typeface="微軟正黑體" panose="020B0604030504040204" pitchFamily="34" charset="-120"/>
            </a:endParaRPr>
          </a:p>
        </p:txBody>
      </p:sp>
      <p:sp>
        <p:nvSpPr>
          <p:cNvPr id="16" name="object 16"/>
          <p:cNvSpPr txBox="1"/>
          <p:nvPr/>
        </p:nvSpPr>
        <p:spPr>
          <a:xfrm>
            <a:off x="3656013" y="1577975"/>
            <a:ext cx="5170487" cy="1249363"/>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500" b="1" dirty="0">
                <a:solidFill>
                  <a:srgbClr val="C00000"/>
                </a:solidFill>
                <a:latin typeface="微軟正黑體" panose="020B0604030504040204" pitchFamily="34" charset="-120"/>
                <a:ea typeface="微軟正黑體" panose="020B0604030504040204" pitchFamily="34" charset="-120"/>
              </a:rPr>
              <a:t>傳染病防治法</a:t>
            </a:r>
            <a:r>
              <a:rPr lang="en-US" altLang="zh-TW" sz="2500" b="1" dirty="0">
                <a:solidFill>
                  <a:srgbClr val="C00000"/>
                </a:solidFill>
                <a:latin typeface="微軟正黑體" panose="020B0604030504040204" pitchFamily="34" charset="-120"/>
                <a:ea typeface="微軟正黑體" panose="020B0604030504040204" pitchFamily="34" charset="-120"/>
              </a:rPr>
              <a:t>(</a:t>
            </a:r>
            <a:r>
              <a:rPr lang="zh-TW" altLang="en-US" sz="2500" b="1" dirty="0">
                <a:solidFill>
                  <a:srgbClr val="C00000"/>
                </a:solidFill>
                <a:latin typeface="微軟正黑體" panose="020B0604030504040204" pitchFamily="34" charset="-120"/>
                <a:ea typeface="微軟正黑體" panose="020B0604030504040204" pitchFamily="34" charset="-120"/>
              </a:rPr>
              <a:t>本法</a:t>
            </a:r>
            <a:r>
              <a:rPr lang="en-US" altLang="zh-TW" sz="2500" b="1" dirty="0">
                <a:solidFill>
                  <a:srgbClr val="C00000"/>
                </a:solidFill>
                <a:latin typeface="微軟正黑體" panose="020B0604030504040204" pitchFamily="34" charset="-120"/>
                <a:ea typeface="微軟正黑體" panose="020B0604030504040204" pitchFamily="34" charset="-120"/>
              </a:rPr>
              <a:t>)</a:t>
            </a:r>
            <a:endParaRPr lang="zh-TW" altLang="zh-TW" sz="2500" dirty="0">
              <a:latin typeface="微軟正黑體" panose="020B0604030504040204" pitchFamily="34" charset="-120"/>
              <a:ea typeface="微軟正黑體" panose="020B0604030504040204" pitchFamily="34" charset="-120"/>
            </a:endParaRPr>
          </a:p>
          <a:p>
            <a:pPr>
              <a:spcBef>
                <a:spcPts val="13"/>
              </a:spcBef>
            </a:pPr>
            <a:r>
              <a:rPr lang="zh-TW" altLang="zh-TW" b="1" dirty="0">
                <a:latin typeface="微軟正黑體" panose="020B0604030504040204" pitchFamily="34" charset="-120"/>
                <a:ea typeface="微軟正黑體" panose="020B0604030504040204" pitchFamily="34" charset="-120"/>
              </a:rPr>
              <a:t>最近一次修訂：</a:t>
            </a:r>
            <a:r>
              <a:rPr lang="en-US" altLang="zh-TW" b="1" dirty="0">
                <a:latin typeface="微軟正黑體" panose="020B0604030504040204" pitchFamily="34" charset="-120"/>
                <a:ea typeface="微軟正黑體" panose="020B0604030504040204" pitchFamily="34" charset="-120"/>
              </a:rPr>
              <a:t>112</a:t>
            </a:r>
            <a:r>
              <a:rPr lang="zh-TW" altLang="zh-TW" b="1" dirty="0">
                <a:latin typeface="微軟正黑體" panose="020B0604030504040204" pitchFamily="34" charset="-120"/>
                <a:ea typeface="微軟正黑體" panose="020B0604030504040204" pitchFamily="34" charset="-120"/>
              </a:rPr>
              <a:t>年 6 月</a:t>
            </a:r>
            <a:r>
              <a:rPr lang="en-US" altLang="zh-TW" b="1" dirty="0">
                <a:latin typeface="微軟正黑體" panose="020B0604030504040204" pitchFamily="34" charset="-120"/>
                <a:ea typeface="微軟正黑體" panose="020B0604030504040204" pitchFamily="34" charset="-120"/>
              </a:rPr>
              <a:t>28</a:t>
            </a:r>
            <a:r>
              <a:rPr lang="zh-TW" altLang="zh-TW" b="1" dirty="0">
                <a:latin typeface="微軟正黑體" panose="020B0604030504040204" pitchFamily="34" charset="-120"/>
                <a:ea typeface="微軟正黑體" panose="020B0604030504040204" pitchFamily="34" charset="-120"/>
              </a:rPr>
              <a:t> 日</a:t>
            </a:r>
            <a:endParaRPr lang="zh-TW" altLang="zh-TW" dirty="0">
              <a:latin typeface="微軟正黑體" panose="020B0604030504040204" pitchFamily="34" charset="-120"/>
              <a:ea typeface="微軟正黑體" panose="020B0604030504040204" pitchFamily="34" charset="-120"/>
            </a:endParaRPr>
          </a:p>
          <a:p>
            <a:pPr>
              <a:spcBef>
                <a:spcPts val="13"/>
              </a:spcBef>
            </a:pPr>
            <a:r>
              <a:rPr lang="zh-TW" altLang="zh-TW" b="1" dirty="0">
                <a:latin typeface="微軟正黑體" panose="020B0604030504040204" pitchFamily="34" charset="-120"/>
                <a:ea typeface="微軟正黑體" panose="020B0604030504040204" pitchFamily="34" charset="-120"/>
              </a:rPr>
              <a:t>• 規範事項：第 4條第 4項、第34條。</a:t>
            </a:r>
            <a:endParaRPr lang="zh-TW" altLang="zh-TW" dirty="0">
              <a:latin typeface="微軟正黑體" panose="020B0604030504040204" pitchFamily="34" charset="-120"/>
              <a:ea typeface="微軟正黑體" panose="020B0604030504040204" pitchFamily="34" charset="-120"/>
            </a:endParaRPr>
          </a:p>
          <a:p>
            <a:r>
              <a:rPr lang="zh-TW" altLang="zh-TW" b="1" dirty="0">
                <a:latin typeface="微軟正黑體" panose="020B0604030504040204" pitchFamily="34" charset="-120"/>
                <a:ea typeface="微軟正黑體" panose="020B0604030504040204" pitchFamily="34" charset="-120"/>
              </a:rPr>
              <a:t>• 罰則：第64條第1項第 5款、第69條第1項第1款</a:t>
            </a:r>
            <a:endParaRPr lang="zh-TW" altLang="zh-TW" dirty="0">
              <a:latin typeface="微軟正黑體" panose="020B0604030504040204" pitchFamily="34" charset="-120"/>
              <a:ea typeface="微軟正黑體" panose="020B0604030504040204" pitchFamily="34" charset="-120"/>
            </a:endParaRPr>
          </a:p>
        </p:txBody>
      </p:sp>
      <p:sp>
        <p:nvSpPr>
          <p:cNvPr id="17" name="object 17"/>
          <p:cNvSpPr txBox="1"/>
          <p:nvPr/>
        </p:nvSpPr>
        <p:spPr>
          <a:xfrm>
            <a:off x="3652222" y="2991306"/>
            <a:ext cx="5339378" cy="1241365"/>
          </a:xfrm>
          <a:prstGeom prst="rect">
            <a:avLst/>
          </a:prstGeom>
        </p:spPr>
        <p:txBody>
          <a:bodyPr wrap="square" lIns="0" tIns="0" rIns="0" b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500" b="1" dirty="0">
                <a:solidFill>
                  <a:srgbClr val="C55A11"/>
                </a:solidFill>
                <a:latin typeface="微軟正黑體" panose="020B0604030504040204" pitchFamily="34" charset="-120"/>
                <a:ea typeface="微軟正黑體" panose="020B0604030504040204" pitchFamily="34" charset="-120"/>
              </a:rPr>
              <a:t>感染性生物材料管理辦法</a:t>
            </a:r>
            <a:r>
              <a:rPr lang="en-US" altLang="zh-TW" sz="2500" b="1" dirty="0">
                <a:solidFill>
                  <a:srgbClr val="C55A11"/>
                </a:solidFill>
                <a:latin typeface="微軟正黑體" panose="020B0604030504040204" pitchFamily="34" charset="-120"/>
                <a:ea typeface="微軟正黑體" panose="020B0604030504040204" pitchFamily="34" charset="-120"/>
              </a:rPr>
              <a:t>(</a:t>
            </a:r>
            <a:r>
              <a:rPr lang="zh-TW" altLang="en-US" sz="2500" b="1" dirty="0">
                <a:solidFill>
                  <a:srgbClr val="C55A11"/>
                </a:solidFill>
                <a:latin typeface="微軟正黑體" panose="020B0604030504040204" pitchFamily="34" charset="-120"/>
                <a:ea typeface="微軟正黑體" panose="020B0604030504040204" pitchFamily="34" charset="-120"/>
              </a:rPr>
              <a:t>辦法</a:t>
            </a:r>
            <a:r>
              <a:rPr lang="en-US" altLang="zh-TW" sz="2500" b="1" dirty="0">
                <a:solidFill>
                  <a:srgbClr val="C55A11"/>
                </a:solidFill>
                <a:latin typeface="微軟正黑體" panose="020B0604030504040204" pitchFamily="34" charset="-120"/>
                <a:ea typeface="微軟正黑體" panose="020B0604030504040204" pitchFamily="34" charset="-120"/>
              </a:rPr>
              <a:t>)</a:t>
            </a:r>
            <a:endParaRPr lang="zh-TW" altLang="zh-TW" sz="2500" dirty="0">
              <a:latin typeface="微軟正黑體" panose="020B0604030504040204" pitchFamily="34" charset="-120"/>
              <a:ea typeface="微軟正黑體" panose="020B0604030504040204" pitchFamily="34" charset="-120"/>
            </a:endParaRPr>
          </a:p>
          <a:p>
            <a:r>
              <a:rPr lang="zh-TW" altLang="zh-TW" b="1" dirty="0">
                <a:solidFill>
                  <a:srgbClr val="C00000"/>
                </a:solidFill>
                <a:latin typeface="微軟正黑體" panose="020B0604030504040204" pitchFamily="34" charset="-120"/>
                <a:ea typeface="微軟正黑體" panose="020B0604030504040204" pitchFamily="34" charset="-120"/>
              </a:rPr>
              <a:t>最近一次修訂：</a:t>
            </a:r>
            <a:r>
              <a:rPr lang="en-US" altLang="zh-TW" b="1" dirty="0">
                <a:solidFill>
                  <a:srgbClr val="C00000"/>
                </a:solidFill>
                <a:latin typeface="微軟正黑體" panose="020B0604030504040204" pitchFamily="34" charset="-120"/>
                <a:ea typeface="微軟正黑體" panose="020B0604030504040204" pitchFamily="34" charset="-120"/>
              </a:rPr>
              <a:t>115</a:t>
            </a:r>
            <a:r>
              <a:rPr lang="zh-TW" altLang="zh-TW" b="1" dirty="0">
                <a:solidFill>
                  <a:srgbClr val="C00000"/>
                </a:solidFill>
                <a:latin typeface="微軟正黑體" panose="020B0604030504040204" pitchFamily="34" charset="-120"/>
                <a:ea typeface="微軟正黑體" panose="020B0604030504040204" pitchFamily="34" charset="-120"/>
              </a:rPr>
              <a:t> 年</a:t>
            </a:r>
            <a:r>
              <a:rPr lang="en-US" altLang="zh-TW" b="1" dirty="0">
                <a:solidFill>
                  <a:srgbClr val="C00000"/>
                </a:solidFill>
                <a:latin typeface="微軟正黑體" panose="020B0604030504040204" pitchFamily="34" charset="-120"/>
                <a:ea typeface="微軟正黑體" panose="020B0604030504040204" pitchFamily="34" charset="-120"/>
              </a:rPr>
              <a:t>4</a:t>
            </a:r>
            <a:r>
              <a:rPr lang="zh-TW" altLang="zh-TW" b="1" dirty="0">
                <a:solidFill>
                  <a:srgbClr val="C00000"/>
                </a:solidFill>
                <a:latin typeface="微軟正黑體" panose="020B0604030504040204" pitchFamily="34" charset="-120"/>
                <a:ea typeface="微軟正黑體" panose="020B0604030504040204" pitchFamily="34" charset="-120"/>
              </a:rPr>
              <a:t>月</a:t>
            </a:r>
            <a:r>
              <a:rPr lang="en-US" altLang="zh-TW" b="1" dirty="0">
                <a:solidFill>
                  <a:srgbClr val="C00000"/>
                </a:solidFill>
                <a:latin typeface="微軟正黑體" panose="020B0604030504040204" pitchFamily="34" charset="-120"/>
                <a:ea typeface="微軟正黑體" panose="020B0604030504040204" pitchFamily="34" charset="-120"/>
              </a:rPr>
              <a:t>30</a:t>
            </a:r>
            <a:r>
              <a:rPr lang="zh-TW" altLang="zh-TW" b="1" dirty="0">
                <a:solidFill>
                  <a:srgbClr val="C00000"/>
                </a:solidFill>
                <a:latin typeface="微軟正黑體" panose="020B0604030504040204" pitchFamily="34" charset="-120"/>
                <a:ea typeface="微軟正黑體" panose="020B0604030504040204" pitchFamily="34" charset="-120"/>
              </a:rPr>
              <a:t>日</a:t>
            </a:r>
            <a:endParaRPr lang="zh-TW" altLang="zh-TW" dirty="0">
              <a:solidFill>
                <a:srgbClr val="C00000"/>
              </a:solidFill>
              <a:latin typeface="微軟正黑體" panose="020B0604030504040204" pitchFamily="34" charset="-120"/>
              <a:ea typeface="微軟正黑體" panose="020B0604030504040204" pitchFamily="34" charset="-120"/>
            </a:endParaRPr>
          </a:p>
          <a:p>
            <a:pPr>
              <a:spcBef>
                <a:spcPts val="175"/>
              </a:spcBef>
            </a:pPr>
            <a:r>
              <a:rPr lang="zh-TW" altLang="zh-TW" b="1" dirty="0">
                <a:latin typeface="微軟正黑體" panose="020B0604030504040204" pitchFamily="34" charset="-120"/>
                <a:ea typeface="微軟正黑體" panose="020B0604030504040204" pitchFamily="34" charset="-120"/>
              </a:rPr>
              <a:t>• </a:t>
            </a:r>
            <a:r>
              <a:rPr lang="zh-TW" altLang="zh-TW" b="1" dirty="0">
                <a:solidFill>
                  <a:srgbClr val="C00000"/>
                </a:solidFill>
                <a:latin typeface="微軟正黑體" panose="020B0604030504040204" pitchFamily="34" charset="-120"/>
                <a:ea typeface="微軟正黑體" panose="020B0604030504040204" pitchFamily="34" charset="-120"/>
              </a:rPr>
              <a:t> 4章節，全文</a:t>
            </a:r>
            <a:r>
              <a:rPr lang="en-US" altLang="zh-TW" b="1" dirty="0">
                <a:solidFill>
                  <a:srgbClr val="C00000"/>
                </a:solidFill>
                <a:latin typeface="微軟正黑體" panose="020B0604030504040204" pitchFamily="34" charset="-120"/>
                <a:ea typeface="微軟正黑體" panose="020B0604030504040204" pitchFamily="34" charset="-120"/>
              </a:rPr>
              <a:t>37</a:t>
            </a:r>
            <a:r>
              <a:rPr lang="zh-TW" altLang="zh-TW" b="1" dirty="0">
                <a:solidFill>
                  <a:srgbClr val="C00000"/>
                </a:solidFill>
                <a:latin typeface="微軟正黑體" panose="020B0604030504040204" pitchFamily="34" charset="-120"/>
                <a:ea typeface="微軟正黑體" panose="020B0604030504040204" pitchFamily="34" charset="-120"/>
              </a:rPr>
              <a:t>條。</a:t>
            </a:r>
            <a:endParaRPr lang="en-US" altLang="zh-TW" b="1" dirty="0">
              <a:solidFill>
                <a:srgbClr val="C00000"/>
              </a:solidFill>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   </a:t>
            </a:r>
            <a:r>
              <a:rPr lang="zh-TW" altLang="en-US" sz="1500" b="1" dirty="0">
                <a:latin typeface="微軟正黑體" panose="020B0604030504040204" pitchFamily="34" charset="-120"/>
                <a:ea typeface="微軟正黑體" panose="020B0604030504040204" pitchFamily="34" charset="-120"/>
              </a:rPr>
              <a:t>總則、感染性生物材料之管理、</a:t>
            </a:r>
            <a:r>
              <a:rPr lang="en-US" altLang="zh-TW" sz="1500" b="1" dirty="0">
                <a:latin typeface="微軟正黑體" panose="020B0604030504040204" pitchFamily="34" charset="-120"/>
                <a:ea typeface="微軟正黑體" panose="020B0604030504040204" pitchFamily="34" charset="-120"/>
              </a:rPr>
              <a:t> </a:t>
            </a:r>
            <a:r>
              <a:rPr lang="zh-TW" altLang="en-US" sz="1500" b="1" dirty="0">
                <a:latin typeface="微軟正黑體" panose="020B0604030504040204" pitchFamily="34" charset="-120"/>
                <a:ea typeface="微軟正黑體" panose="020B0604030504040204" pitchFamily="34" charset="-120"/>
              </a:rPr>
              <a:t>認可訓練機構之管理、附則</a:t>
            </a:r>
            <a:endParaRPr lang="en-US" altLang="zh-TW" sz="1500" b="1" dirty="0">
              <a:latin typeface="微軟正黑體" panose="020B0604030504040204" pitchFamily="34" charset="-120"/>
              <a:ea typeface="微軟正黑體" panose="020B0604030504040204" pitchFamily="34" charset="-120"/>
            </a:endParaRPr>
          </a:p>
        </p:txBody>
      </p:sp>
      <p:sp>
        <p:nvSpPr>
          <p:cNvPr id="18" name="object 18"/>
          <p:cNvSpPr txBox="1"/>
          <p:nvPr/>
        </p:nvSpPr>
        <p:spPr>
          <a:xfrm>
            <a:off x="3671887" y="4726022"/>
            <a:ext cx="5270500" cy="938719"/>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500" b="1" dirty="0">
                <a:solidFill>
                  <a:srgbClr val="2D75B6"/>
                </a:solidFill>
                <a:latin typeface="微軟正黑體" panose="020B0604030504040204" pitchFamily="34" charset="-120"/>
                <a:ea typeface="微軟正黑體" panose="020B0604030504040204" pitchFamily="34" charset="-120"/>
              </a:rPr>
              <a:t>感染性生物材料管理作業要點</a:t>
            </a:r>
            <a:r>
              <a:rPr lang="en-US" altLang="zh-TW" sz="2500" b="1" dirty="0">
                <a:solidFill>
                  <a:srgbClr val="2D75B6"/>
                </a:solidFill>
                <a:latin typeface="微軟正黑體" panose="020B0604030504040204" pitchFamily="34" charset="-120"/>
                <a:ea typeface="微軟正黑體" panose="020B0604030504040204" pitchFamily="34" charset="-120"/>
              </a:rPr>
              <a:t>(</a:t>
            </a:r>
            <a:r>
              <a:rPr lang="zh-TW" altLang="en-US" sz="2500" b="1" dirty="0">
                <a:solidFill>
                  <a:srgbClr val="2D75B6"/>
                </a:solidFill>
                <a:latin typeface="微軟正黑體" panose="020B0604030504040204" pitchFamily="34" charset="-120"/>
                <a:ea typeface="微軟正黑體" panose="020B0604030504040204" pitchFamily="34" charset="-120"/>
              </a:rPr>
              <a:t>要點</a:t>
            </a:r>
            <a:r>
              <a:rPr lang="en-US" altLang="zh-TW" sz="2500" b="1" dirty="0">
                <a:solidFill>
                  <a:srgbClr val="2D75B6"/>
                </a:solidFill>
                <a:latin typeface="微軟正黑體" panose="020B0604030504040204" pitchFamily="34" charset="-120"/>
                <a:ea typeface="微軟正黑體" panose="020B0604030504040204" pitchFamily="34" charset="-120"/>
              </a:rPr>
              <a:t>)</a:t>
            </a:r>
            <a:endParaRPr lang="zh-TW" altLang="zh-TW" sz="2500" dirty="0">
              <a:latin typeface="微軟正黑體" panose="020B0604030504040204" pitchFamily="34" charset="-120"/>
              <a:ea typeface="微軟正黑體" panose="020B0604030504040204" pitchFamily="34" charset="-120"/>
            </a:endParaRPr>
          </a:p>
          <a:p>
            <a:pPr>
              <a:spcBef>
                <a:spcPts val="25"/>
              </a:spcBef>
            </a:pPr>
            <a:r>
              <a:rPr lang="zh-TW" altLang="zh-TW" b="1" dirty="0">
                <a:latin typeface="微軟正黑體" panose="020B0604030504040204" pitchFamily="34" charset="-120"/>
                <a:ea typeface="微軟正黑體" panose="020B0604030504040204" pitchFamily="34" charset="-120"/>
              </a:rPr>
              <a:t>最近一次修訂：1</a:t>
            </a:r>
            <a:r>
              <a:rPr lang="en-US" altLang="zh-TW" b="1" dirty="0">
                <a:latin typeface="微軟正黑體" panose="020B0604030504040204" pitchFamily="34" charset="-120"/>
                <a:ea typeface="微軟正黑體" panose="020B0604030504040204" pitchFamily="34" charset="-120"/>
              </a:rPr>
              <a:t>11</a:t>
            </a:r>
            <a:r>
              <a:rPr lang="zh-TW" altLang="zh-TW" b="1" dirty="0">
                <a:latin typeface="微軟正黑體" panose="020B0604030504040204" pitchFamily="34" charset="-120"/>
                <a:ea typeface="微軟正黑體" panose="020B0604030504040204" pitchFamily="34" charset="-120"/>
              </a:rPr>
              <a:t> 年 </a:t>
            </a:r>
            <a:r>
              <a:rPr lang="en-US" altLang="zh-TW" b="1" dirty="0">
                <a:latin typeface="微軟正黑體" panose="020B0604030504040204" pitchFamily="34" charset="-120"/>
                <a:ea typeface="微軟正黑體" panose="020B0604030504040204" pitchFamily="34" charset="-120"/>
              </a:rPr>
              <a:t>1</a:t>
            </a:r>
            <a:r>
              <a:rPr lang="zh-TW" altLang="zh-TW" b="1" dirty="0">
                <a:latin typeface="微軟正黑體" panose="020B0604030504040204" pitchFamily="34" charset="-120"/>
                <a:ea typeface="微軟正黑體" panose="020B0604030504040204" pitchFamily="34" charset="-120"/>
              </a:rPr>
              <a:t> 月2</a:t>
            </a:r>
            <a:r>
              <a:rPr lang="en-US" altLang="zh-TW" b="1" dirty="0">
                <a:latin typeface="微軟正黑體" panose="020B0604030504040204" pitchFamily="34" charset="-120"/>
                <a:ea typeface="微軟正黑體" panose="020B0604030504040204" pitchFamily="34" charset="-120"/>
              </a:rPr>
              <a:t>8</a:t>
            </a:r>
            <a:r>
              <a:rPr lang="zh-TW" altLang="zh-TW" b="1" dirty="0">
                <a:latin typeface="微軟正黑體" panose="020B0604030504040204" pitchFamily="34" charset="-120"/>
                <a:ea typeface="微軟正黑體" panose="020B0604030504040204" pitchFamily="34" charset="-120"/>
              </a:rPr>
              <a:t>。</a:t>
            </a:r>
            <a:endParaRPr lang="zh-TW" altLang="zh-TW" dirty="0">
              <a:latin typeface="微軟正黑體" panose="020B0604030504040204" pitchFamily="34" charset="-120"/>
              <a:ea typeface="微軟正黑體" panose="020B0604030504040204" pitchFamily="34" charset="-120"/>
            </a:endParaRPr>
          </a:p>
          <a:p>
            <a:r>
              <a:rPr lang="zh-TW" altLang="zh-TW" b="1" dirty="0">
                <a:latin typeface="微軟正黑體" panose="020B0604030504040204" pitchFamily="34" charset="-120"/>
                <a:ea typeface="微軟正黑體" panose="020B0604030504040204" pitchFamily="34" charset="-120"/>
              </a:rPr>
              <a:t>• 共16點及10附表。</a:t>
            </a:r>
            <a:endParaRPr lang="zh-TW" altLang="zh-TW" dirty="0">
              <a:latin typeface="微軟正黑體" panose="020B0604030504040204" pitchFamily="34" charset="-120"/>
              <a:ea typeface="微軟正黑體" panose="020B0604030504040204" pitchFamily="34" charset="-120"/>
            </a:endParaRPr>
          </a:p>
        </p:txBody>
      </p:sp>
      <p:sp>
        <p:nvSpPr>
          <p:cNvPr id="30739" name="object 19"/>
          <p:cNvSpPr>
            <a:spLocks/>
          </p:cNvSpPr>
          <p:nvPr/>
        </p:nvSpPr>
        <p:spPr bwMode="auto">
          <a:xfrm>
            <a:off x="2444750" y="1927225"/>
            <a:ext cx="1136650" cy="211138"/>
          </a:xfrm>
          <a:custGeom>
            <a:avLst/>
            <a:gdLst>
              <a:gd name="T0" fmla="*/ 1003300 w 1231900"/>
              <a:gd name="T1" fmla="*/ 0 h 228600"/>
              <a:gd name="T2" fmla="*/ 1003300 w 1231900"/>
              <a:gd name="T3" fmla="*/ 228600 h 228600"/>
              <a:gd name="T4" fmla="*/ 1155700 w 1231900"/>
              <a:gd name="T5" fmla="*/ 152400 h 228600"/>
              <a:gd name="T6" fmla="*/ 1041400 w 1231900"/>
              <a:gd name="T7" fmla="*/ 152400 h 228600"/>
              <a:gd name="T8" fmla="*/ 1041400 w 1231900"/>
              <a:gd name="T9" fmla="*/ 76200 h 228600"/>
              <a:gd name="T10" fmla="*/ 1155700 w 1231900"/>
              <a:gd name="T11" fmla="*/ 76200 h 228600"/>
              <a:gd name="T12" fmla="*/ 1003300 w 1231900"/>
              <a:gd name="T13" fmla="*/ 0 h 228600"/>
              <a:gd name="T14" fmla="*/ 1003300 w 1231900"/>
              <a:gd name="T15" fmla="*/ 76200 h 228600"/>
              <a:gd name="T16" fmla="*/ 0 w 1231900"/>
              <a:gd name="T17" fmla="*/ 76200 h 228600"/>
              <a:gd name="T18" fmla="*/ 0 w 1231900"/>
              <a:gd name="T19" fmla="*/ 152400 h 228600"/>
              <a:gd name="T20" fmla="*/ 1003300 w 1231900"/>
              <a:gd name="T21" fmla="*/ 152400 h 228600"/>
              <a:gd name="T22" fmla="*/ 1003300 w 1231900"/>
              <a:gd name="T23" fmla="*/ 76200 h 228600"/>
              <a:gd name="T24" fmla="*/ 1155700 w 1231900"/>
              <a:gd name="T25" fmla="*/ 76200 h 228600"/>
              <a:gd name="T26" fmla="*/ 1041400 w 1231900"/>
              <a:gd name="T27" fmla="*/ 76200 h 228600"/>
              <a:gd name="T28" fmla="*/ 1041400 w 1231900"/>
              <a:gd name="T29" fmla="*/ 152400 h 228600"/>
              <a:gd name="T30" fmla="*/ 1155700 w 1231900"/>
              <a:gd name="T31" fmla="*/ 152400 h 228600"/>
              <a:gd name="T32" fmla="*/ 1231900 w 1231900"/>
              <a:gd name="T33" fmla="*/ 114300 h 228600"/>
              <a:gd name="T34" fmla="*/ 1155700 w 1231900"/>
              <a:gd name="T35" fmla="*/ 76200 h 228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1900" h="228600">
                <a:moveTo>
                  <a:pt x="1003300" y="0"/>
                </a:moveTo>
                <a:lnTo>
                  <a:pt x="1003300" y="228600"/>
                </a:lnTo>
                <a:lnTo>
                  <a:pt x="1155700" y="152400"/>
                </a:lnTo>
                <a:lnTo>
                  <a:pt x="1041400" y="152400"/>
                </a:lnTo>
                <a:lnTo>
                  <a:pt x="1041400" y="76200"/>
                </a:lnTo>
                <a:lnTo>
                  <a:pt x="1155700" y="76200"/>
                </a:lnTo>
                <a:lnTo>
                  <a:pt x="1003300" y="0"/>
                </a:lnTo>
                <a:close/>
              </a:path>
              <a:path w="1231900" h="228600">
                <a:moveTo>
                  <a:pt x="1003300" y="76200"/>
                </a:moveTo>
                <a:lnTo>
                  <a:pt x="0" y="76200"/>
                </a:lnTo>
                <a:lnTo>
                  <a:pt x="0" y="152400"/>
                </a:lnTo>
                <a:lnTo>
                  <a:pt x="1003300" y="152400"/>
                </a:lnTo>
                <a:lnTo>
                  <a:pt x="1003300" y="76200"/>
                </a:lnTo>
                <a:close/>
              </a:path>
              <a:path w="1231900" h="228600">
                <a:moveTo>
                  <a:pt x="1155700" y="76200"/>
                </a:moveTo>
                <a:lnTo>
                  <a:pt x="1041400" y="76200"/>
                </a:lnTo>
                <a:lnTo>
                  <a:pt x="1041400" y="152400"/>
                </a:lnTo>
                <a:lnTo>
                  <a:pt x="1155700" y="152400"/>
                </a:lnTo>
                <a:lnTo>
                  <a:pt x="1231900" y="114300"/>
                </a:lnTo>
                <a:lnTo>
                  <a:pt x="1155700" y="762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40" name="object 20"/>
          <p:cNvSpPr>
            <a:spLocks/>
          </p:cNvSpPr>
          <p:nvPr/>
        </p:nvSpPr>
        <p:spPr bwMode="auto">
          <a:xfrm>
            <a:off x="2470150" y="3403600"/>
            <a:ext cx="1136650" cy="211138"/>
          </a:xfrm>
          <a:custGeom>
            <a:avLst/>
            <a:gdLst>
              <a:gd name="T0" fmla="*/ 1003300 w 1231900"/>
              <a:gd name="T1" fmla="*/ 0 h 228600"/>
              <a:gd name="T2" fmla="*/ 1003300 w 1231900"/>
              <a:gd name="T3" fmla="*/ 228600 h 228600"/>
              <a:gd name="T4" fmla="*/ 1155700 w 1231900"/>
              <a:gd name="T5" fmla="*/ 152400 h 228600"/>
              <a:gd name="T6" fmla="*/ 1041400 w 1231900"/>
              <a:gd name="T7" fmla="*/ 152400 h 228600"/>
              <a:gd name="T8" fmla="*/ 1041400 w 1231900"/>
              <a:gd name="T9" fmla="*/ 76200 h 228600"/>
              <a:gd name="T10" fmla="*/ 1155700 w 1231900"/>
              <a:gd name="T11" fmla="*/ 76200 h 228600"/>
              <a:gd name="T12" fmla="*/ 1003300 w 1231900"/>
              <a:gd name="T13" fmla="*/ 0 h 228600"/>
              <a:gd name="T14" fmla="*/ 1003300 w 1231900"/>
              <a:gd name="T15" fmla="*/ 76200 h 228600"/>
              <a:gd name="T16" fmla="*/ 0 w 1231900"/>
              <a:gd name="T17" fmla="*/ 76200 h 228600"/>
              <a:gd name="T18" fmla="*/ 0 w 1231900"/>
              <a:gd name="T19" fmla="*/ 152400 h 228600"/>
              <a:gd name="T20" fmla="*/ 1003300 w 1231900"/>
              <a:gd name="T21" fmla="*/ 152400 h 228600"/>
              <a:gd name="T22" fmla="*/ 1003300 w 1231900"/>
              <a:gd name="T23" fmla="*/ 76200 h 228600"/>
              <a:gd name="T24" fmla="*/ 1155700 w 1231900"/>
              <a:gd name="T25" fmla="*/ 76200 h 228600"/>
              <a:gd name="T26" fmla="*/ 1041400 w 1231900"/>
              <a:gd name="T27" fmla="*/ 76200 h 228600"/>
              <a:gd name="T28" fmla="*/ 1041400 w 1231900"/>
              <a:gd name="T29" fmla="*/ 152400 h 228600"/>
              <a:gd name="T30" fmla="*/ 1155700 w 1231900"/>
              <a:gd name="T31" fmla="*/ 152400 h 228600"/>
              <a:gd name="T32" fmla="*/ 1231900 w 1231900"/>
              <a:gd name="T33" fmla="*/ 114300 h 228600"/>
              <a:gd name="T34" fmla="*/ 1155700 w 1231900"/>
              <a:gd name="T35" fmla="*/ 76200 h 228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1900" h="228600">
                <a:moveTo>
                  <a:pt x="1003300" y="0"/>
                </a:moveTo>
                <a:lnTo>
                  <a:pt x="1003300" y="228600"/>
                </a:lnTo>
                <a:lnTo>
                  <a:pt x="1155700" y="152400"/>
                </a:lnTo>
                <a:lnTo>
                  <a:pt x="1041400" y="152400"/>
                </a:lnTo>
                <a:lnTo>
                  <a:pt x="1041400" y="76200"/>
                </a:lnTo>
                <a:lnTo>
                  <a:pt x="1155700" y="76200"/>
                </a:lnTo>
                <a:lnTo>
                  <a:pt x="1003300" y="0"/>
                </a:lnTo>
                <a:close/>
              </a:path>
              <a:path w="1231900" h="228600">
                <a:moveTo>
                  <a:pt x="1003300" y="76200"/>
                </a:moveTo>
                <a:lnTo>
                  <a:pt x="0" y="76200"/>
                </a:lnTo>
                <a:lnTo>
                  <a:pt x="0" y="152400"/>
                </a:lnTo>
                <a:lnTo>
                  <a:pt x="1003300" y="152400"/>
                </a:lnTo>
                <a:lnTo>
                  <a:pt x="1003300" y="76200"/>
                </a:lnTo>
                <a:close/>
              </a:path>
              <a:path w="1231900" h="228600">
                <a:moveTo>
                  <a:pt x="1155700" y="76200"/>
                </a:moveTo>
                <a:lnTo>
                  <a:pt x="1041400" y="76200"/>
                </a:lnTo>
                <a:lnTo>
                  <a:pt x="1041400" y="152400"/>
                </a:lnTo>
                <a:lnTo>
                  <a:pt x="1155700" y="152400"/>
                </a:lnTo>
                <a:lnTo>
                  <a:pt x="1231900" y="114300"/>
                </a:lnTo>
                <a:lnTo>
                  <a:pt x="1155700" y="76200"/>
                </a:lnTo>
                <a:close/>
              </a:path>
            </a:pathLst>
          </a:custGeom>
          <a:solidFill>
            <a:srgbClr val="C55A1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0741" name="object 21"/>
          <p:cNvSpPr>
            <a:spLocks/>
          </p:cNvSpPr>
          <p:nvPr/>
        </p:nvSpPr>
        <p:spPr bwMode="auto">
          <a:xfrm>
            <a:off x="2908300" y="4852987"/>
            <a:ext cx="673100" cy="211138"/>
          </a:xfrm>
          <a:custGeom>
            <a:avLst/>
            <a:gdLst>
              <a:gd name="T0" fmla="*/ 499236 w 728345"/>
              <a:gd name="T1" fmla="*/ 0 h 228600"/>
              <a:gd name="T2" fmla="*/ 499236 w 728345"/>
              <a:gd name="T3" fmla="*/ 228600 h 228600"/>
              <a:gd name="T4" fmla="*/ 651636 w 728345"/>
              <a:gd name="T5" fmla="*/ 152400 h 228600"/>
              <a:gd name="T6" fmla="*/ 537336 w 728345"/>
              <a:gd name="T7" fmla="*/ 152400 h 228600"/>
              <a:gd name="T8" fmla="*/ 537336 w 728345"/>
              <a:gd name="T9" fmla="*/ 76200 h 228600"/>
              <a:gd name="T10" fmla="*/ 651636 w 728345"/>
              <a:gd name="T11" fmla="*/ 76200 h 228600"/>
              <a:gd name="T12" fmla="*/ 499236 w 728345"/>
              <a:gd name="T13" fmla="*/ 0 h 228600"/>
              <a:gd name="T14" fmla="*/ 499236 w 728345"/>
              <a:gd name="T15" fmla="*/ 76200 h 228600"/>
              <a:gd name="T16" fmla="*/ 0 w 728345"/>
              <a:gd name="T17" fmla="*/ 76200 h 228600"/>
              <a:gd name="T18" fmla="*/ 0 w 728345"/>
              <a:gd name="T19" fmla="*/ 152400 h 228600"/>
              <a:gd name="T20" fmla="*/ 499236 w 728345"/>
              <a:gd name="T21" fmla="*/ 152400 h 228600"/>
              <a:gd name="T22" fmla="*/ 499236 w 728345"/>
              <a:gd name="T23" fmla="*/ 76200 h 228600"/>
              <a:gd name="T24" fmla="*/ 651636 w 728345"/>
              <a:gd name="T25" fmla="*/ 76200 h 228600"/>
              <a:gd name="T26" fmla="*/ 537336 w 728345"/>
              <a:gd name="T27" fmla="*/ 76200 h 228600"/>
              <a:gd name="T28" fmla="*/ 537336 w 728345"/>
              <a:gd name="T29" fmla="*/ 152400 h 228600"/>
              <a:gd name="T30" fmla="*/ 651636 w 728345"/>
              <a:gd name="T31" fmla="*/ 152400 h 228600"/>
              <a:gd name="T32" fmla="*/ 727836 w 728345"/>
              <a:gd name="T33" fmla="*/ 114300 h 228600"/>
              <a:gd name="T34" fmla="*/ 651636 w 728345"/>
              <a:gd name="T35" fmla="*/ 76200 h 228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8345" h="228600">
                <a:moveTo>
                  <a:pt x="499236" y="0"/>
                </a:moveTo>
                <a:lnTo>
                  <a:pt x="499236" y="228600"/>
                </a:lnTo>
                <a:lnTo>
                  <a:pt x="651636" y="152400"/>
                </a:lnTo>
                <a:lnTo>
                  <a:pt x="537336" y="152400"/>
                </a:lnTo>
                <a:lnTo>
                  <a:pt x="537336" y="76200"/>
                </a:lnTo>
                <a:lnTo>
                  <a:pt x="651636" y="76200"/>
                </a:lnTo>
                <a:lnTo>
                  <a:pt x="499236" y="0"/>
                </a:lnTo>
                <a:close/>
              </a:path>
              <a:path w="728345" h="228600">
                <a:moveTo>
                  <a:pt x="499236" y="76200"/>
                </a:moveTo>
                <a:lnTo>
                  <a:pt x="0" y="76200"/>
                </a:lnTo>
                <a:lnTo>
                  <a:pt x="0" y="152400"/>
                </a:lnTo>
                <a:lnTo>
                  <a:pt x="499236" y="152400"/>
                </a:lnTo>
                <a:lnTo>
                  <a:pt x="499236" y="76200"/>
                </a:lnTo>
                <a:close/>
              </a:path>
              <a:path w="728345" h="228600">
                <a:moveTo>
                  <a:pt x="651636" y="76200"/>
                </a:moveTo>
                <a:lnTo>
                  <a:pt x="537336" y="76200"/>
                </a:lnTo>
                <a:lnTo>
                  <a:pt x="537336" y="152400"/>
                </a:lnTo>
                <a:lnTo>
                  <a:pt x="651636" y="152400"/>
                </a:lnTo>
                <a:lnTo>
                  <a:pt x="727836" y="114300"/>
                </a:lnTo>
                <a:lnTo>
                  <a:pt x="651636" y="76200"/>
                </a:lnTo>
                <a:close/>
              </a:path>
            </a:pathLst>
          </a:custGeom>
          <a:solidFill>
            <a:srgbClr val="2E54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 name="文字方塊 1"/>
          <p:cNvSpPr txBox="1"/>
          <p:nvPr/>
        </p:nvSpPr>
        <p:spPr>
          <a:xfrm>
            <a:off x="801038" y="201058"/>
            <a:ext cx="5105400" cy="861774"/>
          </a:xfrm>
          <a:prstGeom prst="rect">
            <a:avLst/>
          </a:prstGeom>
          <a:noFill/>
        </p:spPr>
        <p:txBody>
          <a:bodyPr wrap="square" rtlCol="0">
            <a:spAutoFit/>
          </a:bodyPr>
          <a:lstStyle/>
          <a:p>
            <a:r>
              <a:rPr lang="zh-TW" altLang="en-US" sz="5000" dirty="0">
                <a:latin typeface="微軟正黑體" panose="020B0604030504040204" pitchFamily="34" charset="-120"/>
                <a:ea typeface="微軟正黑體" panose="020B0604030504040204" pitchFamily="34" charset="-120"/>
              </a:rPr>
              <a:t>法規架構</a:t>
            </a:r>
          </a:p>
        </p:txBody>
      </p:sp>
    </p:spTree>
    <p:extLst>
      <p:ext uri="{BB962C8B-B14F-4D97-AF65-F5344CB8AC3E}">
        <p14:creationId xmlns:p14="http://schemas.microsoft.com/office/powerpoint/2010/main" val="14175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526649" y="140891"/>
            <a:ext cx="6911975" cy="615553"/>
          </a:xfrm>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傳染病防治法</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本法</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sp>
        <p:nvSpPr>
          <p:cNvPr id="35844"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F8CE2A87-F83F-44F6-8C7F-6BAA96BE0CAC}"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14</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5" name="object 2"/>
          <p:cNvSpPr>
            <a:spLocks noChangeArrowheads="1"/>
          </p:cNvSpPr>
          <p:nvPr/>
        </p:nvSpPr>
        <p:spPr bwMode="auto">
          <a:xfrm>
            <a:off x="252412" y="914401"/>
            <a:ext cx="8662987" cy="58674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Tree>
    <p:extLst>
      <p:ext uri="{BB962C8B-B14F-4D97-AF65-F5344CB8AC3E}">
        <p14:creationId xmlns:p14="http://schemas.microsoft.com/office/powerpoint/2010/main" val="2445218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433232" y="361950"/>
            <a:ext cx="6911975" cy="615553"/>
          </a:xfrm>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傳染病防治法</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本法</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sp>
        <p:nvSpPr>
          <p:cNvPr id="35844"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F8CE2A87-F83F-44F6-8C7F-6BAA96BE0CAC}"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15</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6" name="內容版面配置區 2"/>
          <p:cNvSpPr txBox="1">
            <a:spLocks/>
          </p:cNvSpPr>
          <p:nvPr/>
        </p:nvSpPr>
        <p:spPr bwMode="auto">
          <a:xfrm>
            <a:off x="406401" y="1600200"/>
            <a:ext cx="8445499"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fontAlgn="auto" hangingPunct="1">
              <a:spcBef>
                <a:spcPts val="1500"/>
              </a:spcBef>
              <a:spcAft>
                <a:spcPts val="0"/>
              </a:spcAft>
              <a:buClr>
                <a:srgbClr val="C00000"/>
              </a:buClr>
              <a:buFont typeface="Wingdings" panose="05000000000000000000" pitchFamily="2" charset="2"/>
              <a:buChar char="Ø"/>
              <a:defRPr/>
            </a:pPr>
            <a:r>
              <a:rPr kumimoji="0" lang="zh-TW" altLang="en-US" sz="3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第</a:t>
            </a:r>
            <a:r>
              <a:rPr kumimoji="0" lang="en-US" altLang="zh-TW" sz="3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34</a:t>
            </a:r>
            <a:r>
              <a:rPr kumimoji="0" lang="zh-TW" altLang="en-US" sz="3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條</a:t>
            </a:r>
            <a:endParaRPr kumimoji="0" lang="en-US" altLang="zh-TW" sz="3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Font typeface="Wingdings 3" panose="05040102010807070707" pitchFamily="18" charset="2"/>
              <a:buNone/>
              <a:defRPr/>
            </a:pP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中央主管機關對持有、使用</a:t>
            </a:r>
            <a:r>
              <a:rPr kumimoji="0" lang="zh-TW" altLang="en-US" sz="24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感染性生物材料</a:t>
            </a: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者，應依危險 </a:t>
            </a:r>
            <a:endParaRPr kumimoji="0"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Font typeface="Wingdings 3" panose="05040102010807070707" pitchFamily="18"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程度之高度，建立分級管理制度。</a:t>
            </a:r>
            <a:endParaRPr kumimoji="0"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Aft>
                <a:spcPts val="0"/>
              </a:spcAft>
              <a:buFont typeface="Wingdings 3" panose="05040102010807070707" pitchFamily="18" charset="2"/>
              <a:buNone/>
              <a:defRPr/>
            </a:pPr>
            <a:r>
              <a:rPr kumimoji="0"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持有、使用感染性生物材料者，輸出入感染性生物材料，</a:t>
            </a:r>
            <a:endParaRPr kumimoji="0"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Font typeface="Wingdings 3" panose="05040102010807070707" pitchFamily="18" charset="2"/>
              <a:buNone/>
              <a:defRPr/>
            </a:pP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非經主管機關核准，不得為之。</a:t>
            </a:r>
            <a:endParaRPr kumimoji="0"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Aft>
                <a:spcPts val="0"/>
              </a:spcAft>
              <a:buFont typeface="Wingdings 3" panose="05040102010807070707" pitchFamily="18" charset="2"/>
              <a:buNone/>
              <a:defRPr/>
            </a:pPr>
            <a:r>
              <a:rPr kumimoji="0"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第一項</a:t>
            </a:r>
            <a:r>
              <a:rPr kumimoji="0" lang="zh-TW" altLang="en-US" sz="24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感染性生物材料</a:t>
            </a:r>
            <a:r>
              <a:rPr kumimoji="0"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之範圍、持有、使用者之資格條件、</a:t>
            </a:r>
            <a:endParaRPr kumimoji="0"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None/>
              <a:defRPr/>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實驗室生物安全管理方式、陳報主管機關事項與</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前項輸出作</a:t>
            </a:r>
            <a:endParaRPr kumimoji="0"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None/>
              <a:defRPr/>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為之申請程序及其他應遵守事項之辦法，由</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中央主管機關定</a:t>
            </a:r>
            <a:endParaRPr kumimoji="0"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0"/>
              </a:spcBef>
              <a:spcAft>
                <a:spcPts val="0"/>
              </a:spcAft>
              <a:buFont typeface="Wingdings 3" panose="05040102010807070707" pitchFamily="18" charset="2"/>
              <a:buNone/>
              <a:defRPr/>
            </a:pP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之</a:t>
            </a:r>
            <a:r>
              <a:rPr kumimoji="0"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9168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7BE06E84-F6E6-46C2-9106-EC838ABA6EC4}"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16</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36869" name="標題 4"/>
          <p:cNvSpPr>
            <a:spLocks noGrp="1"/>
          </p:cNvSpPr>
          <p:nvPr>
            <p:ph type="title"/>
          </p:nvPr>
        </p:nvSpPr>
        <p:spPr>
          <a:xfrm>
            <a:off x="416804" y="1430629"/>
            <a:ext cx="6624637" cy="400110"/>
          </a:xfrm>
        </p:spPr>
        <p:txBody>
          <a:bodyPr/>
          <a:lstStyle/>
          <a:p>
            <a:pPr eaLnBrk="1" hangingPunct="1"/>
            <a:r>
              <a:rPr lang="zh-TW" altLang="en-US" sz="2600" b="1" dirty="0">
                <a:latin typeface="微軟正黑體" panose="020B0604030504040204" pitchFamily="34" charset="-120"/>
                <a:ea typeface="微軟正黑體" panose="020B0604030504040204" pitchFamily="34" charset="-120"/>
              </a:rPr>
              <a:t>辦法 第二條</a:t>
            </a:r>
          </a:p>
        </p:txBody>
      </p:sp>
      <p:sp>
        <p:nvSpPr>
          <p:cNvPr id="36870" name="內容版面配置區 2"/>
          <p:cNvSpPr txBox="1">
            <a:spLocks/>
          </p:cNvSpPr>
          <p:nvPr/>
        </p:nvSpPr>
        <p:spPr bwMode="auto">
          <a:xfrm>
            <a:off x="533399" y="2457450"/>
            <a:ext cx="85677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nSpc>
                <a:spcPct val="80000"/>
              </a:lnSpc>
              <a:buFont typeface="Wingdings 3" panose="05040102010807070707" pitchFamily="18" charset="2"/>
              <a:buNone/>
            </a:pPr>
            <a:endParaRPr kumimoji="0" lang="en-US" altLang="zh-TW" sz="2000" dirty="0">
              <a:latin typeface="微軟正黑體" panose="020B0604030504040204" pitchFamily="34" charset="-120"/>
              <a:cs typeface="Times New Roman" panose="02020603050405020304" pitchFamily="18" charset="0"/>
            </a:endParaRPr>
          </a:p>
        </p:txBody>
      </p:sp>
      <p:sp>
        <p:nvSpPr>
          <p:cNvPr id="11" name="標題 4"/>
          <p:cNvSpPr txBox="1">
            <a:spLocks/>
          </p:cNvSpPr>
          <p:nvPr/>
        </p:nvSpPr>
        <p:spPr>
          <a:xfrm>
            <a:off x="416804" y="286837"/>
            <a:ext cx="8553986" cy="897682"/>
          </a:xfrm>
          <a:prstGeom prst="rect">
            <a:avLst/>
          </a:prstGeom>
        </p:spPr>
        <p:txBody>
          <a:bodyPr wrap="square" lIns="0" tIns="0" rIns="0" bIns="0">
            <a:spAutoFit/>
          </a:bodyPr>
          <a:lstStyle>
            <a:lvl1pPr>
              <a:defRPr sz="4000" b="1" i="0">
                <a:solidFill>
                  <a:schemeClr val="tx1"/>
                </a:solidFill>
                <a:latin typeface="新細明體"/>
                <a:ea typeface="+mj-ea"/>
                <a:cs typeface="新細明體"/>
              </a:defRPr>
            </a:lvl1pPr>
          </a:lstStyle>
          <a:p>
            <a:r>
              <a:rPr lang="zh-TW" altLang="en-US" sz="2600" kern="0" dirty="0">
                <a:latin typeface="微軟正黑體" panose="020B0604030504040204" pitchFamily="34" charset="-120"/>
                <a:ea typeface="微軟正黑體" panose="020B0604030504040204" pitchFamily="34" charset="-120"/>
              </a:rPr>
              <a:t>辦法 第一條</a:t>
            </a:r>
            <a:endParaRPr lang="en-US" altLang="zh-TW" sz="2600" kern="0" dirty="0">
              <a:latin typeface="微軟正黑體" panose="020B0604030504040204" pitchFamily="34" charset="-120"/>
              <a:ea typeface="微軟正黑體" panose="020B0604030504040204" pitchFamily="34" charset="-120"/>
            </a:endParaRPr>
          </a:p>
          <a:p>
            <a:pPr marL="342900" indent="-342900">
              <a:spcBef>
                <a:spcPts val="1000"/>
              </a:spcBef>
              <a:buClr>
                <a:srgbClr val="C00000"/>
              </a:buClr>
              <a:buFont typeface="Wingdings" panose="05000000000000000000" pitchFamily="2" charset="2"/>
              <a:buChar char="Ø"/>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本辦法依</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傳染病防治法</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本法</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項</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規定訂定之</a:t>
            </a:r>
            <a:r>
              <a:rPr lang="zh-TW" altLang="en-US"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內容版面配置區 2"/>
          <p:cNvSpPr txBox="1">
            <a:spLocks/>
          </p:cNvSpPr>
          <p:nvPr/>
        </p:nvSpPr>
        <p:spPr bwMode="auto">
          <a:xfrm>
            <a:off x="350483" y="1830739"/>
            <a:ext cx="8686628" cy="426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
                <a:srgbClr val="A53010"/>
              </a:buClr>
              <a:buFont typeface="Wingdings" panose="05000000000000000000" pitchFamily="2" charset="2"/>
              <a:buChar char="Ø"/>
            </a:pPr>
            <a:r>
              <a:rPr lang="zh-TW" altLang="zh-TW" sz="2200" b="1" dirty="0">
                <a:solidFill>
                  <a:schemeClr val="tx1"/>
                </a:solidFill>
                <a:effectLst/>
                <a:latin typeface="微軟正黑體" panose="020B0604030504040204" pitchFamily="34" charset="-120"/>
                <a:cs typeface="Times New Roman" panose="02020603050405020304" pitchFamily="18" charset="0"/>
              </a:rPr>
              <a:t>感染性生物材料：指本法第四條第四項所定具感染性之</a:t>
            </a:r>
            <a:r>
              <a:rPr lang="zh-TW" altLang="zh-TW" sz="2200" b="1" dirty="0">
                <a:solidFill>
                  <a:schemeClr val="tx1"/>
                </a:solidFill>
                <a:latin typeface="微軟正黑體" panose="020B0604030504040204" pitchFamily="34" charset="-120"/>
                <a:cs typeface="Times New Roman" panose="02020603050405020304" pitchFamily="18" charset="0"/>
              </a:rPr>
              <a:t>病原體或其</a:t>
            </a:r>
            <a:endParaRPr lang="en-US" altLang="zh-TW" sz="2200" b="1" dirty="0">
              <a:solidFill>
                <a:schemeClr val="tx1"/>
              </a:solidFill>
              <a:effectLst/>
              <a:latin typeface="微軟正黑體" panose="020B0604030504040204" pitchFamily="34" charset="-120"/>
              <a:cs typeface="Times New Roman" panose="02020603050405020304" pitchFamily="18" charset="0"/>
            </a:endParaRPr>
          </a:p>
          <a:p>
            <a:pPr marL="0" indent="0" eaLnBrk="1" hangingPunct="1">
              <a:spcBef>
                <a:spcPct val="0"/>
              </a:spcBef>
              <a:buClr>
                <a:srgbClr val="A53010"/>
              </a:buClr>
              <a:buNone/>
            </a:pPr>
            <a:r>
              <a:rPr lang="en-US" altLang="zh-TW" sz="2200" b="1" dirty="0">
                <a:solidFill>
                  <a:schemeClr val="tx1"/>
                </a:solidFill>
                <a:effectLst/>
                <a:latin typeface="微軟正黑體" panose="020B0604030504040204" pitchFamily="34" charset="-120"/>
                <a:cs typeface="Times New Roman" panose="02020603050405020304" pitchFamily="18" charset="0"/>
              </a:rPr>
              <a:t>          </a:t>
            </a:r>
            <a:r>
              <a:rPr lang="zh-TW" altLang="zh-TW" sz="2200" b="1" dirty="0">
                <a:solidFill>
                  <a:schemeClr val="tx1"/>
                </a:solidFill>
                <a:effectLst/>
                <a:latin typeface="微軟正黑體" panose="020B0604030504040204" pitchFamily="34" charset="-120"/>
                <a:cs typeface="Times New Roman" panose="02020603050405020304" pitchFamily="18" charset="0"/>
              </a:rPr>
              <a:t>衍生物，及經確認含有此等病原體或衍生物之物質</a:t>
            </a:r>
            <a:r>
              <a:rPr lang="zh-TW" altLang="en-US" sz="2200" b="1" dirty="0">
                <a:solidFill>
                  <a:schemeClr val="tx1"/>
                </a:solidFill>
                <a:effectLst/>
                <a:latin typeface="微軟正黑體" panose="020B0604030504040204" pitchFamily="34" charset="-120"/>
                <a:cs typeface="Times New Roman" panose="02020603050405020304" pitchFamily="18" charset="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buClr>
                <a:srgbClr val="A53010"/>
              </a:buClr>
              <a:buFont typeface="Wingdings" panose="05000000000000000000" pitchFamily="2" charset="2"/>
              <a:buChar char="Ø"/>
            </a:pPr>
            <a:r>
              <a:rPr kumimoji="0" lang="zh-TW" altLang="en-US" sz="2200" b="1" dirty="0">
                <a:solidFill>
                  <a:schemeClr val="tx1"/>
                </a:solidFill>
                <a:latin typeface="微軟正黑體" panose="020B0604030504040204" pitchFamily="34" charset="-120"/>
                <a:cs typeface="Times New Roman" panose="02020603050405020304" pitchFamily="18" charset="0"/>
              </a:rPr>
              <a:t>設置單位：</a:t>
            </a:r>
            <a:r>
              <a:rPr lang="zh-TW" altLang="zh-TW" sz="2200" b="1" dirty="0">
                <a:solidFill>
                  <a:schemeClr val="tx1"/>
                </a:solidFill>
                <a:effectLst/>
                <a:latin typeface="微軟正黑體" panose="020B0604030504040204" pitchFamily="34" charset="-120"/>
                <a:cs typeface="Times New Roman" panose="02020603050405020304" pitchFamily="18" charset="0"/>
              </a:rPr>
              <a:t>指持有、保存、使用、處分或輸出入感染性</a:t>
            </a:r>
            <a:r>
              <a:rPr lang="zh-TW" altLang="zh-TW" sz="2200" b="1" dirty="0">
                <a:solidFill>
                  <a:schemeClr val="tx1"/>
                </a:solidFill>
                <a:latin typeface="微軟正黑體" panose="020B0604030504040204" pitchFamily="34" charset="-120"/>
                <a:cs typeface="Times New Roman" panose="02020603050405020304" pitchFamily="18" charset="0"/>
              </a:rPr>
              <a:t>生物材料，</a:t>
            </a:r>
            <a:endParaRPr lang="en-US" altLang="zh-TW" sz="2200" b="1" dirty="0">
              <a:solidFill>
                <a:schemeClr val="tx1"/>
              </a:solidFill>
              <a:effectLst/>
              <a:latin typeface="微軟正黑體" panose="020B0604030504040204" pitchFamily="34" charset="-120"/>
              <a:cs typeface="Times New Roman" panose="02020603050405020304" pitchFamily="18" charset="0"/>
            </a:endParaRPr>
          </a:p>
          <a:p>
            <a:pPr marL="0" indent="0" eaLnBrk="1" hangingPunct="1">
              <a:spcBef>
                <a:spcPts val="0"/>
              </a:spcBef>
              <a:buClr>
                <a:srgbClr val="A53010"/>
              </a:buClr>
              <a:buNone/>
            </a:pPr>
            <a:r>
              <a:rPr lang="en-US" altLang="zh-TW" sz="2200" b="1" dirty="0">
                <a:solidFill>
                  <a:schemeClr val="tx1"/>
                </a:solidFill>
                <a:effectLst/>
                <a:latin typeface="微軟正黑體" panose="020B0604030504040204" pitchFamily="34" charset="-120"/>
                <a:cs typeface="Times New Roman" panose="02020603050405020304" pitchFamily="18" charset="0"/>
              </a:rPr>
              <a:t>         </a:t>
            </a:r>
            <a:r>
              <a:rPr lang="zh-TW" altLang="zh-TW" sz="2200" b="1" dirty="0">
                <a:solidFill>
                  <a:schemeClr val="tx1"/>
                </a:solidFill>
                <a:effectLst/>
                <a:latin typeface="微軟正黑體" panose="020B0604030504040204" pitchFamily="34" charset="-120"/>
                <a:cs typeface="Times New Roman" panose="02020603050405020304" pitchFamily="18" charset="0"/>
              </a:rPr>
              <a:t>並設有實驗室或保存場所之</a:t>
            </a:r>
            <a:r>
              <a:rPr lang="zh-TW" altLang="zh-TW" sz="2200" b="1" dirty="0">
                <a:solidFill>
                  <a:srgbClr val="0909CD"/>
                </a:solidFill>
                <a:effectLst/>
                <a:latin typeface="微軟正黑體" panose="020B0604030504040204" pitchFamily="34" charset="-120"/>
                <a:cs typeface="Times New Roman" panose="02020603050405020304" pitchFamily="18" charset="0"/>
              </a:rPr>
              <a:t>機關、機構、</a:t>
            </a:r>
            <a:r>
              <a:rPr lang="en-US" altLang="zh-TW" sz="2200" b="1" dirty="0">
                <a:solidFill>
                  <a:srgbClr val="0909CD"/>
                </a:solidFill>
                <a:effectLst/>
                <a:latin typeface="微軟正黑體" panose="020B0604030504040204" pitchFamily="34" charset="-120"/>
                <a:cs typeface="Times New Roman" panose="02020603050405020304" pitchFamily="18" charset="0"/>
              </a:rPr>
              <a:t> </a:t>
            </a:r>
            <a:r>
              <a:rPr lang="zh-TW" altLang="zh-TW" sz="2200" b="1" dirty="0">
                <a:solidFill>
                  <a:srgbClr val="0909CD"/>
                </a:solidFill>
                <a:effectLst/>
                <a:latin typeface="微軟正黑體" panose="020B0604030504040204" pitchFamily="34" charset="-120"/>
                <a:cs typeface="Times New Roman" panose="02020603050405020304" pitchFamily="18" charset="0"/>
              </a:rPr>
              <a:t>學校、法人或團體</a:t>
            </a:r>
            <a:r>
              <a:rPr lang="zh-TW" altLang="zh-TW" sz="2200" b="1" dirty="0">
                <a:solidFill>
                  <a:schemeClr val="tx1"/>
                </a:solidFill>
                <a:effectLst/>
                <a:latin typeface="微軟正黑體" panose="020B0604030504040204" pitchFamily="34" charset="-120"/>
                <a:cs typeface="Times New Roman" panose="02020603050405020304" pitchFamily="18" charset="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90000"/>
              </a:lnSpc>
              <a:buClr>
                <a:srgbClr val="A53010"/>
              </a:buClr>
              <a:buFont typeface="Wingdings" panose="05000000000000000000" pitchFamily="2" charset="2"/>
              <a:buChar char="Ø"/>
            </a:pPr>
            <a:r>
              <a:rPr kumimoji="0" lang="zh-TW" altLang="en-US" sz="2200" b="1" dirty="0">
                <a:solidFill>
                  <a:schemeClr val="tx1"/>
                </a:solidFill>
                <a:latin typeface="微軟正黑體" panose="020B0604030504040204" pitchFamily="34" charset="-120"/>
                <a:cs typeface="Times New Roman" panose="02020603050405020304" pitchFamily="18" charset="0"/>
              </a:rPr>
              <a:t>實驗室：</a:t>
            </a:r>
            <a:r>
              <a:rPr lang="zh-TW" altLang="zh-TW" sz="2200" b="1" dirty="0">
                <a:solidFill>
                  <a:schemeClr val="tx1"/>
                </a:solidFill>
                <a:effectLst/>
                <a:latin typeface="微軟正黑體" panose="020B0604030504040204" pitchFamily="34" charset="-120"/>
                <a:cs typeface="Times New Roman" panose="02020603050405020304" pitchFamily="18" charset="0"/>
              </a:rPr>
              <a:t>指為</a:t>
            </a:r>
            <a:r>
              <a:rPr lang="zh-TW" altLang="zh-TW" sz="2200" b="1" dirty="0">
                <a:solidFill>
                  <a:srgbClr val="C00000"/>
                </a:solidFill>
                <a:effectLst/>
                <a:latin typeface="微軟正黑體" panose="020B0604030504040204" pitchFamily="34" charset="-120"/>
                <a:cs typeface="Times New Roman" panose="02020603050405020304" pitchFamily="18" charset="0"/>
              </a:rPr>
              <a:t>檢驗</a:t>
            </a:r>
            <a:r>
              <a:rPr lang="zh-TW" altLang="zh-TW" sz="2200" b="1" dirty="0">
                <a:solidFill>
                  <a:schemeClr val="tx1"/>
                </a:solidFill>
                <a:effectLst/>
                <a:latin typeface="微軟正黑體" panose="020B0604030504040204" pitchFamily="34" charset="-120"/>
                <a:cs typeface="Times New Roman" panose="02020603050405020304" pitchFamily="18" charset="0"/>
              </a:rPr>
              <a:t>或</a:t>
            </a:r>
            <a:r>
              <a:rPr lang="zh-TW" altLang="zh-TW" sz="2200" b="1" dirty="0">
                <a:solidFill>
                  <a:srgbClr val="C00000"/>
                </a:solidFill>
                <a:effectLst/>
                <a:latin typeface="微軟正黑體" panose="020B0604030504040204" pitchFamily="34" charset="-120"/>
                <a:cs typeface="Times New Roman" panose="02020603050405020304" pitchFamily="18" charset="0"/>
              </a:rPr>
              <a:t>研究目的</a:t>
            </a:r>
            <a:r>
              <a:rPr lang="zh-TW" altLang="zh-TW" sz="2200" b="1" dirty="0">
                <a:solidFill>
                  <a:schemeClr val="tx1"/>
                </a:solidFill>
                <a:effectLst/>
                <a:latin typeface="微軟正黑體" panose="020B0604030504040204" pitchFamily="34" charset="-120"/>
                <a:cs typeface="Times New Roman" panose="02020603050405020304" pitchFamily="18" charset="0"/>
              </a:rPr>
              <a:t>，使用感染性生物材料進行</a:t>
            </a:r>
            <a:r>
              <a:rPr lang="zh-TW" altLang="zh-TW" sz="2200" b="1" dirty="0">
                <a:solidFill>
                  <a:schemeClr val="tx1"/>
                </a:solidFill>
                <a:latin typeface="微軟正黑體" panose="020B0604030504040204" pitchFamily="34" charset="-120"/>
                <a:cs typeface="Times New Roman" panose="02020603050405020304" pitchFamily="18" charset="0"/>
              </a:rPr>
              <a:t>實驗操作</a:t>
            </a:r>
            <a:endParaRPr lang="en-US" altLang="zh-TW" sz="2200" b="1" dirty="0">
              <a:solidFill>
                <a:schemeClr val="tx1"/>
              </a:solidFill>
              <a:effectLst/>
              <a:latin typeface="微軟正黑體" panose="020B0604030504040204" pitchFamily="34" charset="-120"/>
              <a:cs typeface="Times New Roman" panose="02020603050405020304" pitchFamily="18" charset="0"/>
            </a:endParaRPr>
          </a:p>
          <a:p>
            <a:pPr marL="0" indent="0" eaLnBrk="1" hangingPunct="1">
              <a:lnSpc>
                <a:spcPct val="90000"/>
              </a:lnSpc>
              <a:spcBef>
                <a:spcPts val="0"/>
              </a:spcBef>
              <a:buClr>
                <a:srgbClr val="A53010"/>
              </a:buClr>
              <a:buNone/>
            </a:pPr>
            <a:r>
              <a:rPr lang="en-US" altLang="zh-TW" sz="2200" b="1" dirty="0">
                <a:solidFill>
                  <a:schemeClr val="tx1"/>
                </a:solidFill>
                <a:effectLst/>
                <a:latin typeface="微軟正黑體" panose="020B0604030504040204" pitchFamily="34" charset="-120"/>
                <a:cs typeface="Times New Roman" panose="02020603050405020304" pitchFamily="18" charset="0"/>
              </a:rPr>
              <a:t>                     </a:t>
            </a:r>
            <a:r>
              <a:rPr lang="zh-TW" altLang="zh-TW" sz="2200" b="1" dirty="0">
                <a:solidFill>
                  <a:schemeClr val="tx1"/>
                </a:solidFill>
                <a:effectLst/>
                <a:latin typeface="微軟正黑體" panose="020B0604030504040204" pitchFamily="34" charset="-120"/>
                <a:cs typeface="Times New Roman" panose="02020603050405020304" pitchFamily="18" charset="0"/>
              </a:rPr>
              <a:t>之場所</a:t>
            </a:r>
            <a:r>
              <a:rPr kumimoji="0" lang="zh-TW" altLang="en-US" sz="2200" b="1" dirty="0">
                <a:solidFill>
                  <a:schemeClr val="tx1"/>
                </a:solidFill>
                <a:latin typeface="微軟正黑體" panose="020B0604030504040204" pitchFamily="34" charset="-12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buClr>
                <a:srgbClr val="C00000"/>
              </a:buClr>
              <a:buFont typeface="Wingdings" panose="05000000000000000000" pitchFamily="2" charset="2"/>
              <a:buChar char="Ø"/>
            </a:pPr>
            <a:r>
              <a:rPr kumimoji="0" lang="zh-TW" altLang="en-US" sz="2200" b="1" dirty="0">
                <a:solidFill>
                  <a:schemeClr val="tx1"/>
                </a:solidFill>
                <a:latin typeface="微軟正黑體" panose="020B0604030504040204" pitchFamily="34" charset="-120"/>
                <a:cs typeface="Times New Roman" panose="02020603050405020304" pitchFamily="18" charset="0"/>
              </a:rPr>
              <a:t>保存場所：</a:t>
            </a:r>
            <a:r>
              <a:rPr lang="zh-TW" altLang="zh-TW" sz="2200" b="1" dirty="0">
                <a:solidFill>
                  <a:schemeClr val="tx1"/>
                </a:solidFill>
                <a:effectLst/>
                <a:latin typeface="微軟正黑體" panose="020B0604030504040204" pitchFamily="34" charset="-120"/>
                <a:cs typeface="Times New Roman" panose="02020603050405020304" pitchFamily="18" charset="0"/>
              </a:rPr>
              <a:t>指保存、處分感染性生物材料之場所。</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eaLnBrk="1" hangingPunct="1">
              <a:lnSpc>
                <a:spcPct val="90000"/>
              </a:lnSpc>
              <a:buClr>
                <a:srgbClr val="A53010"/>
              </a:buClr>
              <a:buFont typeface="Wingdings" panose="05000000000000000000" pitchFamily="2" charset="2"/>
              <a:buChar char="Ø"/>
            </a:pPr>
            <a:r>
              <a:rPr kumimoji="0" lang="zh-TW" altLang="en-US" sz="2200" b="1" dirty="0">
                <a:solidFill>
                  <a:srgbClr val="C00000"/>
                </a:solidFill>
                <a:latin typeface="微軟正黑體" panose="020B0604030504040204" pitchFamily="34" charset="-120"/>
                <a:cs typeface="Times New Roman" panose="02020603050405020304" pitchFamily="18" charset="0"/>
              </a:rPr>
              <a:t>生物安全：</a:t>
            </a:r>
            <a:r>
              <a:rPr kumimoji="0" lang="zh-TW" altLang="en-US" sz="2200" b="1" dirty="0">
                <a:solidFill>
                  <a:srgbClr val="0909CD"/>
                </a:solidFill>
              </a:rPr>
              <a:t>指為預防工作人員意外暴露，或預防洩漏感染性生物</a:t>
            </a:r>
            <a:endParaRPr kumimoji="0" lang="en-US" altLang="zh-TW" sz="2200" b="1" dirty="0">
              <a:solidFill>
                <a:srgbClr val="0909CD"/>
              </a:solidFill>
            </a:endParaRPr>
          </a:p>
          <a:p>
            <a:pPr eaLnBrk="1" hangingPunct="1">
              <a:spcBef>
                <a:spcPct val="0"/>
              </a:spcBef>
              <a:buClr>
                <a:srgbClr val="A53010"/>
              </a:buClr>
              <a:buFont typeface="Wingdings 3" panose="05040102010807070707" pitchFamily="18" charset="2"/>
              <a:buNone/>
            </a:pPr>
            <a:r>
              <a:rPr kumimoji="0" lang="zh-TW" altLang="en-US" sz="2200" b="1" dirty="0">
                <a:solidFill>
                  <a:srgbClr val="0909CD"/>
                </a:solidFill>
              </a:rPr>
              <a:t>                      材料，而實施之</a:t>
            </a:r>
            <a:r>
              <a:rPr kumimoji="0" lang="zh-TW" altLang="en-US" sz="2200" b="1" dirty="0">
                <a:solidFill>
                  <a:srgbClr val="C00000"/>
                </a:solidFill>
              </a:rPr>
              <a:t>防護措施</a:t>
            </a:r>
            <a:r>
              <a:rPr kumimoji="0" lang="zh-TW" altLang="en-US" sz="2200" b="1" dirty="0"/>
              <a:t>。</a:t>
            </a:r>
            <a:endParaRPr kumimoji="0" lang="en-US" altLang="zh-TW" b="1" dirty="0">
              <a:latin typeface="微軟正黑體" panose="020B0604030504040204" pitchFamily="34" charset="-120"/>
              <a:cs typeface="Times New Roman" panose="02020603050405020304" pitchFamily="18" charset="0"/>
            </a:endParaRPr>
          </a:p>
          <a:p>
            <a:pPr eaLnBrk="1" hangingPunct="1">
              <a:lnSpc>
                <a:spcPct val="90000"/>
              </a:lnSpc>
              <a:buClr>
                <a:srgbClr val="A53010"/>
              </a:buClr>
              <a:buFont typeface="Wingdings" panose="05000000000000000000" pitchFamily="2" charset="2"/>
              <a:buChar char="Ø"/>
            </a:pPr>
            <a:r>
              <a:rPr kumimoji="0" lang="zh-TW" altLang="en-US" sz="2200" b="1" dirty="0">
                <a:solidFill>
                  <a:srgbClr val="C00000"/>
                </a:solidFill>
                <a:latin typeface="微軟正黑體" panose="020B0604030504040204" pitchFamily="34" charset="-120"/>
                <a:cs typeface="Times New Roman" panose="02020603050405020304" pitchFamily="18" charset="0"/>
              </a:rPr>
              <a:t>生物保全：</a:t>
            </a:r>
            <a:r>
              <a:rPr kumimoji="0" lang="zh-TW" altLang="en-US" sz="2200" b="1" dirty="0">
                <a:solidFill>
                  <a:srgbClr val="0909CD"/>
                </a:solidFill>
              </a:rPr>
              <a:t>指為防止感染性生物材料未經授權而取得、遺失、遭</a:t>
            </a:r>
            <a:endParaRPr kumimoji="0" lang="en-US" altLang="zh-TW" sz="2200" b="1" dirty="0">
              <a:solidFill>
                <a:srgbClr val="0909CD"/>
              </a:solidFill>
            </a:endParaRPr>
          </a:p>
          <a:p>
            <a:pPr>
              <a:spcBef>
                <a:spcPct val="0"/>
              </a:spcBef>
              <a:buClr>
                <a:srgbClr val="A53010"/>
              </a:buClr>
              <a:buNone/>
            </a:pPr>
            <a:r>
              <a:rPr kumimoji="0" lang="zh-TW" altLang="en-US" sz="2200" b="1" dirty="0">
                <a:solidFill>
                  <a:srgbClr val="0909CD"/>
                </a:solidFill>
              </a:rPr>
              <a:t>                       竊、濫用、移轉或洩漏，所實施之</a:t>
            </a:r>
            <a:r>
              <a:rPr kumimoji="0" lang="zh-TW" altLang="en-US" sz="2200" b="1" dirty="0">
                <a:solidFill>
                  <a:srgbClr val="C00000"/>
                </a:solidFill>
              </a:rPr>
              <a:t>保護及管理措施</a:t>
            </a:r>
            <a:r>
              <a:rPr kumimoji="0" lang="zh-TW" altLang="en-US" sz="2200" b="1" dirty="0">
                <a:solidFill>
                  <a:schemeClr val="tx1"/>
                </a:solidFill>
                <a:latin typeface="微軟正黑體" panose="020B0604030504040204" pitchFamily="34" charset="-120"/>
                <a:cs typeface="Times New Roman" panose="02020603050405020304" pitchFamily="18" charset="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80000"/>
              </a:lnSpc>
              <a:buFont typeface="Wingdings 3" panose="05040102010807070707" pitchFamily="18" charset="2"/>
              <a:buNone/>
            </a:pPr>
            <a:endParaRPr kumimoji="0" lang="en-US" altLang="zh-TW" sz="2000" b="1" dirty="0">
              <a:latin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59744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7BE06E84-F6E6-46C2-9106-EC838ABA6EC4}"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17</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36869" name="標題 4"/>
          <p:cNvSpPr>
            <a:spLocks noGrp="1"/>
          </p:cNvSpPr>
          <p:nvPr>
            <p:ph type="title"/>
          </p:nvPr>
        </p:nvSpPr>
        <p:spPr>
          <a:xfrm>
            <a:off x="258634" y="648222"/>
            <a:ext cx="6624637" cy="461665"/>
          </a:xfrm>
        </p:spPr>
        <p:txBody>
          <a:bodyPr/>
          <a:lstStyle/>
          <a:p>
            <a:pPr eaLnBrk="1" hangingPunct="1"/>
            <a:r>
              <a:rPr lang="zh-TW" altLang="en-US" sz="3000" b="1" dirty="0">
                <a:latin typeface="微軟正黑體" panose="020B0604030504040204" pitchFamily="34" charset="-120"/>
                <a:ea typeface="微軟正黑體" panose="020B0604030504040204" pitchFamily="34" charset="-120"/>
              </a:rPr>
              <a:t>辦法 第二條</a:t>
            </a:r>
          </a:p>
        </p:txBody>
      </p:sp>
      <p:sp>
        <p:nvSpPr>
          <p:cNvPr id="36870" name="內容版面配置區 2"/>
          <p:cNvSpPr txBox="1">
            <a:spLocks/>
          </p:cNvSpPr>
          <p:nvPr/>
        </p:nvSpPr>
        <p:spPr bwMode="auto">
          <a:xfrm>
            <a:off x="533399" y="2457450"/>
            <a:ext cx="85677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nSpc>
                <a:spcPct val="80000"/>
              </a:lnSpc>
              <a:buFont typeface="Wingdings 3" panose="05040102010807070707" pitchFamily="18" charset="2"/>
              <a:buNone/>
            </a:pPr>
            <a:endParaRPr kumimoji="0" lang="en-US" altLang="zh-TW" sz="2000" dirty="0">
              <a:latin typeface="微軟正黑體" panose="020B0604030504040204" pitchFamily="34" charset="-120"/>
              <a:cs typeface="Times New Roman" panose="02020603050405020304" pitchFamily="18" charset="0"/>
            </a:endParaRPr>
          </a:p>
        </p:txBody>
      </p:sp>
      <p:sp>
        <p:nvSpPr>
          <p:cNvPr id="12" name="內容版面配置區 2"/>
          <p:cNvSpPr txBox="1">
            <a:spLocks/>
          </p:cNvSpPr>
          <p:nvPr/>
        </p:nvSpPr>
        <p:spPr bwMode="auto">
          <a:xfrm>
            <a:off x="288131" y="1524000"/>
            <a:ext cx="8567738" cy="470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
                <a:srgbClr val="A53010"/>
              </a:buClr>
              <a:buFont typeface="Wingdings" panose="05000000000000000000" pitchFamily="2" charset="2"/>
              <a:buChar char="Ø"/>
            </a:pPr>
            <a:r>
              <a:rPr lang="zh-TW" altLang="en-US" sz="2200" b="1" dirty="0">
                <a:solidFill>
                  <a:srgbClr val="C00000"/>
                </a:solidFill>
                <a:latin typeface="微軟正黑體" panose="020B0604030504040204" pitchFamily="34" charset="-120"/>
                <a:cs typeface="Times New Roman" panose="02020603050405020304" pitchFamily="18" charset="0"/>
              </a:rPr>
              <a:t>處分</a:t>
            </a:r>
            <a:r>
              <a:rPr lang="zh-TW" altLang="en-US" sz="2200" b="1" dirty="0">
                <a:latin typeface="微軟正黑體" panose="020B0604030504040204" pitchFamily="34" charset="-120"/>
                <a:cs typeface="Times New Roman" panose="02020603050405020304" pitchFamily="18" charset="0"/>
              </a:rPr>
              <a:t>：</a:t>
            </a:r>
            <a:r>
              <a:rPr lang="zh-TW" altLang="en-US" sz="2200" b="1" dirty="0">
                <a:solidFill>
                  <a:srgbClr val="0909CD"/>
                </a:solidFill>
              </a:rPr>
              <a:t>指感染性生物材料之新增、刪除品項或增減數量之行為</a:t>
            </a:r>
            <a:r>
              <a:rPr kumimoji="0" lang="zh-TW" altLang="en-US" sz="2200" b="1" dirty="0">
                <a:solidFill>
                  <a:schemeClr val="tx1"/>
                </a:solidFill>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90000"/>
              </a:lnSpc>
              <a:buClr>
                <a:srgbClr val="A53010"/>
              </a:buClr>
              <a:buFont typeface="Wingdings" panose="05000000000000000000" pitchFamily="2" charset="2"/>
              <a:buChar char="Ø"/>
            </a:pPr>
            <a:r>
              <a:rPr lang="zh-TW" altLang="zh-TW" sz="2200" b="1" kern="150" dirty="0">
                <a:solidFill>
                  <a:schemeClr val="tx1"/>
                </a:solidFill>
                <a:latin typeface="微軟正黑體" panose="020B0604030504040204" pitchFamily="34" charset="-120"/>
              </a:rPr>
              <a:t>移轉：指提供單位將持有、保存之感染性生物材料，轉予接收單</a:t>
            </a:r>
            <a:endParaRPr lang="en-US" altLang="zh-TW" sz="2200" b="1" kern="150" dirty="0">
              <a:solidFill>
                <a:schemeClr val="tx1"/>
              </a:solidFill>
              <a:latin typeface="微軟正黑體" panose="020B0604030504040204" pitchFamily="34" charset="-120"/>
            </a:endParaRPr>
          </a:p>
          <a:p>
            <a:pPr marL="0" indent="0">
              <a:lnSpc>
                <a:spcPct val="90000"/>
              </a:lnSpc>
              <a:spcBef>
                <a:spcPts val="0"/>
              </a:spcBef>
              <a:buClr>
                <a:srgbClr val="A53010"/>
              </a:buClr>
              <a:buNone/>
            </a:pPr>
            <a:r>
              <a:rPr lang="en-US" altLang="zh-TW" sz="2200" b="1" kern="150" dirty="0">
                <a:solidFill>
                  <a:schemeClr val="tx1"/>
                </a:solidFill>
                <a:latin typeface="微軟正黑體" panose="020B0604030504040204" pitchFamily="34" charset="-120"/>
              </a:rPr>
              <a:t>                 </a:t>
            </a:r>
            <a:r>
              <a:rPr lang="zh-TW" altLang="zh-TW" sz="2200" b="1" kern="150" dirty="0">
                <a:solidFill>
                  <a:schemeClr val="tx1"/>
                </a:solidFill>
                <a:latin typeface="微軟正黑體" panose="020B0604030504040204" pitchFamily="34" charset="-120"/>
              </a:rPr>
              <a:t>位之行為</a:t>
            </a:r>
            <a:r>
              <a:rPr kumimoji="0" lang="zh-TW" altLang="en-US" sz="2200" b="1" dirty="0">
                <a:solidFill>
                  <a:schemeClr val="tx1"/>
                </a:solidFill>
                <a:latin typeface="微軟正黑體" panose="020B0604030504040204" pitchFamily="34" charset="-12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buClr>
                <a:srgbClr val="C00000"/>
              </a:buClr>
              <a:buFont typeface="Wingdings" panose="05000000000000000000" pitchFamily="2" charset="2"/>
              <a:buChar char="Ø"/>
            </a:pPr>
            <a:r>
              <a:rPr lang="zh-TW" altLang="zh-TW" sz="2200" b="1" kern="150" dirty="0">
                <a:solidFill>
                  <a:schemeClr val="tx1"/>
                </a:solidFill>
                <a:latin typeface="微軟正黑體" panose="020B0604030504040204" pitchFamily="34" charset="-120"/>
              </a:rPr>
              <a:t>病原體：指具感染性，且可造成人類感染之病原微生物及其培養</a:t>
            </a:r>
            <a:endParaRPr lang="en-US" altLang="zh-TW" sz="2200" b="1" kern="150" dirty="0">
              <a:solidFill>
                <a:schemeClr val="tx1"/>
              </a:solidFill>
              <a:latin typeface="微軟正黑體" panose="020B0604030504040204" pitchFamily="34" charset="-120"/>
            </a:endParaRPr>
          </a:p>
          <a:p>
            <a:pPr marL="0" indent="0">
              <a:spcBef>
                <a:spcPts val="0"/>
              </a:spcBef>
              <a:buClr>
                <a:srgbClr val="C00000"/>
              </a:buClr>
              <a:buNone/>
            </a:pPr>
            <a:r>
              <a:rPr lang="en-US" altLang="zh-TW" sz="2200" b="1" kern="150" dirty="0">
                <a:solidFill>
                  <a:schemeClr val="tx1"/>
                </a:solidFill>
                <a:latin typeface="微軟正黑體" panose="020B0604030504040204" pitchFamily="34" charset="-120"/>
              </a:rPr>
              <a:t>                     </a:t>
            </a:r>
            <a:r>
              <a:rPr lang="zh-TW" altLang="zh-TW" sz="2200" b="1" kern="150" dirty="0">
                <a:solidFill>
                  <a:schemeClr val="tx1"/>
                </a:solidFill>
                <a:latin typeface="微軟正黑體" panose="020B0604030504040204" pitchFamily="34" charset="-120"/>
              </a:rPr>
              <a:t>物</a:t>
            </a:r>
            <a:r>
              <a:rPr lang="en-US" altLang="zh-TW" sz="2200" b="1" kern="150" dirty="0">
                <a:solidFill>
                  <a:schemeClr val="tx1"/>
                </a:solidFill>
                <a:latin typeface="微軟正黑體" panose="020B0604030504040204" pitchFamily="34" charset="-120"/>
              </a:rPr>
              <a:t>(</a:t>
            </a:r>
            <a:r>
              <a:rPr lang="zh-TW" altLang="zh-TW" sz="2200" b="1" kern="150" dirty="0">
                <a:solidFill>
                  <a:schemeClr val="tx1"/>
                </a:solidFill>
                <a:latin typeface="微軟正黑體" panose="020B0604030504040204" pitchFamily="34" charset="-120"/>
              </a:rPr>
              <a:t>液</a:t>
            </a:r>
            <a:r>
              <a:rPr lang="en-US" altLang="zh-TW" sz="2200" b="1" kern="150" dirty="0">
                <a:solidFill>
                  <a:schemeClr val="tx1"/>
                </a:solidFill>
                <a:latin typeface="微軟正黑體" panose="020B0604030504040204" pitchFamily="34" charset="-120"/>
              </a:rPr>
              <a:t>)</a:t>
            </a:r>
            <a:r>
              <a:rPr kumimoji="0" lang="zh-TW" altLang="en-US" sz="2200" b="1" dirty="0">
                <a:solidFill>
                  <a:schemeClr val="tx1"/>
                </a:solidFill>
                <a:latin typeface="微軟正黑體" panose="020B0604030504040204" pitchFamily="34" charset="-120"/>
                <a:cs typeface="Times New Roman" panose="02020603050405020304" pitchFamily="18" charset="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90000"/>
              </a:lnSpc>
              <a:buClr>
                <a:srgbClr val="A53010"/>
              </a:buClr>
              <a:buFont typeface="Wingdings" panose="05000000000000000000" pitchFamily="2" charset="2"/>
              <a:buChar char="Ø"/>
            </a:pPr>
            <a:r>
              <a:rPr lang="zh-TW" altLang="zh-TW" sz="2200" b="1" kern="150" dirty="0">
                <a:solidFill>
                  <a:schemeClr val="tx1"/>
                </a:solidFill>
                <a:latin typeface="微軟正黑體" panose="020B0604030504040204" pitchFamily="34" charset="-120"/>
              </a:rPr>
              <a:t>生物毒素：指病原體產出，且經純化、分離之有毒物質</a:t>
            </a:r>
            <a:r>
              <a:rPr kumimoji="0" lang="zh-TW" altLang="en-US" sz="2200" b="1" dirty="0">
                <a:solidFill>
                  <a:schemeClr val="tx1"/>
                </a:solidFill>
                <a:latin typeface="微軟正黑體" panose="020B0604030504040204" pitchFamily="34" charset="-12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90000"/>
              </a:lnSpc>
              <a:buClr>
                <a:srgbClr val="A53010"/>
              </a:buClr>
              <a:buFont typeface="Wingdings" panose="05000000000000000000" pitchFamily="2" charset="2"/>
              <a:buChar char="Ø"/>
            </a:pPr>
            <a:r>
              <a:rPr lang="zh-TW" altLang="zh-TW" sz="2200" b="1" kern="150" dirty="0">
                <a:solidFill>
                  <a:schemeClr val="tx1"/>
                </a:solidFill>
                <a:latin typeface="微軟正黑體" panose="020B0604030504040204" pitchFamily="34" charset="-120"/>
              </a:rPr>
              <a:t>衍生物：指病原體經純化、分離之核酸、質體、蛋白質或其他組</a:t>
            </a:r>
            <a:endParaRPr lang="en-US" altLang="zh-TW" sz="2200" b="1" kern="150" dirty="0">
              <a:solidFill>
                <a:schemeClr val="tx1"/>
              </a:solidFill>
              <a:latin typeface="微軟正黑體" panose="020B0604030504040204" pitchFamily="34" charset="-120"/>
            </a:endParaRPr>
          </a:p>
          <a:p>
            <a:pPr marL="0" indent="0">
              <a:lnSpc>
                <a:spcPct val="90000"/>
              </a:lnSpc>
              <a:spcBef>
                <a:spcPts val="0"/>
              </a:spcBef>
              <a:buClr>
                <a:srgbClr val="A53010"/>
              </a:buClr>
              <a:buNone/>
            </a:pPr>
            <a:r>
              <a:rPr lang="en-US" altLang="zh-TW" sz="2200" b="1" kern="150" dirty="0">
                <a:solidFill>
                  <a:schemeClr val="tx1"/>
                </a:solidFill>
                <a:latin typeface="微軟正黑體" panose="020B0604030504040204" pitchFamily="34" charset="-120"/>
              </a:rPr>
              <a:t>                     </a:t>
            </a:r>
            <a:r>
              <a:rPr lang="zh-TW" altLang="zh-TW" sz="2200" b="1" kern="150" dirty="0">
                <a:solidFill>
                  <a:schemeClr val="tx1"/>
                </a:solidFill>
                <a:latin typeface="微軟正黑體" panose="020B0604030504040204" pitchFamily="34" charset="-120"/>
              </a:rPr>
              <a:t>成成分，及生物毒素</a:t>
            </a:r>
            <a:r>
              <a:rPr kumimoji="0" lang="zh-TW" altLang="en-US" sz="2200" b="1" dirty="0">
                <a:solidFill>
                  <a:schemeClr val="tx1"/>
                </a:solidFill>
                <a:latin typeface="微軟正黑體" panose="020B0604030504040204" pitchFamily="34" charset="-120"/>
                <a:cs typeface="Times New Roman" panose="02020603050405020304" pitchFamily="18" charset="0"/>
              </a:rPr>
              <a:t>。</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a:p>
            <a:pPr>
              <a:lnSpc>
                <a:spcPct val="80000"/>
              </a:lnSpc>
              <a:buClr>
                <a:srgbClr val="C00000"/>
              </a:buClr>
              <a:buFont typeface="Wingdings" panose="05000000000000000000" pitchFamily="2" charset="2"/>
              <a:buChar char="Ø"/>
            </a:pPr>
            <a:r>
              <a:rPr lang="zh-TW" altLang="zh-TW" sz="2200" b="1" kern="150" dirty="0">
                <a:solidFill>
                  <a:schemeClr val="tx1"/>
                </a:solidFill>
                <a:latin typeface="微軟正黑體" panose="020B0604030504040204" pitchFamily="34" charset="-120"/>
              </a:rPr>
              <a:t>陽性檢體：指採自未治癒之感染性疾病病人，或經檢驗確認含有</a:t>
            </a:r>
            <a:endParaRPr lang="en-US" altLang="zh-TW" sz="2200" b="1" kern="150" dirty="0">
              <a:solidFill>
                <a:schemeClr val="tx1"/>
              </a:solidFill>
              <a:latin typeface="微軟正黑體" panose="020B0604030504040204" pitchFamily="34" charset="-120"/>
            </a:endParaRPr>
          </a:p>
          <a:p>
            <a:pPr marL="0" indent="0">
              <a:lnSpc>
                <a:spcPct val="80000"/>
              </a:lnSpc>
              <a:spcBef>
                <a:spcPts val="0"/>
              </a:spcBef>
              <a:buClr>
                <a:srgbClr val="C00000"/>
              </a:buClr>
              <a:buNone/>
            </a:pPr>
            <a:r>
              <a:rPr lang="en-US" altLang="zh-TW" sz="2200" b="1" kern="150" dirty="0">
                <a:solidFill>
                  <a:schemeClr val="tx1"/>
                </a:solidFill>
                <a:latin typeface="微軟正黑體" panose="020B0604030504040204" pitchFamily="34" charset="-120"/>
              </a:rPr>
              <a:t>                         </a:t>
            </a:r>
            <a:r>
              <a:rPr lang="zh-TW" altLang="zh-TW" sz="2200" b="1" kern="150" dirty="0">
                <a:solidFill>
                  <a:schemeClr val="tx1"/>
                </a:solidFill>
                <a:latin typeface="微軟正黑體" panose="020B0604030504040204" pitchFamily="34" charset="-120"/>
              </a:rPr>
              <a:t>病原體之人類檢體</a:t>
            </a:r>
            <a:r>
              <a:rPr kumimoji="0" lang="zh-TW" altLang="en-US" sz="2200" b="1" dirty="0">
                <a:solidFill>
                  <a:schemeClr val="tx1"/>
                </a:solidFill>
                <a:latin typeface="微軟正黑體" panose="020B0604030504040204" pitchFamily="34" charset="-120"/>
              </a:rPr>
              <a:t>。</a:t>
            </a:r>
            <a:endParaRPr kumimoji="0" lang="en-US" altLang="zh-TW" sz="2200" b="1" dirty="0">
              <a:solidFill>
                <a:schemeClr val="tx1"/>
              </a:solidFill>
              <a:latin typeface="微軟正黑體" panose="020B0604030504040204" pitchFamily="34" charset="-120"/>
            </a:endParaRPr>
          </a:p>
          <a:p>
            <a:pPr>
              <a:lnSpc>
                <a:spcPct val="80000"/>
              </a:lnSpc>
              <a:buClr>
                <a:srgbClr val="C00000"/>
              </a:buClr>
              <a:buFont typeface="Wingdings" panose="05000000000000000000" pitchFamily="2" charset="2"/>
              <a:buChar char="Ø"/>
            </a:pPr>
            <a:r>
              <a:rPr lang="zh-TW" altLang="zh-TW" sz="2200" b="1" dirty="0">
                <a:solidFill>
                  <a:schemeClr val="tx1"/>
                </a:solidFill>
                <a:latin typeface="微軟正黑體" panose="020B0604030504040204" pitchFamily="34" charset="-120"/>
                <a:cs typeface="Times New Roman" panose="02020603050405020304" pitchFamily="18" charset="0"/>
              </a:rPr>
              <a:t>事故：指涉及感染性生物材料或發生於實驗室、保存場所之異常</a:t>
            </a:r>
            <a:endParaRPr lang="en-US" altLang="zh-TW" sz="2200" b="1" dirty="0">
              <a:solidFill>
                <a:schemeClr val="tx1"/>
              </a:solidFill>
              <a:latin typeface="微軟正黑體" panose="020B0604030504040204" pitchFamily="34" charset="-120"/>
              <a:cs typeface="Times New Roman" panose="02020603050405020304" pitchFamily="18" charset="0"/>
            </a:endParaRPr>
          </a:p>
          <a:p>
            <a:pPr marL="0" indent="0">
              <a:lnSpc>
                <a:spcPct val="80000"/>
              </a:lnSpc>
              <a:spcBef>
                <a:spcPts val="0"/>
              </a:spcBef>
              <a:buClr>
                <a:srgbClr val="C00000"/>
              </a:buClr>
              <a:buNone/>
            </a:pPr>
            <a:r>
              <a:rPr lang="en-US" altLang="zh-TW" sz="2200" b="1" dirty="0">
                <a:solidFill>
                  <a:schemeClr val="tx1"/>
                </a:solidFill>
                <a:latin typeface="微軟正黑體" panose="020B0604030504040204" pitchFamily="34" charset="-120"/>
                <a:cs typeface="Times New Roman" panose="02020603050405020304" pitchFamily="18" charset="0"/>
              </a:rPr>
              <a:t>                 </a:t>
            </a:r>
            <a:r>
              <a:rPr lang="zh-TW" altLang="zh-TW" sz="2200" b="1" dirty="0">
                <a:solidFill>
                  <a:schemeClr val="tx1"/>
                </a:solidFill>
                <a:latin typeface="微軟正黑體" panose="020B0604030504040204" pitchFamily="34" charset="-120"/>
                <a:cs typeface="Times New Roman" panose="02020603050405020304" pitchFamily="18" charset="0"/>
              </a:rPr>
              <a:t>事件，致有感染或危害工作人員之虞</a:t>
            </a:r>
            <a:endParaRPr kumimoji="0" lang="en-US" altLang="zh-TW" sz="2200" b="1" dirty="0">
              <a:solidFill>
                <a:schemeClr val="tx1"/>
              </a:solidFill>
              <a:latin typeface="微軟正黑體" panose="020B0604030504040204" pitchFamily="34" charset="-120"/>
              <a:cs typeface="Times New Roman" panose="02020603050405020304" pitchFamily="18" charset="0"/>
            </a:endParaRPr>
          </a:p>
        </p:txBody>
      </p:sp>
      <p:grpSp>
        <p:nvGrpSpPr>
          <p:cNvPr id="8" name="群組 7"/>
          <p:cNvGrpSpPr>
            <a:grpSpLocks/>
          </p:cNvGrpSpPr>
          <p:nvPr/>
        </p:nvGrpSpPr>
        <p:grpSpPr bwMode="auto">
          <a:xfrm>
            <a:off x="3048000" y="228600"/>
            <a:ext cx="3715414" cy="1752600"/>
            <a:chOff x="2760498" y="1273655"/>
            <a:chExt cx="3686748" cy="2918080"/>
          </a:xfrm>
        </p:grpSpPr>
        <p:sp>
          <p:nvSpPr>
            <p:cNvPr id="9" name="橢圓形圖說文字 8"/>
            <p:cNvSpPr/>
            <p:nvPr/>
          </p:nvSpPr>
          <p:spPr>
            <a:xfrm>
              <a:off x="2760498" y="1273655"/>
              <a:ext cx="3567816" cy="2918080"/>
            </a:xfrm>
            <a:prstGeom prst="wedgeEllipseCallout">
              <a:avLst>
                <a:gd name="adj1" fmla="val -59458"/>
                <a:gd name="adj2" fmla="val 1932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文字方塊 9"/>
            <p:cNvSpPr txBox="1"/>
            <p:nvPr/>
          </p:nvSpPr>
          <p:spPr>
            <a:xfrm>
              <a:off x="2956513" y="1590516"/>
              <a:ext cx="3490733" cy="2284357"/>
            </a:xfrm>
            <a:prstGeom prst="rect">
              <a:avLst/>
            </a:prstGeom>
            <a:noFill/>
          </p:spPr>
          <p:txBody>
            <a:bodyPr wrap="square">
              <a:spAutoFit/>
            </a:bodyPr>
            <a:lstStyle/>
            <a:p>
              <a:pPr>
                <a:defRPr/>
              </a:pPr>
              <a:r>
                <a:rPr lang="zh-TW" altLang="en-US" sz="2200" b="1" dirty="0">
                  <a:solidFill>
                    <a:srgbClr val="0000FF"/>
                  </a:solidFill>
                  <a:latin typeface="微軟正黑體" panose="020B0604030504040204" pitchFamily="34" charset="-120"/>
                  <a:ea typeface="微軟正黑體" panose="020B0604030504040204" pitchFamily="34" charset="-120"/>
                </a:rPr>
                <a:t>處分</a:t>
              </a:r>
              <a:r>
                <a:rPr lang="en-US" altLang="zh-TW" sz="2200" b="1" dirty="0">
                  <a:solidFill>
                    <a:srgbClr val="0000FF"/>
                  </a:solidFill>
                  <a:latin typeface="微軟正黑體" panose="020B0604030504040204" pitchFamily="34" charset="-120"/>
                  <a:ea typeface="微軟正黑體" panose="020B0604030504040204" pitchFamily="34" charset="-120"/>
                </a:rPr>
                <a:t>:</a:t>
              </a:r>
              <a:r>
                <a:rPr lang="zh-TW" altLang="en-US" sz="2200" b="1" dirty="0">
                  <a:solidFill>
                    <a:srgbClr val="0000FF"/>
                  </a:solidFill>
                  <a:latin typeface="微軟正黑體" panose="020B0604030504040204" pitchFamily="34" charset="-120"/>
                  <a:ea typeface="微軟正黑體" panose="020B0604030504040204" pitchFamily="34" charset="-120"/>
                </a:rPr>
                <a:t>新增</a:t>
              </a:r>
              <a:r>
                <a:rPr lang="en-US" altLang="zh-TW" sz="2200" b="1" dirty="0">
                  <a:solidFill>
                    <a:srgbClr val="0000FF"/>
                  </a:solidFill>
                  <a:latin typeface="微軟正黑體" panose="020B0604030504040204" pitchFamily="34" charset="-120"/>
                  <a:ea typeface="微軟正黑體" panose="020B0604030504040204" pitchFamily="34" charset="-120"/>
                </a:rPr>
                <a:t>-</a:t>
              </a:r>
              <a:r>
                <a:rPr lang="zh-TW" altLang="en-US" sz="2200" b="1" dirty="0">
                  <a:solidFill>
                    <a:srgbClr val="0000FF"/>
                  </a:solidFill>
                  <a:latin typeface="微軟正黑體" panose="020B0604030504040204" pitchFamily="34" charset="-120"/>
                  <a:ea typeface="微軟正黑體" panose="020B0604030504040204" pitchFamily="34" charset="-120"/>
                </a:rPr>
                <a:t>自行分離</a:t>
              </a:r>
              <a:endParaRPr lang="en-US" altLang="zh-TW" sz="2200" b="1" dirty="0">
                <a:solidFill>
                  <a:srgbClr val="0000FF"/>
                </a:solidFill>
                <a:latin typeface="微軟正黑體" panose="020B0604030504040204" pitchFamily="34" charset="-120"/>
                <a:ea typeface="微軟正黑體" panose="020B0604030504040204" pitchFamily="34" charset="-120"/>
              </a:endParaRPr>
            </a:p>
            <a:p>
              <a:pPr>
                <a:defRPr/>
              </a:pPr>
              <a:r>
                <a:rPr lang="zh-TW" altLang="en-US" sz="2200" b="1" dirty="0">
                  <a:solidFill>
                    <a:srgbClr val="0000FF"/>
                  </a:solidFill>
                  <a:latin typeface="微軟正黑體" panose="020B0604030504040204" pitchFamily="34" charset="-120"/>
                  <a:ea typeface="微軟正黑體" panose="020B0604030504040204" pitchFamily="34" charset="-120"/>
                </a:rPr>
                <a:t>         分讓</a:t>
              </a:r>
              <a:r>
                <a:rPr lang="en-US" altLang="zh-TW" sz="2200" b="1" dirty="0">
                  <a:solidFill>
                    <a:srgbClr val="0000FF"/>
                  </a:solidFill>
                  <a:latin typeface="微軟正黑體" panose="020B0604030504040204" pitchFamily="34" charset="-120"/>
                  <a:ea typeface="微軟正黑體" panose="020B0604030504040204" pitchFamily="34" charset="-120"/>
                </a:rPr>
                <a:t>-</a:t>
              </a:r>
              <a:r>
                <a:rPr lang="zh-TW" altLang="en-US" sz="2200" b="1" dirty="0">
                  <a:solidFill>
                    <a:srgbClr val="0000FF"/>
                  </a:solidFill>
                  <a:latin typeface="微軟正黑體" panose="020B0604030504040204" pitchFamily="34" charset="-120"/>
                  <a:ea typeface="微軟正黑體" panose="020B0604030504040204" pitchFamily="34" charset="-120"/>
                </a:rPr>
                <a:t>提供、收受</a:t>
              </a:r>
              <a:endParaRPr lang="en-US" altLang="zh-TW" sz="2200" b="1" dirty="0">
                <a:solidFill>
                  <a:srgbClr val="0000FF"/>
                </a:solidFill>
                <a:latin typeface="微軟正黑體" panose="020B0604030504040204" pitchFamily="34" charset="-120"/>
                <a:ea typeface="微軟正黑體" panose="020B0604030504040204" pitchFamily="34" charset="-120"/>
              </a:endParaRPr>
            </a:p>
            <a:p>
              <a:pPr>
                <a:defRPr/>
              </a:pPr>
              <a:r>
                <a:rPr lang="zh-TW" altLang="en-US" sz="2200" b="1" dirty="0">
                  <a:solidFill>
                    <a:srgbClr val="0000FF"/>
                  </a:solidFill>
                  <a:latin typeface="微軟正黑體" panose="020B0604030504040204" pitchFamily="34" charset="-120"/>
                  <a:ea typeface="微軟正黑體" panose="020B0604030504040204" pitchFamily="34" charset="-120"/>
                </a:rPr>
                <a:t>         寄存</a:t>
              </a:r>
              <a:r>
                <a:rPr lang="en-US" altLang="zh-TW" sz="2200" b="1" dirty="0">
                  <a:solidFill>
                    <a:srgbClr val="0000FF"/>
                  </a:solidFill>
                  <a:latin typeface="微軟正黑體" panose="020B0604030504040204" pitchFamily="34" charset="-120"/>
                  <a:ea typeface="微軟正黑體" panose="020B0604030504040204" pitchFamily="34" charset="-120"/>
                </a:rPr>
                <a:t>-</a:t>
              </a:r>
              <a:r>
                <a:rPr lang="zh-TW" altLang="en-US" sz="2200" b="1" dirty="0">
                  <a:solidFill>
                    <a:srgbClr val="0000FF"/>
                  </a:solidFill>
                  <a:latin typeface="微軟正黑體" panose="020B0604030504040204" pitchFamily="34" charset="-120"/>
                  <a:ea typeface="微軟正黑體" panose="020B0604030504040204" pitchFamily="34" charset="-120"/>
                </a:rPr>
                <a:t>保存於其他單位</a:t>
              </a:r>
              <a:endParaRPr lang="en-US" altLang="zh-TW" sz="2200" b="1" dirty="0">
                <a:solidFill>
                  <a:srgbClr val="0000FF"/>
                </a:solidFill>
                <a:latin typeface="微軟正黑體" panose="020B0604030504040204" pitchFamily="34" charset="-120"/>
                <a:ea typeface="微軟正黑體" panose="020B0604030504040204" pitchFamily="34" charset="-120"/>
              </a:endParaRPr>
            </a:p>
            <a:p>
              <a:pPr>
                <a:defRPr/>
              </a:pPr>
              <a:r>
                <a:rPr lang="zh-TW" altLang="en-US" sz="2200" b="1" dirty="0">
                  <a:solidFill>
                    <a:srgbClr val="0000FF"/>
                  </a:solidFill>
                  <a:latin typeface="微軟正黑體" panose="020B0604030504040204" pitchFamily="34" charset="-120"/>
                  <a:ea typeface="微軟正黑體" panose="020B0604030504040204" pitchFamily="34" charset="-120"/>
                </a:rPr>
                <a:t>         銷毀</a:t>
              </a:r>
            </a:p>
          </p:txBody>
        </p:sp>
      </p:grpSp>
    </p:spTree>
    <p:extLst>
      <p:ext uri="{BB962C8B-B14F-4D97-AF65-F5344CB8AC3E}">
        <p14:creationId xmlns:p14="http://schemas.microsoft.com/office/powerpoint/2010/main" val="22198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228600" y="350377"/>
            <a:ext cx="3113183" cy="615553"/>
          </a:xfrm>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辦法 </a:t>
            </a:r>
            <a:r>
              <a:rPr lang="zh-TW" altLang="en-US" sz="3100" b="1" dirty="0">
                <a:latin typeface="微軟正黑體" panose="020B0604030504040204" pitchFamily="34" charset="-120"/>
                <a:ea typeface="微軟正黑體" panose="020B0604030504040204" pitchFamily="34" charset="-120"/>
              </a:rPr>
              <a:t>第三條</a:t>
            </a:r>
          </a:p>
        </p:txBody>
      </p:sp>
      <p:sp>
        <p:nvSpPr>
          <p:cNvPr id="24579" name="內容版面配置區 2"/>
          <p:cNvSpPr>
            <a:spLocks noGrp="1"/>
          </p:cNvSpPr>
          <p:nvPr>
            <p:ph idx="4294967295"/>
          </p:nvPr>
        </p:nvSpPr>
        <p:spPr>
          <a:xfrm>
            <a:off x="468261" y="1031013"/>
            <a:ext cx="8207477" cy="5461862"/>
          </a:xfrm>
          <a:prstGeom prst="rect">
            <a:avLst/>
          </a:prstGeom>
        </p:spPr>
        <p:txBody>
          <a:bodyPr rtlCol="0">
            <a:noAutofit/>
          </a:bodyPr>
          <a:lstStyle/>
          <a:p>
            <a:pPr>
              <a:lnSpc>
                <a:spcPct val="120000"/>
              </a:lnSpc>
              <a:defRPr/>
            </a:pPr>
            <a:r>
              <a:rPr lang="zh-TW" altLang="en-US" sz="2400" b="1" dirty="0">
                <a:solidFill>
                  <a:srgbClr val="0909CD"/>
                </a:solidFill>
                <a:latin typeface="微軟正黑體" panose="020B0604030504040204" pitchFamily="34" charset="-120"/>
                <a:ea typeface="微軟正黑體" panose="020B0604030504040204" pitchFamily="34" charset="-120"/>
              </a:rPr>
              <a:t>    病原體，依其</a:t>
            </a:r>
            <a:r>
              <a:rPr lang="zh-TW" altLang="en-US" sz="2400" b="1" dirty="0">
                <a:solidFill>
                  <a:srgbClr val="0909CD"/>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致病</a:t>
            </a:r>
            <a:r>
              <a:rPr lang="zh-TW" altLang="en-US" sz="2400" b="1" dirty="0">
                <a:solidFill>
                  <a:srgbClr val="0909CD"/>
                </a:solidFill>
                <a:latin typeface="微軟正黑體" panose="020B0604030504040204" pitchFamily="34" charset="-120"/>
                <a:ea typeface="微軟正黑體" panose="020B0604030504040204" pitchFamily="34" charset="-120"/>
              </a:rPr>
              <a:t>危害風險高低，分為四級危險群</a:t>
            </a:r>
            <a:r>
              <a:rPr lang="zh-TW" altLang="en-US" sz="24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spcBef>
                <a:spcPts val="1000"/>
              </a:spcBef>
              <a:defRP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第一級：</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大腸桿菌</a:t>
            </a:r>
            <a:r>
              <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K12</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型、腺相關病毒，及其他</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a:t>
            </a:r>
            <a:r>
              <a:rPr lang="zh-TW" altLang="zh-TW" sz="22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不影響</a:t>
            </a:r>
            <a:r>
              <a:rPr lang="zh-TW"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人體</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lnSpc>
                <a:spcPct val="110000"/>
              </a:lnSpc>
              <a:spcAft>
                <a:spcPts val="0"/>
              </a:spcAft>
              <a:buFont typeface="Wingdings 3" panose="05040102010807070707" pitchFamily="18" charset="2"/>
              <a:buNone/>
              <a:defRPr/>
            </a:pPr>
            <a:r>
              <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健康者</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spcBef>
                <a:spcPts val="600"/>
              </a:spcBef>
              <a:defRP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第二級：</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金黃色葡萄球菌、</a:t>
            </a:r>
            <a:r>
              <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型肝炎病毒、惡性瘧原蟲，</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及其他</a:t>
            </a:r>
            <a:endPar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defRPr/>
            </a:pPr>
            <a:r>
              <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輕微影響</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人體健康，且通常有預防或治療方法者</a:t>
            </a: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p>
          <a:p>
            <a:pPr>
              <a:lnSpc>
                <a:spcPct val="110000"/>
              </a:lnSpc>
              <a:spcBef>
                <a:spcPts val="600"/>
              </a:spcBef>
              <a:defRP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第三級：</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結核分枝桿菌、人類免疫缺乏病毒第一型與第二型，及</a:t>
            </a:r>
            <a:endPar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r>
              <a:rPr lang="zh-TW" altLang="zh-TW" sz="22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嚴重影響</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人體健康或可能致死，且</a:t>
            </a:r>
            <a:r>
              <a:rPr lang="zh-TW" altLang="zh-TW" sz="2200" b="1" u="sng"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可能有預防</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或治</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defRPr/>
            </a:pP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療方法者。</a:t>
            </a:r>
            <a:endPar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spcBef>
                <a:spcPts val="600"/>
              </a:spcBef>
              <a:defRPr/>
            </a:pPr>
            <a:r>
              <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第四級：</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伊波拉病毒、天花病毒，及其他</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defRPr/>
            </a:pP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能致死，</a:t>
            </a:r>
            <a:r>
              <a:rPr lang="zh-TW" altLang="zh-TW" sz="22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且通常無預防及治療方法者</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1500"/>
              </a:spcBef>
              <a:defRPr/>
            </a:pPr>
            <a:r>
              <a:rPr lang="en-US" altLang="zh-TW" sz="2200" b="1" dirty="0">
                <a:latin typeface="微軟正黑體" panose="020B0604030504040204" pitchFamily="34" charset="-120"/>
                <a:ea typeface="微軟正黑體" panose="020B0604030504040204" pitchFamily="34" charset="-120"/>
              </a:rPr>
              <a:t>!!!</a:t>
            </a:r>
            <a:r>
              <a:rPr lang="zh-TW" altLang="en-US" sz="2200" b="1" dirty="0">
                <a:latin typeface="微軟正黑體" panose="020B0604030504040204" pitchFamily="34" charset="-120"/>
                <a:ea typeface="微軟正黑體" panose="020B0604030504040204" pitchFamily="34" charset="-120"/>
              </a:rPr>
              <a:t>現行各級危險群病原體及生物毒素名單，請參閱「衛生福利部感染性生物材料管理作業要點」附表一至附表六。</a:t>
            </a:r>
            <a:endParaRPr lang="en-US" altLang="zh-TW" sz="2200" b="1"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892"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5EAFA5C-47CC-4BC2-8A0B-45CC978F73BD}"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18</a:t>
            </a:fld>
            <a:endParaRPr kumimoji="0" lang="en-US" altLang="zh-TW" sz="1200">
              <a:solidFill>
                <a:schemeClr val="tx1"/>
              </a:solidFill>
              <a:latin typeface="Garamond" panose="02020404030301010803" pitchFamily="18" charset="0"/>
              <a:ea typeface="新細明體" panose="02020500000000000000" pitchFamily="18" charset="-120"/>
            </a:endParaRPr>
          </a:p>
        </p:txBody>
      </p:sp>
    </p:spTree>
    <p:extLst>
      <p:ext uri="{BB962C8B-B14F-4D97-AF65-F5344CB8AC3E}">
        <p14:creationId xmlns:p14="http://schemas.microsoft.com/office/powerpoint/2010/main" val="414401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604838" y="233846"/>
            <a:ext cx="4268788" cy="615553"/>
          </a:xfrm>
        </p:spPr>
        <p:txBody>
          <a:bodyPr/>
          <a:lstStyle/>
          <a:p>
            <a:pPr eaLnBrk="1" hangingPunct="1"/>
            <a:r>
              <a:rPr lang="zh-TW" altLang="en-US" dirty="0">
                <a:latin typeface="微軟正黑體" panose="020B0604030504040204" pitchFamily="34" charset="-120"/>
                <a:ea typeface="微軟正黑體" panose="020B0604030504040204" pitchFamily="34" charset="-120"/>
              </a:rPr>
              <a:t>作業</a:t>
            </a:r>
            <a:r>
              <a:rPr lang="zh-TW" altLang="en-US" sz="4000" b="1" dirty="0">
                <a:latin typeface="微軟正黑體" panose="020B0604030504040204" pitchFamily="34" charset="-120"/>
                <a:ea typeface="微軟正黑體" panose="020B0604030504040204" pitchFamily="34" charset="-120"/>
              </a:rPr>
              <a:t>要點 二</a:t>
            </a:r>
          </a:p>
        </p:txBody>
      </p:sp>
      <p:sp>
        <p:nvSpPr>
          <p:cNvPr id="21507" name="內容版面配置區 2"/>
          <p:cNvSpPr>
            <a:spLocks noGrp="1"/>
          </p:cNvSpPr>
          <p:nvPr>
            <p:ph idx="4294967295"/>
          </p:nvPr>
        </p:nvSpPr>
        <p:spPr>
          <a:xfrm>
            <a:off x="416718" y="990600"/>
            <a:ext cx="8476455" cy="3886200"/>
          </a:xfrm>
          <a:prstGeom prst="rect">
            <a:avLst/>
          </a:prstGeom>
        </p:spPr>
        <p:txBody>
          <a:bodyPr rtlCol="0">
            <a:noAutofit/>
          </a:bodyPr>
          <a:lstStyle/>
          <a:p>
            <a:pPr marL="457200" indent="-457200" eaLnBrk="1" fontAlgn="auto" hangingPunct="1">
              <a:spcAft>
                <a:spcPts val="0"/>
              </a:spcAft>
              <a:buClr>
                <a:srgbClr val="C00000"/>
              </a:buClr>
              <a:buFont typeface="Wingdings" panose="05000000000000000000" pitchFamily="2" charset="2"/>
              <a:buChar char="Ø"/>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感染性生物材料可區分以下三類：</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Bef>
                <a:spcPts val="1000"/>
              </a:spcBef>
              <a:spcAft>
                <a:spcPts val="0"/>
              </a:spcAft>
              <a:buFont typeface="Wingdings" panose="05000000000000000000" pitchFamily="2"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一</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感染性生物材料之</a:t>
            </a:r>
            <a:r>
              <a:rPr lang="zh-TW" altLang="en-US" sz="2400" b="1" dirty="0">
                <a:solidFill>
                  <a:srgbClr val="0000FF"/>
                </a:solidFill>
                <a:latin typeface="微軟正黑體" panose="020B0604030504040204" pitchFamily="34" charset="-120"/>
                <a:ea typeface="微軟正黑體" panose="020B0604030504040204" pitchFamily="34" charset="-120"/>
              </a:rPr>
              <a:t>病原體</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：指造成人類感染或疾病之</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             病原微生物</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例如：細菌、病毒、真菌、及寄生蟲等</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及</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             其培養物</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液</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Bef>
                <a:spcPts val="1000"/>
              </a:spcBef>
              <a:spcAft>
                <a:spcPts val="0"/>
              </a:spcAft>
              <a:buFont typeface="Wingdings" panose="05000000000000000000" pitchFamily="2"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二</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rgbClr val="0000FF"/>
                </a:solidFill>
                <a:latin typeface="微軟正黑體" panose="020B0604030504040204" pitchFamily="34" charset="-120"/>
                <a:ea typeface="微軟正黑體" panose="020B0604030504040204" pitchFamily="34" charset="-120"/>
              </a:rPr>
              <a:t>病原體之衍生物</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：指經純化或分離出病原體組成成分</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例如：核酸、質體、蛋白質等</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或其分泌產物</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例如：</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 生物毒素等</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Bef>
                <a:spcPts val="1000"/>
              </a:spcBef>
              <a:spcAft>
                <a:spcPts val="0"/>
              </a:spcAft>
              <a:buFont typeface="Wingdings" panose="05000000000000000000" pitchFamily="2" charset="2"/>
              <a:buNone/>
              <a:defRPr/>
            </a:pP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三</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rgbClr val="0000FF"/>
                </a:solidFill>
                <a:latin typeface="微軟正黑體" panose="020B0604030504040204" pitchFamily="34" charset="-120"/>
                <a:ea typeface="微軟正黑體" panose="020B0604030504040204" pitchFamily="34" charset="-120"/>
              </a:rPr>
              <a:t>經確認含有</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病原體或其衍生物之物質：指經檢驗</a:t>
            </a:r>
            <a:r>
              <a:rPr lang="zh-TW" altLang="en-US" sz="2400" b="1" dirty="0">
                <a:solidFill>
                  <a:srgbClr val="C00000"/>
                </a:solidFill>
                <a:latin typeface="微軟正黑體" panose="020B0604030504040204" pitchFamily="34" charset="-120"/>
                <a:ea typeface="微軟正黑體" panose="020B0604030504040204" pitchFamily="34" charset="-120"/>
              </a:rPr>
              <a:t>確認為</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zh-TW" altLang="en-US" sz="2400" b="1" dirty="0">
                <a:solidFill>
                  <a:srgbClr val="C00000"/>
                </a:solidFill>
                <a:latin typeface="微軟正黑體" panose="020B0604030504040204" pitchFamily="34" charset="-120"/>
                <a:ea typeface="微軟正黑體" panose="020B0604030504040204" pitchFamily="34" charset="-120"/>
              </a:rPr>
              <a:t>             </a:t>
            </a:r>
            <a:r>
              <a:rPr lang="zh-TW" altLang="en-US" sz="2400" b="1" u="sng" dirty="0">
                <a:solidFill>
                  <a:srgbClr val="C00000"/>
                </a:solidFill>
                <a:latin typeface="微軟正黑體" panose="020B0604030504040204" pitchFamily="34" charset="-120"/>
                <a:ea typeface="微軟正黑體" panose="020B0604030504040204" pitchFamily="34" charset="-120"/>
              </a:rPr>
              <a:t>陽性</a:t>
            </a:r>
            <a:r>
              <a:rPr lang="zh-TW" altLang="en-US" sz="2400" b="1" dirty="0">
                <a:solidFill>
                  <a:srgbClr val="C00000"/>
                </a:solidFill>
                <a:latin typeface="微軟正黑體" panose="020B0604030504040204" pitchFamily="34" charset="-120"/>
                <a:ea typeface="微軟正黑體" panose="020B0604030504040204" pitchFamily="34" charset="-120"/>
              </a:rPr>
              <a:t>之傳染病病人</a:t>
            </a:r>
            <a:r>
              <a:rPr lang="zh-TW" altLang="en-US" sz="2400" b="1" u="sng" dirty="0">
                <a:solidFill>
                  <a:srgbClr val="C00000"/>
                </a:solidFill>
                <a:latin typeface="微軟正黑體" panose="020B0604030504040204" pitchFamily="34" charset="-120"/>
                <a:ea typeface="微軟正黑體" panose="020B0604030504040204" pitchFamily="34" charset="-120"/>
              </a:rPr>
              <a:t>檢體</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例如：血液、痰液或尿液等</a:t>
            </a: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panose="05000000000000000000" pitchFamily="2" charset="2"/>
              <a:buNone/>
              <a:defRPr/>
            </a:pPr>
            <a:r>
              <a:rPr lang="en-US" altLang="zh-TW" sz="2400" b="1" dirty="0">
                <a:solidFill>
                  <a:schemeClr val="tx1">
                    <a:lumMod val="75000"/>
                    <a:lumOff val="25000"/>
                  </a:schemeClr>
                </a:solidFill>
                <a:latin typeface="微軟正黑體" panose="020B0604030504040204" pitchFamily="34" charset="-120"/>
                <a:ea typeface="微軟正黑體" panose="020B0604030504040204" pitchFamily="34" charset="-120"/>
              </a:rPr>
              <a:t>      </a:t>
            </a:r>
            <a:endParaRPr lang="zh-TW" altLang="en-US" sz="24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8916" name="投影片編號版面配置區 3"/>
          <p:cNvSpPr>
            <a:spLocks noGrp="1"/>
          </p:cNvSpPr>
          <p:nvPr>
            <p:ph type="sldNum" sz="quarter" idx="4294967295"/>
          </p:nvPr>
        </p:nvSpPr>
        <p:spPr>
          <a:xfrm>
            <a:off x="8550275" y="6484938"/>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1CCE57F-7107-4428-BC1D-87B9F437857C}"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19</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2" name="矩形 1"/>
          <p:cNvSpPr/>
          <p:nvPr/>
        </p:nvSpPr>
        <p:spPr>
          <a:xfrm>
            <a:off x="228598" y="5105400"/>
            <a:ext cx="8664575" cy="769441"/>
          </a:xfrm>
          <a:prstGeom prst="rect">
            <a:avLst/>
          </a:prstGeom>
        </p:spPr>
        <p:txBody>
          <a:bodyPr wrap="square">
            <a:spAutoFit/>
          </a:bodyPr>
          <a:lstStyle/>
          <a:p>
            <a:r>
              <a:rPr lang="en-US" altLang="zh-TW" sz="2200" b="1" kern="150" dirty="0">
                <a:solidFill>
                  <a:srgbClr val="0909CD"/>
                </a:solidFill>
                <a:latin typeface="微軟正黑體" panose="020B0604030504040204" pitchFamily="34" charset="-120"/>
                <a:ea typeface="微軟正黑體" panose="020B0604030504040204" pitchFamily="34" charset="-120"/>
              </a:rPr>
              <a:t>!!!</a:t>
            </a:r>
            <a:r>
              <a:rPr lang="zh-TW" altLang="zh-TW" sz="2200" b="1" kern="150" dirty="0">
                <a:solidFill>
                  <a:srgbClr val="0909CD"/>
                </a:solidFill>
                <a:latin typeface="微軟正黑體" panose="020B0604030504040204" pitchFamily="34" charset="-120"/>
                <a:ea typeface="微軟正黑體" panose="020B0604030504040204" pitchFamily="34" charset="-120"/>
              </a:rPr>
              <a:t>本法</a:t>
            </a:r>
            <a:r>
              <a:rPr lang="en-US" altLang="zh-TW" sz="2200" b="1" kern="150" dirty="0">
                <a:solidFill>
                  <a:srgbClr val="0909CD"/>
                </a:solidFill>
                <a:latin typeface="微軟正黑體" panose="020B0604030504040204" pitchFamily="34" charset="-120"/>
                <a:ea typeface="微軟正黑體" panose="020B0604030504040204" pitchFamily="34" charset="-120"/>
              </a:rPr>
              <a:t>(</a:t>
            </a:r>
            <a:r>
              <a:rPr lang="zh-TW" altLang="en-US" sz="2200" b="1" kern="150" dirty="0">
                <a:solidFill>
                  <a:srgbClr val="0909CD"/>
                </a:solidFill>
                <a:latin typeface="微軟正黑體" panose="020B0604030504040204" pitchFamily="34" charset="-120"/>
                <a:ea typeface="微軟正黑體" panose="020B0604030504040204" pitchFamily="34" charset="-120"/>
              </a:rPr>
              <a:t>傳染病防治法</a:t>
            </a:r>
            <a:r>
              <a:rPr lang="en-US" altLang="zh-TW" sz="2200" b="1" kern="150" dirty="0">
                <a:solidFill>
                  <a:srgbClr val="0909CD"/>
                </a:solidFill>
                <a:latin typeface="微軟正黑體" panose="020B0604030504040204" pitchFamily="34" charset="-120"/>
                <a:ea typeface="微軟正黑體" panose="020B0604030504040204" pitchFamily="34" charset="-120"/>
              </a:rPr>
              <a:t>)</a:t>
            </a:r>
            <a:r>
              <a:rPr lang="zh-TW" altLang="zh-TW" sz="2200" b="1" kern="150" dirty="0">
                <a:solidFill>
                  <a:srgbClr val="0909CD"/>
                </a:solidFill>
                <a:latin typeface="微軟正黑體" panose="020B0604030504040204" pitchFamily="34" charset="-120"/>
                <a:ea typeface="微軟正黑體" panose="020B0604030504040204" pitchFamily="34" charset="-120"/>
              </a:rPr>
              <a:t>所稱傳染病檢體，指採自傳染病病人、疑似傳染病病人或接觸者之體液、分泌物、排泄物與其他可能具傳染性物品。</a:t>
            </a:r>
            <a:endParaRPr lang="zh-TW" altLang="en-US" sz="2200" dirty="0">
              <a:solidFill>
                <a:srgbClr val="0909CD"/>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6387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304800" y="1066800"/>
            <a:ext cx="7950200" cy="4531519"/>
          </a:xfrm>
        </p:spPr>
        <p:txBody>
          <a:bodyPr/>
          <a:lstStyle/>
          <a:p>
            <a:pPr algn="ctr"/>
            <a:r>
              <a:rPr lang="zh-TW" altLang="en-US" sz="6000" b="1" dirty="0">
                <a:latin typeface="微軟正黑體" panose="020B0604030504040204" pitchFamily="34" charset="-120"/>
                <a:ea typeface="微軟正黑體" panose="020B0604030504040204" pitchFamily="34" charset="-120"/>
              </a:rPr>
              <a:t>實驗室</a:t>
            </a:r>
            <a:endParaRPr lang="en-US" altLang="zh-TW" sz="6000" b="1" dirty="0">
              <a:latin typeface="微軟正黑體" panose="020B0604030504040204" pitchFamily="34" charset="-120"/>
              <a:ea typeface="微軟正黑體" panose="020B0604030504040204" pitchFamily="34" charset="-120"/>
            </a:endParaRPr>
          </a:p>
          <a:p>
            <a:pPr algn="ctr"/>
            <a:r>
              <a:rPr lang="zh-TW" altLang="en-US" sz="6000" b="1" dirty="0">
                <a:latin typeface="微軟正黑體" panose="020B0604030504040204" pitchFamily="34" charset="-120"/>
                <a:ea typeface="微軟正黑體" panose="020B0604030504040204" pitchFamily="34" charset="-120"/>
              </a:rPr>
              <a:t>生物安全</a:t>
            </a:r>
            <a:endParaRPr lang="en-US" altLang="zh-TW" sz="6000" b="1" dirty="0">
              <a:latin typeface="微軟正黑體" panose="020B0604030504040204" pitchFamily="34" charset="-120"/>
              <a:ea typeface="微軟正黑體" panose="020B0604030504040204" pitchFamily="34" charset="-120"/>
            </a:endParaRPr>
          </a:p>
          <a:p>
            <a:pPr algn="ctr"/>
            <a:r>
              <a:rPr lang="zh-TW" altLang="en-US" sz="6000" b="1" dirty="0">
                <a:latin typeface="微軟正黑體" panose="020B0604030504040204" pitchFamily="34" charset="-120"/>
                <a:ea typeface="微軟正黑體" panose="020B0604030504040204" pitchFamily="34" charset="-120"/>
              </a:rPr>
              <a:t>與</a:t>
            </a:r>
            <a:endParaRPr lang="en-US" altLang="zh-TW" sz="6000" b="1" dirty="0">
              <a:latin typeface="微軟正黑體" panose="020B0604030504040204" pitchFamily="34" charset="-120"/>
              <a:ea typeface="微軟正黑體" panose="020B0604030504040204" pitchFamily="34" charset="-120"/>
            </a:endParaRPr>
          </a:p>
          <a:p>
            <a:pPr algn="ctr"/>
            <a:r>
              <a:rPr lang="zh-TW" altLang="en-US" sz="6000" b="1" dirty="0">
                <a:latin typeface="微軟正黑體" panose="020B0604030504040204" pitchFamily="34" charset="-120"/>
                <a:ea typeface="微軟正黑體" panose="020B0604030504040204" pitchFamily="34" charset="-120"/>
              </a:rPr>
              <a:t>生物保全</a:t>
            </a:r>
            <a:endParaRPr lang="zh-TW" altLang="en-US" sz="6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4959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347529" y="290131"/>
            <a:ext cx="6499225" cy="615553"/>
          </a:xfrm>
        </p:spPr>
        <p:txBody>
          <a:bodyPr/>
          <a:lstStyle/>
          <a:p>
            <a:pPr eaLnBrk="1" hangingPunct="1"/>
            <a:r>
              <a:rPr lang="zh-TW" altLang="en-US" b="1" dirty="0">
                <a:latin typeface="微軟正黑體" panose="020B0604030504040204" pitchFamily="34" charset="-120"/>
                <a:ea typeface="微軟正黑體" panose="020B0604030504040204" pitchFamily="34" charset="-120"/>
              </a:rPr>
              <a:t>作業要點 </a:t>
            </a:r>
            <a:r>
              <a:rPr lang="zh-TW" altLang="en-US" sz="3400" b="1" dirty="0">
                <a:latin typeface="微軟正黑體" panose="020B0604030504040204" pitchFamily="34" charset="-120"/>
                <a:ea typeface="微軟正黑體" panose="020B0604030504040204" pitchFamily="34" charset="-120"/>
              </a:rPr>
              <a:t>三</a:t>
            </a:r>
          </a:p>
        </p:txBody>
      </p:sp>
      <p:sp>
        <p:nvSpPr>
          <p:cNvPr id="26627" name="內容版面配置區 2"/>
          <p:cNvSpPr>
            <a:spLocks noGrp="1"/>
          </p:cNvSpPr>
          <p:nvPr>
            <p:ph idx="4294967295"/>
          </p:nvPr>
        </p:nvSpPr>
        <p:spPr>
          <a:xfrm>
            <a:off x="357188" y="905684"/>
            <a:ext cx="8482012" cy="2520950"/>
          </a:xfrm>
          <a:prstGeom prst="rect">
            <a:avLst/>
          </a:prstGeom>
        </p:spPr>
        <p:txBody>
          <a:bodyPr rtlCol="0">
            <a:normAutofit/>
          </a:bodyPr>
          <a:lstStyle/>
          <a:p>
            <a:pPr marL="342900" indent="-342900">
              <a:buClr>
                <a:srgbClr val="C00000"/>
              </a:buClr>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rPr>
              <a:t>感染性生物材料為病原體者，其第一級危險群</a:t>
            </a:r>
            <a:r>
              <a:rPr lang="en-US" altLang="zh-TW" sz="2400" b="1" dirty="0">
                <a:latin typeface="微軟正黑體" panose="020B0604030504040204" pitchFamily="34" charset="-120"/>
                <a:ea typeface="微軟正黑體" panose="020B0604030504040204" pitchFamily="34" charset="-120"/>
              </a:rPr>
              <a:t>(Risk Group 1</a:t>
            </a:r>
            <a:r>
              <a:rPr lang="zh-TW" altLang="en-US" sz="2400" b="1" dirty="0">
                <a:latin typeface="微軟正黑體" panose="020B0604030504040204" pitchFamily="34" charset="-120"/>
                <a:ea typeface="微軟正黑體" panose="020B0604030504040204" pitchFamily="34" charset="-120"/>
              </a:rPr>
              <a:t>，以下簡稱</a:t>
            </a:r>
            <a:r>
              <a:rPr lang="en-US" altLang="zh-TW" sz="2400" b="1" dirty="0">
                <a:latin typeface="微軟正黑體" panose="020B0604030504040204" pitchFamily="34" charset="-120"/>
                <a:ea typeface="微軟正黑體" panose="020B0604030504040204" pitchFamily="34" charset="-120"/>
              </a:rPr>
              <a:t>RG1)</a:t>
            </a:r>
            <a:r>
              <a:rPr lang="zh-TW" altLang="en-US" sz="2400" b="1" dirty="0">
                <a:latin typeface="微軟正黑體" panose="020B0604030504040204" pitchFamily="34" charset="-120"/>
                <a:ea typeface="微軟正黑體" panose="020B0604030504040204" pitchFamily="34" charset="-120"/>
              </a:rPr>
              <a:t>至第四級危險群</a:t>
            </a:r>
            <a:r>
              <a:rPr lang="en-US" altLang="zh-TW" sz="2400" b="1" dirty="0">
                <a:latin typeface="微軟正黑體" panose="020B0604030504040204" pitchFamily="34" charset="-120"/>
                <a:ea typeface="微軟正黑體" panose="020B0604030504040204" pitchFamily="34" charset="-120"/>
              </a:rPr>
              <a:t>(Risk Group 4</a:t>
            </a:r>
            <a:r>
              <a:rPr lang="zh-TW" altLang="en-US" sz="2400" b="1" dirty="0">
                <a:latin typeface="微軟正黑體" panose="020B0604030504040204" pitchFamily="34" charset="-120"/>
                <a:ea typeface="微軟正黑體" panose="020B0604030504040204" pitchFamily="34" charset="-120"/>
              </a:rPr>
              <a:t>，以下簡稱</a:t>
            </a:r>
            <a:r>
              <a:rPr lang="en-US" altLang="zh-TW" sz="2400" b="1" dirty="0">
                <a:latin typeface="微軟正黑體" panose="020B0604030504040204" pitchFamily="34" charset="-120"/>
                <a:ea typeface="微軟正黑體" panose="020B0604030504040204" pitchFamily="34" charset="-120"/>
              </a:rPr>
              <a:t>RG4)</a:t>
            </a:r>
            <a:r>
              <a:rPr lang="zh-TW" altLang="en-US" sz="2400" b="1" dirty="0">
                <a:latin typeface="微軟正黑體" panose="020B0604030504040204" pitchFamily="34" charset="-120"/>
                <a:ea typeface="微軟正黑體" panose="020B0604030504040204" pitchFamily="34" charset="-120"/>
              </a:rPr>
              <a:t>名單，如附表一至附表四。</a:t>
            </a:r>
            <a:endParaRPr lang="en-US" altLang="zh-TW" sz="2400" b="1" dirty="0">
              <a:latin typeface="微軟正黑體" panose="020B0604030504040204" pitchFamily="34" charset="-120"/>
              <a:ea typeface="微軟正黑體" panose="020B0604030504040204" pitchFamily="34" charset="-120"/>
            </a:endParaRPr>
          </a:p>
          <a:p>
            <a:pPr marL="342900" indent="-342900">
              <a:spcBef>
                <a:spcPts val="1000"/>
              </a:spcBef>
              <a:buClr>
                <a:srgbClr val="C00000"/>
              </a:buClr>
              <a:buFont typeface="Wingdings" panose="05000000000000000000" pitchFamily="2" charset="2"/>
              <a:buChar char="Ø"/>
              <a:defRPr/>
            </a:pPr>
            <a:r>
              <a:rPr lang="zh-TW" altLang="en-US" sz="2400" b="1" dirty="0">
                <a:solidFill>
                  <a:srgbClr val="C00000"/>
                </a:solidFill>
                <a:latin typeface="微軟正黑體" panose="020B0604030504040204" pitchFamily="34" charset="-120"/>
                <a:ea typeface="微軟正黑體" panose="020B0604030504040204" pitchFamily="34" charset="-120"/>
              </a:rPr>
              <a:t>通過相關試驗之疫苗株及慢病毒載體</a:t>
            </a:r>
            <a:r>
              <a:rPr lang="en-US" altLang="zh-TW" sz="2400" b="1" dirty="0">
                <a:solidFill>
                  <a:srgbClr val="C00000"/>
                </a:solidFill>
                <a:latin typeface="微軟正黑體" panose="020B0604030504040204" pitchFamily="34" charset="-120"/>
                <a:ea typeface="微軟正黑體" panose="020B0604030504040204" pitchFamily="34" charset="-120"/>
              </a:rPr>
              <a:t>(Lentiviral vector)</a:t>
            </a:r>
            <a:r>
              <a:rPr lang="zh-TW" altLang="en-US" sz="2400" b="1" dirty="0">
                <a:solidFill>
                  <a:srgbClr val="C00000"/>
                </a:solidFill>
                <a:latin typeface="微軟正黑體" panose="020B0604030504040204" pitchFamily="34" charset="-120"/>
                <a:ea typeface="微軟正黑體" panose="020B0604030504040204" pitchFamily="34" charset="-120"/>
              </a:rPr>
              <a:t>為病毒類型</a:t>
            </a:r>
            <a:r>
              <a:rPr lang="en-US" altLang="zh-TW" sz="2400" b="1" dirty="0">
                <a:solidFill>
                  <a:srgbClr val="C00000"/>
                </a:solidFill>
                <a:latin typeface="微軟正黑體" panose="020B0604030504040204" pitchFamily="34" charset="-120"/>
                <a:ea typeface="微軟正黑體" panose="020B0604030504040204" pitchFamily="34" charset="-120"/>
              </a:rPr>
              <a:t>(Lentivirus)</a:t>
            </a:r>
            <a:r>
              <a:rPr lang="zh-TW" altLang="en-US" sz="2400" b="1" dirty="0">
                <a:solidFill>
                  <a:srgbClr val="C00000"/>
                </a:solidFill>
                <a:latin typeface="微軟正黑體" panose="020B0604030504040204" pitchFamily="34" charset="-120"/>
                <a:ea typeface="微軟正黑體" panose="020B0604030504040204" pitchFamily="34" charset="-120"/>
              </a:rPr>
              <a:t>者，</a:t>
            </a:r>
            <a:r>
              <a:rPr lang="zh-TW" altLang="en-US" sz="2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比照</a:t>
            </a:r>
            <a:r>
              <a:rPr lang="en-US" altLang="zh-TW" sz="2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RG2 </a:t>
            </a:r>
            <a:r>
              <a:rPr lang="zh-TW" altLang="en-US" sz="2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病原體</a:t>
            </a:r>
            <a:r>
              <a:rPr lang="zh-TW" altLang="en-US" sz="2400" b="1" dirty="0">
                <a:solidFill>
                  <a:srgbClr val="C00000"/>
                </a:solidFill>
                <a:latin typeface="微軟正黑體" panose="020B0604030504040204" pitchFamily="34" charset="-120"/>
                <a:ea typeface="微軟正黑體" panose="020B0604030504040204" pitchFamily="34" charset="-120"/>
              </a:rPr>
              <a:t>之管理規定辦理。</a:t>
            </a:r>
            <a:endPar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1988" name="投影片編號版面配置區 3"/>
          <p:cNvSpPr>
            <a:spLocks noGrp="1"/>
          </p:cNvSpPr>
          <p:nvPr>
            <p:ph type="sldNum" sz="quarter" idx="4294967295"/>
          </p:nvPr>
        </p:nvSpPr>
        <p:spPr>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35423DB-C05A-4F9A-B7AA-D922B17C82A0}"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20</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41989" name="標題 1"/>
          <p:cNvSpPr txBox="1">
            <a:spLocks/>
          </p:cNvSpPr>
          <p:nvPr/>
        </p:nvSpPr>
        <p:spPr bwMode="auto">
          <a:xfrm>
            <a:off x="357188" y="3257962"/>
            <a:ext cx="6499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b="1" dirty="0">
                <a:solidFill>
                  <a:srgbClr val="262626"/>
                </a:solidFill>
              </a:rPr>
              <a:t>作業要點 四</a:t>
            </a:r>
            <a:endParaRPr kumimoji="0" lang="zh-TW" altLang="en-US" sz="3400" b="1" dirty="0">
              <a:solidFill>
                <a:srgbClr val="262626"/>
              </a:solidFill>
            </a:endParaRPr>
          </a:p>
        </p:txBody>
      </p:sp>
      <p:sp>
        <p:nvSpPr>
          <p:cNvPr id="7" name="內容版面配置區 2"/>
          <p:cNvSpPr txBox="1">
            <a:spLocks/>
          </p:cNvSpPr>
          <p:nvPr/>
        </p:nvSpPr>
        <p:spPr>
          <a:xfrm>
            <a:off x="358546" y="3960836"/>
            <a:ext cx="8482012" cy="1676400"/>
          </a:xfrm>
          <a:prstGeom prst="rect">
            <a:avLst/>
          </a:prstGeom>
        </p:spPr>
        <p:txBody>
          <a:bodyPr wrap="square" lIns="0" tIns="0" rIns="0" bIns="0" rtlCol="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Clr>
                <a:srgbClr val="C00000"/>
              </a:buClr>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rPr>
              <a:t>設置單位對於</a:t>
            </a:r>
            <a:r>
              <a:rPr lang="zh-TW" altLang="en-US" sz="2400" b="1" u="sng" dirty="0">
                <a:solidFill>
                  <a:srgbClr val="C00000"/>
                </a:solidFill>
                <a:latin typeface="微軟正黑體" panose="020B0604030504040204" pitchFamily="34" charset="-120"/>
                <a:ea typeface="微軟正黑體" panose="020B0604030504040204" pitchFamily="34" charset="-120"/>
              </a:rPr>
              <a:t>傳染病陽性檢體</a:t>
            </a:r>
            <a:r>
              <a:rPr lang="zh-TW" altLang="en-US" sz="2400" b="1" dirty="0">
                <a:latin typeface="微軟正黑體" panose="020B0604030504040204" pitchFamily="34" charset="-120"/>
                <a:ea typeface="微軟正黑體" panose="020B0604030504040204" pitchFamily="34" charset="-120"/>
              </a:rPr>
              <a:t>應有適當之管理機制。實驗室或保存場所持有、保存、使用、處分或輸出入附表三至附表四所列以</a:t>
            </a:r>
            <a:r>
              <a:rPr lang="en-US" altLang="zh-TW" sz="2400" b="1" dirty="0">
                <a:latin typeface="微軟正黑體" panose="020B0604030504040204" pitchFamily="34" charset="-120"/>
                <a:ea typeface="微軟正黑體" panose="020B0604030504040204" pitchFamily="34" charset="-120"/>
              </a:rPr>
              <a:t>P620</a:t>
            </a:r>
            <a:r>
              <a:rPr lang="zh-TW" altLang="en-US" sz="2400" b="1" dirty="0">
                <a:latin typeface="微軟正黑體" panose="020B0604030504040204" pitchFamily="34" charset="-120"/>
                <a:ea typeface="微軟正黑體" panose="020B0604030504040204" pitchFamily="34" charset="-120"/>
              </a:rPr>
              <a:t>包裝品項之陽性檢體</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已去活性者除外</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，應比照</a:t>
            </a:r>
            <a:r>
              <a:rPr lang="en-US" altLang="zh-TW" sz="2400" b="1" dirty="0">
                <a:latin typeface="微軟正黑體" panose="020B0604030504040204" pitchFamily="34" charset="-120"/>
                <a:ea typeface="微軟正黑體" panose="020B0604030504040204" pitchFamily="34" charset="-120"/>
              </a:rPr>
              <a:t>RG3 </a:t>
            </a:r>
            <a:r>
              <a:rPr lang="zh-TW" altLang="en-US" sz="2400" b="1" dirty="0">
                <a:latin typeface="微軟正黑體" panose="020B0604030504040204" pitchFamily="34" charset="-120"/>
                <a:ea typeface="微軟正黑體" panose="020B0604030504040204" pitchFamily="34" charset="-120"/>
              </a:rPr>
              <a:t>或</a:t>
            </a:r>
            <a:r>
              <a:rPr lang="en-US" altLang="zh-TW" sz="2400" b="1" dirty="0">
                <a:latin typeface="微軟正黑體" panose="020B0604030504040204" pitchFamily="34" charset="-120"/>
                <a:ea typeface="微軟正黑體" panose="020B0604030504040204" pitchFamily="34" charset="-120"/>
              </a:rPr>
              <a:t>RG4 </a:t>
            </a:r>
            <a:r>
              <a:rPr lang="zh-TW" altLang="en-US" sz="2400" b="1" dirty="0">
                <a:latin typeface="微軟正黑體" panose="020B0604030504040204" pitchFamily="34" charset="-120"/>
                <a:ea typeface="微軟正黑體" panose="020B0604030504040204" pitchFamily="34" charset="-120"/>
              </a:rPr>
              <a:t>病原體之管理規定辦理</a:t>
            </a:r>
            <a:r>
              <a:rPr lang="zh-TW" altLang="en-US" sz="2400" b="1" kern="0" dirty="0">
                <a:latin typeface="微軟正黑體" panose="020B0604030504040204" pitchFamily="34" charset="-120"/>
                <a:ea typeface="微軟正黑體" panose="020B0604030504040204" pitchFamily="34" charset="-120"/>
              </a:rPr>
              <a:t>。</a:t>
            </a:r>
            <a:endParaRPr lang="en-US" altLang="zh-TW" sz="2400" b="1" kern="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9650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object 4"/>
          <p:cNvSpPr>
            <a:spLocks/>
          </p:cNvSpPr>
          <p:nvPr/>
        </p:nvSpPr>
        <p:spPr bwMode="auto">
          <a:xfrm>
            <a:off x="450850" y="6088063"/>
            <a:ext cx="8243888" cy="0"/>
          </a:xfrm>
          <a:custGeom>
            <a:avLst/>
            <a:gdLst>
              <a:gd name="T0" fmla="*/ 0 w 8929370"/>
              <a:gd name="T1" fmla="*/ 8928989 w 8929370"/>
            </a:gdLst>
            <a:ahLst/>
            <a:cxnLst>
              <a:cxn ang="0">
                <a:pos x="T0" y="0"/>
              </a:cxn>
              <a:cxn ang="0">
                <a:pos x="T1" y="0"/>
              </a:cxn>
            </a:cxnLst>
            <a:rect l="0" t="0" r="r" b="b"/>
            <a:pathLst>
              <a:path w="8929370">
                <a:moveTo>
                  <a:pt x="0" y="0"/>
                </a:moveTo>
                <a:lnTo>
                  <a:pt x="8928989" y="0"/>
                </a:lnTo>
              </a:path>
            </a:pathLst>
          </a:custGeom>
          <a:noFill/>
          <a:ln w="6096">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5" name="object 5"/>
          <p:cNvSpPr txBox="1"/>
          <p:nvPr/>
        </p:nvSpPr>
        <p:spPr>
          <a:xfrm>
            <a:off x="512763" y="1406499"/>
            <a:ext cx="8181975" cy="3023392"/>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nSpc>
                <a:spcPct val="110000"/>
              </a:lnSpc>
              <a:spcBef>
                <a:spcPts val="1000"/>
              </a:spcBef>
              <a:defRPr/>
            </a:pP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a:t>
            </a:r>
            <a:r>
              <a:rPr lang="zh-TW" altLang="zh-TW" sz="2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不影響</a:t>
            </a:r>
            <a:r>
              <a:rPr lang="zh-TW"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人體</a:t>
            </a: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健康者</a:t>
            </a:r>
            <a:r>
              <a:rPr lang="en-US" altLang="zh-TW" sz="2600" b="1" dirty="0">
                <a:solidFill>
                  <a:srgbClr val="252525"/>
                </a:solidFill>
                <a:latin typeface="微軟正黑體" panose="020B0604030504040204" pitchFamily="34" charset="-120"/>
                <a:ea typeface="微軟正黑體" panose="020B0604030504040204" pitchFamily="34" charset="-120"/>
              </a:rPr>
              <a:t>:</a:t>
            </a:r>
            <a:endParaRPr lang="zh-TW" altLang="zh-TW" sz="2600" dirty="0">
              <a:latin typeface="微軟正黑體" panose="020B0604030504040204" pitchFamily="34" charset="-120"/>
              <a:ea typeface="微軟正黑體" panose="020B0604030504040204" pitchFamily="34" charset="-120"/>
            </a:endParaRPr>
          </a:p>
          <a:p>
            <a:pPr>
              <a:spcBef>
                <a:spcPts val="1325"/>
              </a:spcBef>
            </a:pPr>
            <a:r>
              <a:rPr lang="zh-TW" altLang="zh-TW" sz="2400" b="1" dirty="0">
                <a:solidFill>
                  <a:srgbClr val="C00000"/>
                </a:solidFill>
                <a:latin typeface="微軟正黑體" panose="020B0604030504040204" pitchFamily="34" charset="-120"/>
                <a:ea typeface="微軟正黑體" panose="020B0604030504040204" pitchFamily="34" charset="-120"/>
              </a:rPr>
              <a:t>1. 細菌</a:t>
            </a:r>
            <a:r>
              <a:rPr lang="zh-TW" altLang="en-US" sz="2400" b="1" dirty="0">
                <a:solidFill>
                  <a:srgbClr val="C00000"/>
                </a:solidFill>
                <a:latin typeface="新細明體" panose="02020500000000000000" pitchFamily="18" charset="-120"/>
              </a:rPr>
              <a:t>：</a:t>
            </a:r>
            <a:r>
              <a:rPr lang="zh-TW" altLang="zh-TW" sz="2400" b="1" dirty="0">
                <a:solidFill>
                  <a:srgbClr val="252525"/>
                </a:solidFill>
                <a:latin typeface="微軟正黑體" panose="020B0604030504040204" pitchFamily="34" charset="-120"/>
                <a:ea typeface="微軟正黑體" panose="020B0604030504040204" pitchFamily="34" charset="-120"/>
              </a:rPr>
              <a:t>芽孢乳酸菌</a:t>
            </a:r>
            <a:r>
              <a:rPr lang="zh-TW" altLang="zh-TW" sz="2400" b="1" i="1" dirty="0">
                <a:solidFill>
                  <a:srgbClr val="252525"/>
                </a:solidFill>
                <a:latin typeface="微軟正黑體" panose="020B0604030504040204" pitchFamily="34" charset="-120"/>
                <a:ea typeface="微軟正黑體" panose="020B0604030504040204" pitchFamily="34" charset="-120"/>
              </a:rPr>
              <a:t>(Bacillus coagulans</a:t>
            </a:r>
            <a:r>
              <a:rPr lang="zh-TW" altLang="zh-TW" sz="2400" b="1" dirty="0">
                <a:solidFill>
                  <a:srgbClr val="252525"/>
                </a:solidFill>
                <a:latin typeface="微軟正黑體" panose="020B0604030504040204" pitchFamily="34" charset="-120"/>
                <a:ea typeface="微軟正黑體" panose="020B0604030504040204" pitchFamily="34" charset="-120"/>
              </a:rPr>
              <a:t>)</a:t>
            </a:r>
            <a:endParaRPr lang="zh-TW" altLang="zh-TW" sz="2400" dirty="0">
              <a:latin typeface="微軟正黑體" panose="020B0604030504040204" pitchFamily="34" charset="-120"/>
              <a:ea typeface="微軟正黑體" panose="020B0604030504040204" pitchFamily="34" charset="-120"/>
            </a:endParaRPr>
          </a:p>
          <a:p>
            <a:pPr>
              <a:spcBef>
                <a:spcPts val="1325"/>
              </a:spcBef>
              <a:buClr>
                <a:srgbClr val="252525"/>
              </a:buClr>
            </a:pPr>
            <a:r>
              <a:rPr lang="en-US" altLang="zh-TW" sz="2400" b="1" dirty="0">
                <a:solidFill>
                  <a:srgbClr val="252525"/>
                </a:solidFill>
                <a:latin typeface="微軟正黑體" panose="020B0604030504040204" pitchFamily="34" charset="-120"/>
                <a:ea typeface="微軟正黑體" panose="020B0604030504040204" pitchFamily="34" charset="-120"/>
              </a:rPr>
              <a:t>                </a:t>
            </a:r>
            <a:r>
              <a:rPr lang="zh-TW" altLang="zh-TW" sz="2400" b="1" dirty="0">
                <a:solidFill>
                  <a:srgbClr val="252525"/>
                </a:solidFill>
                <a:latin typeface="微軟正黑體" panose="020B0604030504040204" pitchFamily="34" charset="-120"/>
                <a:ea typeface="微軟正黑體" panose="020B0604030504040204" pitchFamily="34" charset="-120"/>
              </a:rPr>
              <a:t>非病原性大腸桿菌(</a:t>
            </a:r>
            <a:r>
              <a:rPr lang="zh-TW" altLang="zh-TW" sz="2400" b="1" i="1" dirty="0">
                <a:solidFill>
                  <a:srgbClr val="252525"/>
                </a:solidFill>
                <a:latin typeface="微軟正黑體" panose="020B0604030504040204" pitchFamily="34" charset="-120"/>
                <a:ea typeface="微軟正黑體" panose="020B0604030504040204" pitchFamily="34" charset="-120"/>
              </a:rPr>
              <a:t>Escherichia coli</a:t>
            </a:r>
            <a:r>
              <a:rPr lang="zh-TW" altLang="zh-TW" sz="2400" b="1" dirty="0">
                <a:solidFill>
                  <a:srgbClr val="252525"/>
                </a:solidFill>
                <a:latin typeface="微軟正黑體" panose="020B0604030504040204" pitchFamily="34" charset="-120"/>
                <a:ea typeface="微軟正黑體" panose="020B0604030504040204" pitchFamily="34" charset="-120"/>
              </a:rPr>
              <a:t>-k12)</a:t>
            </a:r>
            <a:endParaRPr lang="zh-TW" altLang="zh-TW" sz="2400" dirty="0">
              <a:latin typeface="微軟正黑體" panose="020B0604030504040204" pitchFamily="34" charset="-120"/>
              <a:ea typeface="微軟正黑體" panose="020B0604030504040204" pitchFamily="34" charset="-120"/>
            </a:endParaRPr>
          </a:p>
          <a:p>
            <a:pPr>
              <a:spcBef>
                <a:spcPts val="13"/>
              </a:spcBef>
            </a:pPr>
            <a:endParaRPr lang="zh-TW" altLang="zh-TW" sz="2400" dirty="0">
              <a:latin typeface="Times New Roman" panose="02020603050405020304" pitchFamily="18" charset="0"/>
              <a:cs typeface="Times New Roman" panose="02020603050405020304" pitchFamily="18" charset="0"/>
            </a:endParaRPr>
          </a:p>
          <a:p>
            <a:r>
              <a:rPr lang="zh-TW" altLang="zh-TW" sz="2400" b="1" dirty="0">
                <a:solidFill>
                  <a:srgbClr val="C00000"/>
                </a:solidFill>
                <a:latin typeface="微軟正黑體" panose="020B0604030504040204" pitchFamily="34" charset="-120"/>
                <a:ea typeface="微軟正黑體" panose="020B0604030504040204" pitchFamily="34" charset="-120"/>
              </a:rPr>
              <a:t>2. 病毒</a:t>
            </a:r>
            <a:r>
              <a:rPr lang="zh-TW" altLang="en-US" sz="2400" b="1" dirty="0">
                <a:solidFill>
                  <a:srgbClr val="C00000"/>
                </a:solidFill>
                <a:latin typeface="新細明體" panose="02020500000000000000" pitchFamily="18" charset="-120"/>
              </a:rPr>
              <a:t>：</a:t>
            </a:r>
            <a:r>
              <a:rPr lang="zh-TW" altLang="zh-TW" sz="2400" b="1" dirty="0">
                <a:solidFill>
                  <a:srgbClr val="C00000"/>
                </a:solidFill>
                <a:latin typeface="微軟正黑體" panose="020B0604030504040204" pitchFamily="34" charset="-120"/>
                <a:ea typeface="微軟正黑體" panose="020B0604030504040204" pitchFamily="34" charset="-120"/>
              </a:rPr>
              <a:t> </a:t>
            </a:r>
            <a:r>
              <a:rPr lang="zh-TW" altLang="zh-TW" sz="2400" b="1" dirty="0">
                <a:solidFill>
                  <a:srgbClr val="252525"/>
                </a:solidFill>
                <a:latin typeface="微軟正黑體" panose="020B0604030504040204" pitchFamily="34" charset="-120"/>
                <a:ea typeface="微軟正黑體" panose="020B0604030504040204" pitchFamily="34" charset="-120"/>
              </a:rPr>
              <a:t>重組不含潛在致癌基因，且無輔助病毒存在下進行</a:t>
            </a:r>
            <a:endParaRPr lang="en-US" altLang="zh-TW" sz="2400" b="1" dirty="0">
              <a:solidFill>
                <a:srgbClr val="252525"/>
              </a:solidFill>
              <a:latin typeface="微軟正黑體" panose="020B0604030504040204" pitchFamily="34" charset="-120"/>
              <a:ea typeface="微軟正黑體" panose="020B0604030504040204" pitchFamily="34" charset="-120"/>
            </a:endParaRPr>
          </a:p>
          <a:p>
            <a:r>
              <a:rPr lang="en-US" altLang="zh-TW" sz="2400" b="1" dirty="0">
                <a:solidFill>
                  <a:srgbClr val="252525"/>
                </a:solidFill>
                <a:latin typeface="微軟正黑體" panose="020B0604030504040204" pitchFamily="34" charset="-120"/>
                <a:ea typeface="微軟正黑體" panose="020B0604030504040204" pitchFamily="34" charset="-120"/>
              </a:rPr>
              <a:t>                 </a:t>
            </a:r>
            <a:r>
              <a:rPr lang="zh-TW" altLang="zh-TW" sz="2400" b="1" dirty="0">
                <a:solidFill>
                  <a:srgbClr val="252525"/>
                </a:solidFill>
                <a:latin typeface="微軟正黑體" panose="020B0604030504040204" pitchFamily="34" charset="-120"/>
                <a:ea typeface="微軟正黑體" panose="020B0604030504040204" pitchFamily="34" charset="-120"/>
              </a:rPr>
              <a:t>培養之第一型至第四型腺病毒相關病毒(Adeno-</a:t>
            </a:r>
            <a:endParaRPr lang="en-US" altLang="zh-TW" sz="2400" b="1" dirty="0">
              <a:solidFill>
                <a:srgbClr val="252525"/>
              </a:solidFill>
              <a:latin typeface="微軟正黑體" panose="020B0604030504040204" pitchFamily="34" charset="-120"/>
              <a:ea typeface="微軟正黑體" panose="020B0604030504040204" pitchFamily="34" charset="-120"/>
            </a:endParaRPr>
          </a:p>
          <a:p>
            <a:r>
              <a:rPr lang="en-US" altLang="zh-TW" sz="2400" b="1" dirty="0">
                <a:solidFill>
                  <a:srgbClr val="252525"/>
                </a:solidFill>
                <a:latin typeface="微軟正黑體" panose="020B0604030504040204" pitchFamily="34" charset="-120"/>
                <a:ea typeface="微軟正黑體" panose="020B0604030504040204" pitchFamily="34" charset="-120"/>
              </a:rPr>
              <a:t>                 </a:t>
            </a:r>
            <a:r>
              <a:rPr lang="zh-TW" altLang="zh-TW" sz="2400" b="1" dirty="0">
                <a:solidFill>
                  <a:srgbClr val="252525"/>
                </a:solidFill>
                <a:latin typeface="微軟正黑體" panose="020B0604030504040204" pitchFamily="34" charset="-120"/>
                <a:ea typeface="微軟正黑體" panose="020B0604030504040204" pitchFamily="34" charset="-120"/>
              </a:rPr>
              <a:t>associated virus)</a:t>
            </a:r>
            <a:endParaRPr lang="zh-TW" altLang="zh-TW" sz="2400" dirty="0">
              <a:latin typeface="微軟正黑體" panose="020B0604030504040204" pitchFamily="34" charset="-120"/>
              <a:ea typeface="微軟正黑體" panose="020B0604030504040204" pitchFamily="34" charset="-120"/>
            </a:endParaRPr>
          </a:p>
        </p:txBody>
      </p:sp>
      <p:sp>
        <p:nvSpPr>
          <p:cNvPr id="6" name="object 6"/>
          <p:cNvSpPr txBox="1"/>
          <p:nvPr/>
        </p:nvSpPr>
        <p:spPr>
          <a:xfrm>
            <a:off x="6477000" y="6172200"/>
            <a:ext cx="2608263" cy="284162"/>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b="1" dirty="0">
                <a:solidFill>
                  <a:schemeClr val="bg1"/>
                </a:solidFill>
                <a:latin typeface="微軟正黑體" panose="020B0604030504040204" pitchFamily="34" charset="-120"/>
                <a:ea typeface="微軟正黑體" panose="020B0604030504040204" pitchFamily="34" charset="-120"/>
              </a:rPr>
              <a:t>感染性生物材料作業要點</a:t>
            </a:r>
            <a:endParaRPr lang="zh-TW" altLang="zh-TW" dirty="0">
              <a:solidFill>
                <a:schemeClr val="bg1"/>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512763" y="414451"/>
            <a:ext cx="6400800" cy="707886"/>
          </a:xfrm>
          <a:prstGeom prst="rect">
            <a:avLst/>
          </a:prstGeom>
          <a:noFill/>
        </p:spPr>
        <p:txBody>
          <a:bodyPr wrap="square" rtlCol="0">
            <a:spAutoFit/>
          </a:bodyPr>
          <a:lstStyle/>
          <a:p>
            <a:r>
              <a:rPr lang="en-US" altLang="zh-TW" sz="4000" b="1" dirty="0">
                <a:latin typeface="微軟正黑體"/>
                <a:cs typeface="微軟正黑體"/>
              </a:rPr>
              <a:t>Risk</a:t>
            </a:r>
            <a:r>
              <a:rPr lang="en-US" altLang="zh-TW" sz="4000" b="1" spc="-9" dirty="0">
                <a:latin typeface="微軟正黑體"/>
                <a:cs typeface="微軟正黑體"/>
              </a:rPr>
              <a:t> </a:t>
            </a:r>
            <a:r>
              <a:rPr lang="en-US" altLang="zh-TW" sz="4000" b="1" spc="-5" dirty="0">
                <a:latin typeface="微軟正黑體"/>
                <a:cs typeface="微軟正黑體"/>
              </a:rPr>
              <a:t>G</a:t>
            </a:r>
            <a:r>
              <a:rPr lang="en-US" altLang="zh-TW" sz="4000" b="1" spc="-55" dirty="0">
                <a:latin typeface="微軟正黑體"/>
                <a:cs typeface="微軟正黑體"/>
              </a:rPr>
              <a:t>r</a:t>
            </a:r>
            <a:r>
              <a:rPr lang="en-US" altLang="zh-TW" sz="4000" b="1" dirty="0">
                <a:latin typeface="微軟正黑體"/>
                <a:cs typeface="微軟正黑體"/>
              </a:rPr>
              <a:t>oup</a:t>
            </a:r>
            <a:r>
              <a:rPr lang="en-US" altLang="zh-TW" sz="4000" b="1" spc="-5" dirty="0">
                <a:latin typeface="微軟正黑體"/>
                <a:cs typeface="微軟正黑體"/>
              </a:rPr>
              <a:t> </a:t>
            </a:r>
            <a:r>
              <a:rPr lang="en-US" altLang="zh-TW" sz="4000" b="1" dirty="0">
                <a:latin typeface="微軟正黑體"/>
                <a:cs typeface="微軟正黑體"/>
              </a:rPr>
              <a:t>1</a:t>
            </a:r>
            <a:r>
              <a:rPr lang="en-US" altLang="zh-TW" sz="4000" b="1" spc="-14" dirty="0">
                <a:latin typeface="微軟正黑體"/>
                <a:cs typeface="微軟正黑體"/>
              </a:rPr>
              <a:t> </a:t>
            </a:r>
            <a:r>
              <a:rPr lang="en-US" altLang="zh-TW" sz="4000" b="1" spc="-5" dirty="0">
                <a:latin typeface="微軟正黑體"/>
                <a:cs typeface="微軟正黑體"/>
              </a:rPr>
              <a:t>(</a:t>
            </a:r>
            <a:r>
              <a:rPr lang="en-US" altLang="zh-TW" sz="4000" b="1" spc="-42" dirty="0">
                <a:latin typeface="微軟正黑體"/>
                <a:cs typeface="微軟正黑體"/>
              </a:rPr>
              <a:t>R</a:t>
            </a:r>
            <a:r>
              <a:rPr lang="en-US" altLang="zh-TW" sz="4000" b="1" spc="-5" dirty="0">
                <a:latin typeface="微軟正黑體"/>
                <a:cs typeface="微軟正黑體"/>
              </a:rPr>
              <a:t>G1)</a:t>
            </a:r>
            <a:endParaRPr lang="zh-TW" altLang="en-US" sz="4000" b="1" dirty="0"/>
          </a:p>
        </p:txBody>
      </p:sp>
    </p:spTree>
    <p:extLst>
      <p:ext uri="{BB962C8B-B14F-4D97-AF65-F5344CB8AC3E}">
        <p14:creationId xmlns:p14="http://schemas.microsoft.com/office/powerpoint/2010/main" val="1512421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object 4"/>
          <p:cNvSpPr>
            <a:spLocks/>
          </p:cNvSpPr>
          <p:nvPr/>
        </p:nvSpPr>
        <p:spPr bwMode="auto">
          <a:xfrm>
            <a:off x="450850" y="6088063"/>
            <a:ext cx="8243888" cy="0"/>
          </a:xfrm>
          <a:custGeom>
            <a:avLst/>
            <a:gdLst>
              <a:gd name="T0" fmla="*/ 0 w 8929370"/>
              <a:gd name="T1" fmla="*/ 8928989 w 8929370"/>
            </a:gdLst>
            <a:ahLst/>
            <a:cxnLst>
              <a:cxn ang="0">
                <a:pos x="T0" y="0"/>
              </a:cxn>
              <a:cxn ang="0">
                <a:pos x="T1" y="0"/>
              </a:cxn>
            </a:cxnLst>
            <a:rect l="0" t="0" r="r" b="b"/>
            <a:pathLst>
              <a:path w="8929370">
                <a:moveTo>
                  <a:pt x="0" y="0"/>
                </a:moveTo>
                <a:lnTo>
                  <a:pt x="8928989" y="0"/>
                </a:lnTo>
              </a:path>
            </a:pathLst>
          </a:custGeom>
          <a:noFill/>
          <a:ln w="6096">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5" name="object 5"/>
          <p:cNvSpPr txBox="1"/>
          <p:nvPr/>
        </p:nvSpPr>
        <p:spPr>
          <a:xfrm>
            <a:off x="407700" y="1288901"/>
            <a:ext cx="8579644" cy="4280659"/>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Aft>
                <a:spcPts val="1000"/>
              </a:spcAft>
            </a:pPr>
            <a:r>
              <a:rPr lang="zh-TW" altLang="zh-TW" sz="2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輕微影響</a:t>
            </a: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人體健康，且通常有預防或治療方法者</a:t>
            </a:r>
            <a:r>
              <a:rPr lang="zh-TW" altLang="en-US" sz="2600" b="1" dirty="0">
                <a:solidFill>
                  <a:srgbClr val="C00000"/>
                </a:solidFill>
                <a:latin typeface="微軟正黑體" panose="020B0604030504040204" pitchFamily="34" charset="-120"/>
                <a:ea typeface="微軟正黑體" panose="020B0604030504040204" pitchFamily="34" charset="-120"/>
              </a:rPr>
              <a:t>。</a:t>
            </a:r>
            <a:endParaRPr lang="zh-TW" altLang="zh-TW" sz="2600" dirty="0">
              <a:latin typeface="微軟正黑體" panose="020B0604030504040204" pitchFamily="34" charset="-120"/>
              <a:ea typeface="微軟正黑體" panose="020B0604030504040204" pitchFamily="34" charset="-120"/>
            </a:endParaRPr>
          </a:p>
          <a:p>
            <a:pPr>
              <a:spcBef>
                <a:spcPts val="500"/>
              </a:spcBef>
            </a:pPr>
            <a:r>
              <a:rPr lang="en-US" altLang="zh-TW" sz="2300" b="1" dirty="0">
                <a:solidFill>
                  <a:srgbClr val="C00000"/>
                </a:solidFill>
                <a:latin typeface="微軟正黑體" panose="020B0604030504040204" pitchFamily="34" charset="-120"/>
                <a:ea typeface="微軟正黑體" panose="020B0604030504040204" pitchFamily="34" charset="-120"/>
              </a:rPr>
              <a:t>1.</a:t>
            </a:r>
            <a:r>
              <a:rPr lang="zh-TW" altLang="zh-TW" sz="2300" b="1" dirty="0">
                <a:solidFill>
                  <a:srgbClr val="C00000"/>
                </a:solidFill>
                <a:latin typeface="微軟正黑體" panose="020B0604030504040204" pitchFamily="34" charset="-120"/>
                <a:ea typeface="微軟正黑體" panose="020B0604030504040204" pitchFamily="34" charset="-120"/>
              </a:rPr>
              <a:t>細菌</a:t>
            </a:r>
            <a:r>
              <a:rPr lang="zh-TW" altLang="en-US" sz="2300" b="1" dirty="0">
                <a:solidFill>
                  <a:srgbClr val="C00000"/>
                </a:solidFill>
                <a:latin typeface="微軟正黑體" panose="020B0604030504040204" pitchFamily="34" charset="-120"/>
                <a:ea typeface="微軟正黑體" panose="020B0604030504040204" pitchFamily="34" charset="-120"/>
              </a:rPr>
              <a:t>：包括所有</a:t>
            </a:r>
            <a:r>
              <a:rPr lang="zh-TW" altLang="zh-TW" sz="2300" b="1" dirty="0">
                <a:latin typeface="微軟正黑體" panose="020B0604030504040204" pitchFamily="34" charset="-120"/>
                <a:ea typeface="微軟正黑體" panose="020B0604030504040204" pitchFamily="34" charset="-120"/>
              </a:rPr>
              <a:t>腸致病性、腸致毒性、腸侵襲性</a:t>
            </a:r>
            <a:r>
              <a:rPr lang="zh-TW" altLang="en-US" sz="2300" b="1" dirty="0">
                <a:latin typeface="微軟正黑體" panose="020B0604030504040204" pitchFamily="34" charset="-120"/>
                <a:ea typeface="微軟正黑體" panose="020B0604030504040204" pitchFamily="34" charset="-120"/>
              </a:rPr>
              <a:t>及攜帶有</a:t>
            </a:r>
            <a:r>
              <a:rPr lang="en-US" altLang="zh-TW" sz="2300" b="1" dirty="0">
                <a:latin typeface="微軟正黑體" panose="020B0604030504040204" pitchFamily="34" charset="-120"/>
                <a:ea typeface="微軟正黑體" panose="020B0604030504040204" pitchFamily="34" charset="-120"/>
              </a:rPr>
              <a:t>K1</a:t>
            </a:r>
            <a:r>
              <a:rPr lang="zh-TW" altLang="en-US" sz="2300" b="1" dirty="0">
                <a:latin typeface="微軟正黑體" panose="020B0604030504040204" pitchFamily="34" charset="-120"/>
                <a:ea typeface="微軟正黑體" panose="020B0604030504040204" pitchFamily="34" charset="-120"/>
              </a:rPr>
              <a:t>抗</a:t>
            </a:r>
            <a:endParaRPr lang="en-US" altLang="zh-TW" sz="2300" b="1" dirty="0">
              <a:latin typeface="微軟正黑體" panose="020B0604030504040204" pitchFamily="34" charset="-120"/>
              <a:ea typeface="微軟正黑體" panose="020B0604030504040204" pitchFamily="34" charset="-120"/>
            </a:endParaRPr>
          </a:p>
          <a:p>
            <a:pPr>
              <a:spcBef>
                <a:spcPts val="500"/>
              </a:spcBef>
            </a:pPr>
            <a:r>
              <a:rPr lang="en-US" altLang="zh-TW" sz="2300" b="1" dirty="0">
                <a:latin typeface="微軟正黑體" panose="020B0604030504040204" pitchFamily="34" charset="-120"/>
                <a:ea typeface="微軟正黑體" panose="020B0604030504040204" pitchFamily="34" charset="-120"/>
              </a:rPr>
              <a:t>                </a:t>
            </a:r>
            <a:r>
              <a:rPr lang="zh-TW" altLang="en-US" sz="2300" b="1" dirty="0">
                <a:latin typeface="微軟正黑體" panose="020B0604030504040204" pitchFamily="34" charset="-120"/>
                <a:ea typeface="微軟正黑體" panose="020B0604030504040204" pitchFamily="34" charset="-120"/>
              </a:rPr>
              <a:t>原之</a:t>
            </a:r>
            <a:r>
              <a:rPr lang="en-US" altLang="zh-TW" sz="2000" b="1" i="1" dirty="0">
                <a:latin typeface="微軟正黑體" panose="020B0604030504040204" pitchFamily="34" charset="-120"/>
                <a:ea typeface="微軟正黑體" panose="020B0604030504040204" pitchFamily="34" charset="-120"/>
              </a:rPr>
              <a:t>Escherichia coli </a:t>
            </a:r>
            <a:r>
              <a:rPr lang="zh-TW" altLang="en-US" sz="2300" b="1" dirty="0">
                <a:latin typeface="微軟正黑體" panose="020B0604030504040204" pitchFamily="34" charset="-120"/>
                <a:ea typeface="微軟正黑體" panose="020B0604030504040204" pitchFamily="34" charset="-120"/>
              </a:rPr>
              <a:t>。</a:t>
            </a:r>
            <a:endParaRPr lang="en-US" altLang="zh-TW" sz="2300" b="1" dirty="0">
              <a:latin typeface="微軟正黑體" panose="020B0604030504040204" pitchFamily="34" charset="-120"/>
              <a:ea typeface="微軟正黑體" panose="020B0604030504040204" pitchFamily="34" charset="-120"/>
            </a:endParaRPr>
          </a:p>
          <a:p>
            <a:pPr>
              <a:spcBef>
                <a:spcPts val="300"/>
              </a:spcBef>
              <a:buClr>
                <a:srgbClr val="C00000"/>
              </a:buClr>
            </a:pPr>
            <a:r>
              <a:rPr lang="en-US" altLang="zh-TW" sz="2300" b="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幽門螺旋桿菌(</a:t>
            </a:r>
            <a:r>
              <a:rPr lang="zh-TW" altLang="zh-TW" sz="2300" b="1" i="1" dirty="0">
                <a:latin typeface="微軟正黑體" panose="020B0604030504040204" pitchFamily="34" charset="-120"/>
                <a:ea typeface="微軟正黑體" panose="020B0604030504040204" pitchFamily="34" charset="-120"/>
              </a:rPr>
              <a:t>Helicobacter pylori</a:t>
            </a:r>
            <a:r>
              <a:rPr lang="en-US" altLang="zh-TW" sz="2300" b="1" i="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a:t>
            </a:r>
            <a:endParaRPr lang="zh-TW" altLang="zh-TW" sz="2300" dirty="0">
              <a:latin typeface="微軟正黑體" panose="020B0604030504040204" pitchFamily="34" charset="-120"/>
              <a:ea typeface="微軟正黑體" panose="020B0604030504040204" pitchFamily="34" charset="-120"/>
            </a:endParaRPr>
          </a:p>
          <a:p>
            <a:pPr>
              <a:spcBef>
                <a:spcPts val="1000"/>
              </a:spcBef>
            </a:pPr>
            <a:r>
              <a:rPr lang="zh-TW" altLang="zh-TW" sz="2300" b="1" dirty="0">
                <a:solidFill>
                  <a:srgbClr val="C00000"/>
                </a:solidFill>
                <a:latin typeface="微軟正黑體" panose="020B0604030504040204" pitchFamily="34" charset="-120"/>
                <a:ea typeface="微軟正黑體" panose="020B0604030504040204" pitchFamily="34" charset="-120"/>
              </a:rPr>
              <a:t>2.真菌</a:t>
            </a:r>
            <a:r>
              <a:rPr lang="zh-TW" altLang="en-US" sz="2300" b="1" dirty="0">
                <a:solidFill>
                  <a:srgbClr val="C00000"/>
                </a:solidFill>
                <a:latin typeface="微軟正黑體" panose="020B0604030504040204" pitchFamily="34" charset="-120"/>
                <a:ea typeface="微軟正黑體" panose="020B0604030504040204" pitchFamily="34" charset="-120"/>
              </a:rPr>
              <a:t>：</a:t>
            </a:r>
            <a:r>
              <a:rPr lang="zh-TW" altLang="zh-TW" sz="2300" b="1" dirty="0">
                <a:latin typeface="微軟正黑體" panose="020B0604030504040204" pitchFamily="34" charset="-120"/>
                <a:ea typeface="微軟正黑體" panose="020B0604030504040204" pitchFamily="34" charset="-120"/>
              </a:rPr>
              <a:t>新型隱球菌 (</a:t>
            </a:r>
            <a:r>
              <a:rPr lang="zh-TW" altLang="zh-TW" sz="2300" b="1" i="1" dirty="0">
                <a:latin typeface="微軟正黑體" panose="020B0604030504040204" pitchFamily="34" charset="-120"/>
                <a:ea typeface="微軟正黑體" panose="020B0604030504040204" pitchFamily="34" charset="-120"/>
              </a:rPr>
              <a:t>Cryptococcus neoformans</a:t>
            </a:r>
            <a:r>
              <a:rPr lang="zh-TW" altLang="en-US" sz="2300" b="1" i="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a:t>
            </a:r>
            <a:endParaRPr lang="en-US" altLang="zh-TW" sz="2300" b="1" dirty="0">
              <a:latin typeface="微軟正黑體" panose="020B0604030504040204" pitchFamily="34" charset="-120"/>
              <a:ea typeface="微軟正黑體" panose="020B0604030504040204" pitchFamily="34" charset="-120"/>
            </a:endParaRPr>
          </a:p>
          <a:p>
            <a:pPr>
              <a:buClr>
                <a:srgbClr val="C00000"/>
              </a:buClr>
            </a:pPr>
            <a:r>
              <a:rPr lang="en-US" altLang="zh-TW" sz="2300" b="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馬菲氏青黴菌 (</a:t>
            </a:r>
            <a:r>
              <a:rPr lang="zh-TW" altLang="zh-TW" sz="2300" b="1" i="1" dirty="0">
                <a:latin typeface="微軟正黑體" panose="020B0604030504040204" pitchFamily="34" charset="-120"/>
                <a:ea typeface="微軟正黑體" panose="020B0604030504040204" pitchFamily="34" charset="-120"/>
              </a:rPr>
              <a:t>Penicillium marneffei </a:t>
            </a:r>
            <a:r>
              <a:rPr lang="zh-TW" altLang="en-US" sz="2300" b="1" i="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a:t>
            </a:r>
            <a:endParaRPr lang="en-US" altLang="zh-TW" sz="2300" b="1" dirty="0">
              <a:latin typeface="微軟正黑體" panose="020B0604030504040204" pitchFamily="34" charset="-120"/>
              <a:ea typeface="微軟正黑體" panose="020B0604030504040204" pitchFamily="34" charset="-120"/>
            </a:endParaRPr>
          </a:p>
          <a:p>
            <a:pPr>
              <a:spcBef>
                <a:spcPts val="1000"/>
              </a:spcBef>
            </a:pPr>
            <a:r>
              <a:rPr lang="zh-TW" altLang="zh-TW" sz="2300" b="1" dirty="0">
                <a:solidFill>
                  <a:srgbClr val="C00000"/>
                </a:solidFill>
                <a:latin typeface="微軟正黑體" panose="020B0604030504040204" pitchFamily="34" charset="-120"/>
                <a:ea typeface="微軟正黑體" panose="020B0604030504040204" pitchFamily="34" charset="-120"/>
              </a:rPr>
              <a:t>3.寄生蟲</a:t>
            </a:r>
            <a:r>
              <a:rPr lang="zh-TW" altLang="en-US" sz="2300" b="1" dirty="0">
                <a:solidFill>
                  <a:srgbClr val="C00000"/>
                </a:solidFill>
                <a:latin typeface="微軟正黑體" panose="020B0604030504040204" pitchFamily="34" charset="-120"/>
                <a:ea typeface="微軟正黑體" panose="020B0604030504040204" pitchFamily="34" charset="-120"/>
              </a:rPr>
              <a:t>：</a:t>
            </a:r>
            <a:r>
              <a:rPr lang="zh-TW" altLang="zh-TW" sz="2300" b="1" dirty="0">
                <a:latin typeface="微軟正黑體" panose="020B0604030504040204" pitchFamily="34" charset="-120"/>
                <a:ea typeface="微軟正黑體" panose="020B0604030504040204" pitchFamily="34" charset="-120"/>
              </a:rPr>
              <a:t>人類鉤蟲 (Ancylostoma human hookworms)</a:t>
            </a:r>
            <a:endParaRPr lang="en-US" altLang="zh-TW" sz="2300" b="1" dirty="0">
              <a:latin typeface="微軟正黑體" panose="020B0604030504040204" pitchFamily="34" charset="-120"/>
              <a:ea typeface="微軟正黑體" panose="020B0604030504040204" pitchFamily="34" charset="-120"/>
            </a:endParaRPr>
          </a:p>
          <a:p>
            <a:pPr>
              <a:buClr>
                <a:srgbClr val="C00000"/>
              </a:buClr>
            </a:pPr>
            <a:r>
              <a:rPr lang="en-US" altLang="zh-TW" sz="2300" b="1" dirty="0">
                <a:latin typeface="微軟正黑體" panose="020B0604030504040204" pitchFamily="34" charset="-120"/>
                <a:ea typeface="微軟正黑體" panose="020B0604030504040204" pitchFamily="34" charset="-120"/>
              </a:rPr>
              <a:t>                    </a:t>
            </a:r>
            <a:r>
              <a:rPr lang="zh-TW" altLang="zh-TW" sz="2300" b="1" dirty="0">
                <a:latin typeface="微軟正黑體" panose="020B0604030504040204" pitchFamily="34" charset="-120"/>
                <a:ea typeface="微軟正黑體" panose="020B0604030504040204" pitchFamily="34" charset="-120"/>
              </a:rPr>
              <a:t>吸蟲 (</a:t>
            </a:r>
            <a:r>
              <a:rPr lang="zh-TW" altLang="zh-TW" sz="2300" b="1" i="1" dirty="0">
                <a:latin typeface="微軟正黑體" panose="020B0604030504040204" pitchFamily="34" charset="-120"/>
                <a:ea typeface="微軟正黑體" panose="020B0604030504040204" pitchFamily="34" charset="-120"/>
              </a:rPr>
              <a:t>Heterophyes</a:t>
            </a:r>
            <a:r>
              <a:rPr lang="zh-TW" altLang="en-US" sz="2300" b="1" dirty="0">
                <a:latin typeface="微軟正黑體" panose="020B0604030504040204" pitchFamily="34" charset="-120"/>
                <a:ea typeface="微軟正黑體" panose="020B0604030504040204" pitchFamily="34" charset="-120"/>
              </a:rPr>
              <a:t> </a:t>
            </a:r>
            <a:r>
              <a:rPr lang="en-US" altLang="zh-TW" sz="2300" b="1" dirty="0">
                <a:latin typeface="微軟正黑體" panose="020B0604030504040204" pitchFamily="34" charset="-120"/>
                <a:ea typeface="微軟正黑體" panose="020B0604030504040204" pitchFamily="34" charset="-120"/>
              </a:rPr>
              <a:t>spp.</a:t>
            </a:r>
            <a:r>
              <a:rPr lang="zh-TW" altLang="zh-TW" sz="2300" b="1" dirty="0">
                <a:latin typeface="微軟正黑體" panose="020B0604030504040204" pitchFamily="34" charset="-120"/>
                <a:ea typeface="微軟正黑體" panose="020B0604030504040204" pitchFamily="34" charset="-120"/>
              </a:rPr>
              <a:t>)</a:t>
            </a:r>
            <a:endParaRPr lang="zh-TW" altLang="zh-TW" sz="2300" dirty="0">
              <a:latin typeface="微軟正黑體" panose="020B0604030504040204" pitchFamily="34" charset="-120"/>
              <a:ea typeface="微軟正黑體" panose="020B0604030504040204" pitchFamily="34" charset="-120"/>
            </a:endParaRPr>
          </a:p>
          <a:p>
            <a:pPr>
              <a:spcBef>
                <a:spcPts val="1000"/>
              </a:spcBef>
            </a:pPr>
            <a:r>
              <a:rPr lang="zh-TW" altLang="zh-TW" sz="2300" b="1" dirty="0">
                <a:solidFill>
                  <a:srgbClr val="C00000"/>
                </a:solidFill>
                <a:latin typeface="微軟正黑體" panose="020B0604030504040204" pitchFamily="34" charset="-120"/>
                <a:ea typeface="微軟正黑體" panose="020B0604030504040204" pitchFamily="34" charset="-120"/>
              </a:rPr>
              <a:t>4. 病毒</a:t>
            </a:r>
            <a:r>
              <a:rPr lang="zh-TW" altLang="en-US" sz="2300" b="1" dirty="0">
                <a:solidFill>
                  <a:srgbClr val="C00000"/>
                </a:solidFill>
                <a:latin typeface="微軟正黑體" panose="020B0604030504040204" pitchFamily="34" charset="-120"/>
                <a:ea typeface="微軟正黑體" panose="020B0604030504040204" pitchFamily="34" charset="-120"/>
              </a:rPr>
              <a:t>：</a:t>
            </a:r>
            <a:r>
              <a:rPr lang="zh-TW" altLang="en-US" sz="2300" b="1" dirty="0">
                <a:latin typeface="微軟正黑體" panose="020B0604030504040204" pitchFamily="34" charset="-120"/>
                <a:ea typeface="微軟正黑體" panose="020B0604030504040204" pitchFamily="34" charset="-120"/>
              </a:rPr>
              <a:t>腸</a:t>
            </a:r>
            <a:r>
              <a:rPr lang="zh-TW" altLang="zh-TW" sz="2300" b="1" dirty="0">
                <a:latin typeface="微軟正黑體" panose="020B0604030504040204" pitchFamily="34" charset="-120"/>
                <a:ea typeface="微軟正黑體" panose="020B0604030504040204" pitchFamily="34" charset="-120"/>
              </a:rPr>
              <a:t>病毒(</a:t>
            </a:r>
            <a:r>
              <a:rPr lang="en-US" altLang="zh-TW" sz="2300" b="1" dirty="0" err="1">
                <a:latin typeface="微軟正黑體" panose="020B0604030504040204" pitchFamily="34" charset="-120"/>
                <a:ea typeface="微軟正黑體" panose="020B0604030504040204" pitchFamily="34" charset="-120"/>
              </a:rPr>
              <a:t>Entero</a:t>
            </a:r>
            <a:r>
              <a:rPr lang="zh-TW" altLang="zh-TW" sz="2300" b="1" dirty="0">
                <a:latin typeface="微軟正黑體" panose="020B0604030504040204" pitchFamily="34" charset="-120"/>
                <a:ea typeface="微軟正黑體" panose="020B0604030504040204" pitchFamily="34" charset="-120"/>
              </a:rPr>
              <a:t>virus)</a:t>
            </a:r>
            <a:endParaRPr lang="en-US" altLang="zh-TW" sz="2300" b="1" dirty="0">
              <a:latin typeface="微軟正黑體" panose="020B0604030504040204" pitchFamily="34" charset="-120"/>
              <a:ea typeface="微軟正黑體" panose="020B0604030504040204" pitchFamily="34" charset="-120"/>
            </a:endParaRPr>
          </a:p>
          <a:p>
            <a:pPr>
              <a:buClr>
                <a:srgbClr val="C00000"/>
              </a:buClr>
            </a:pPr>
            <a:r>
              <a:rPr lang="en-US" altLang="zh-TW" sz="2300" b="1" dirty="0">
                <a:solidFill>
                  <a:srgbClr val="0D0D0D"/>
                </a:solidFill>
                <a:latin typeface="微軟正黑體" panose="020B0604030504040204" pitchFamily="34" charset="-120"/>
                <a:ea typeface="微軟正黑體" panose="020B0604030504040204" pitchFamily="34" charset="-120"/>
              </a:rPr>
              <a:t>                </a:t>
            </a:r>
            <a:r>
              <a:rPr lang="zh-TW" altLang="en-US" sz="2300" b="1" dirty="0">
                <a:solidFill>
                  <a:srgbClr val="0D0D0D"/>
                </a:solidFill>
                <a:latin typeface="微軟正黑體" panose="020B0604030504040204" pitchFamily="34" charset="-120"/>
                <a:ea typeface="微軟正黑體" panose="020B0604030504040204" pitchFamily="34" charset="-120"/>
              </a:rPr>
              <a:t>茲卡</a:t>
            </a:r>
            <a:r>
              <a:rPr lang="zh-TW" altLang="zh-TW" sz="2300" b="1" dirty="0">
                <a:solidFill>
                  <a:srgbClr val="0D0D0D"/>
                </a:solidFill>
                <a:latin typeface="微軟正黑體" panose="020B0604030504040204" pitchFamily="34" charset="-120"/>
                <a:ea typeface="微軟正黑體" panose="020B0604030504040204" pitchFamily="34" charset="-120"/>
              </a:rPr>
              <a:t>病毒 (</a:t>
            </a:r>
            <a:r>
              <a:rPr lang="en-US" altLang="zh-TW" sz="2300" b="1" dirty="0" err="1">
                <a:solidFill>
                  <a:srgbClr val="0D0D0D"/>
                </a:solidFill>
                <a:latin typeface="微軟正黑體" panose="020B0604030504040204" pitchFamily="34" charset="-120"/>
                <a:ea typeface="微軟正黑體" panose="020B0604030504040204" pitchFamily="34" charset="-120"/>
              </a:rPr>
              <a:t>Zika</a:t>
            </a:r>
            <a:r>
              <a:rPr lang="en-US" altLang="zh-TW" sz="2300" b="1" dirty="0">
                <a:solidFill>
                  <a:srgbClr val="0D0D0D"/>
                </a:solidFill>
                <a:latin typeface="微軟正黑體" panose="020B0604030504040204" pitchFamily="34" charset="-120"/>
                <a:ea typeface="微軟正黑體" panose="020B0604030504040204" pitchFamily="34" charset="-120"/>
              </a:rPr>
              <a:t> </a:t>
            </a:r>
            <a:r>
              <a:rPr lang="zh-TW" altLang="zh-TW" sz="2300" b="1" dirty="0">
                <a:solidFill>
                  <a:srgbClr val="0D0D0D"/>
                </a:solidFill>
                <a:latin typeface="微軟正黑體" panose="020B0604030504040204" pitchFamily="34" charset="-120"/>
                <a:ea typeface="微軟正黑體" panose="020B0604030504040204" pitchFamily="34" charset="-120"/>
              </a:rPr>
              <a:t>virus)</a:t>
            </a:r>
            <a:endParaRPr lang="zh-TW" altLang="zh-TW" sz="2300"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07700" y="386865"/>
            <a:ext cx="6781800" cy="707886"/>
          </a:xfrm>
          <a:prstGeom prst="rect">
            <a:avLst/>
          </a:prstGeom>
          <a:noFill/>
        </p:spPr>
        <p:txBody>
          <a:bodyPr wrap="square" rtlCol="0">
            <a:spAutoFit/>
          </a:bodyPr>
          <a:lstStyle/>
          <a:p>
            <a:r>
              <a:rPr lang="en-US" altLang="zh-TW" sz="4000" b="1" dirty="0">
                <a:latin typeface="微軟正黑體"/>
                <a:cs typeface="微軟正黑體"/>
              </a:rPr>
              <a:t>Risk</a:t>
            </a:r>
            <a:r>
              <a:rPr lang="en-US" altLang="zh-TW" sz="4000" b="1" spc="-9" dirty="0">
                <a:latin typeface="微軟正黑體"/>
                <a:cs typeface="微軟正黑體"/>
              </a:rPr>
              <a:t> </a:t>
            </a:r>
            <a:r>
              <a:rPr lang="en-US" altLang="zh-TW" sz="4000" b="1" spc="-5" dirty="0">
                <a:latin typeface="微軟正黑體"/>
                <a:cs typeface="微軟正黑體"/>
              </a:rPr>
              <a:t>G</a:t>
            </a:r>
            <a:r>
              <a:rPr lang="en-US" altLang="zh-TW" sz="4000" b="1" spc="-55" dirty="0">
                <a:latin typeface="微軟正黑體"/>
                <a:cs typeface="微軟正黑體"/>
              </a:rPr>
              <a:t>r</a:t>
            </a:r>
            <a:r>
              <a:rPr lang="en-US" altLang="zh-TW" sz="4000" b="1" dirty="0">
                <a:latin typeface="微軟正黑體"/>
                <a:cs typeface="微軟正黑體"/>
              </a:rPr>
              <a:t>oup</a:t>
            </a:r>
            <a:r>
              <a:rPr lang="en-US" altLang="zh-TW" sz="4000" b="1" spc="-5" dirty="0">
                <a:latin typeface="微軟正黑體"/>
                <a:cs typeface="微軟正黑體"/>
              </a:rPr>
              <a:t> 2</a:t>
            </a:r>
            <a:r>
              <a:rPr lang="en-US" altLang="zh-TW" sz="4000" b="1" spc="-14" dirty="0">
                <a:latin typeface="微軟正黑體"/>
                <a:cs typeface="微軟正黑體"/>
              </a:rPr>
              <a:t> </a:t>
            </a:r>
            <a:r>
              <a:rPr lang="en-US" altLang="zh-TW" sz="4000" b="1" spc="-5" dirty="0">
                <a:latin typeface="微軟正黑體"/>
                <a:cs typeface="微軟正黑體"/>
              </a:rPr>
              <a:t>(</a:t>
            </a:r>
            <a:r>
              <a:rPr lang="en-US" altLang="zh-TW" sz="4000" b="1" spc="-42" dirty="0">
                <a:latin typeface="微軟正黑體"/>
                <a:cs typeface="微軟正黑體"/>
              </a:rPr>
              <a:t>R</a:t>
            </a:r>
            <a:r>
              <a:rPr lang="en-US" altLang="zh-TW" sz="4000" b="1" spc="-5" dirty="0">
                <a:latin typeface="微軟正黑體"/>
                <a:cs typeface="微軟正黑體"/>
              </a:rPr>
              <a:t>G2)</a:t>
            </a:r>
            <a:endParaRPr lang="zh-TW" altLang="en-US" sz="4000" b="1" dirty="0"/>
          </a:p>
        </p:txBody>
      </p:sp>
      <p:sp>
        <p:nvSpPr>
          <p:cNvPr id="2" name="矩形 1"/>
          <p:cNvSpPr/>
          <p:nvPr/>
        </p:nvSpPr>
        <p:spPr>
          <a:xfrm>
            <a:off x="6263521" y="6237235"/>
            <a:ext cx="2723823" cy="369332"/>
          </a:xfrm>
          <a:prstGeom prst="rect">
            <a:avLst/>
          </a:prstGeom>
        </p:spPr>
        <p:txBody>
          <a:bodyPr wrap="none">
            <a:spAutoFit/>
          </a:bodyPr>
          <a:lstStyle/>
          <a:p>
            <a:pPr algn="r"/>
            <a:r>
              <a:rPr lang="zh-TW" altLang="zh-TW" b="1" dirty="0">
                <a:solidFill>
                  <a:schemeClr val="bg1"/>
                </a:solidFill>
                <a:latin typeface="微軟正黑體" panose="020B0604030504040204" pitchFamily="34" charset="-120"/>
                <a:ea typeface="微軟正黑體" panose="020B0604030504040204" pitchFamily="34" charset="-120"/>
              </a:rPr>
              <a:t>感染性生物材料作業要點</a:t>
            </a:r>
            <a:endParaRPr lang="zh-TW" altLang="zh-TW"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56207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1000" y="1162168"/>
            <a:ext cx="8475198" cy="5056512"/>
          </a:xfrm>
          <a:prstGeom prst="rect">
            <a:avLst/>
          </a:prstGeom>
        </p:spPr>
        <p:txBody>
          <a:bodyPr vert="horz" wrap="square" lIns="0" tIns="0" rIns="0" bIns="0" rtlCol="0">
            <a:spAutoFit/>
          </a:bodyPr>
          <a:lstStyle/>
          <a:p>
            <a:pPr>
              <a:lnSpc>
                <a:spcPct val="110000"/>
              </a:lnSpc>
              <a:defRPr/>
            </a:pPr>
            <a:r>
              <a:rPr lang="zh-TW" altLang="zh-TW" sz="2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嚴重影響</a:t>
            </a: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人體健康或可能致死，且可能有預防或治療方法者</a:t>
            </a:r>
            <a:r>
              <a:rPr sz="2600" b="1" dirty="0">
                <a:solidFill>
                  <a:srgbClr val="C00000"/>
                </a:solidFill>
                <a:latin typeface="微軟正黑體"/>
                <a:cs typeface="微軟正黑體"/>
              </a:rPr>
              <a:t>。</a:t>
            </a:r>
            <a:endParaRPr lang="en-US" sz="2600" b="1" dirty="0">
              <a:solidFill>
                <a:srgbClr val="C00000"/>
              </a:solidFill>
              <a:latin typeface="微軟正黑體"/>
              <a:cs typeface="微軟正黑體"/>
            </a:endParaRPr>
          </a:p>
          <a:p>
            <a:pPr marL="82064">
              <a:spcBef>
                <a:spcPts val="1329"/>
              </a:spcBef>
            </a:pPr>
            <a:r>
              <a:rPr lang="en-US" sz="2215" b="1" dirty="0">
                <a:solidFill>
                  <a:srgbClr val="C00000"/>
                </a:solidFill>
                <a:latin typeface="微軟正黑體"/>
                <a:cs typeface="微軟正黑體"/>
              </a:rPr>
              <a:t>1.</a:t>
            </a:r>
            <a:r>
              <a:rPr sz="2215" b="1" dirty="0">
                <a:solidFill>
                  <a:srgbClr val="C00000"/>
                </a:solidFill>
                <a:latin typeface="微軟正黑體" panose="020B0604030504040204" pitchFamily="34" charset="-120"/>
                <a:ea typeface="微軟正黑體" panose="020B0604030504040204" pitchFamily="34" charset="-120"/>
                <a:cs typeface="微軟正黑體"/>
              </a:rPr>
              <a:t>病毒</a:t>
            </a:r>
            <a:r>
              <a:rPr sz="2215" b="1" spc="-5" dirty="0">
                <a:solidFill>
                  <a:srgbClr val="C00000"/>
                </a:solidFill>
                <a:latin typeface="微軟正黑體" panose="020B0604030504040204" pitchFamily="34" charset="-120"/>
                <a:ea typeface="微軟正黑體" panose="020B0604030504040204" pitchFamily="34" charset="-120"/>
                <a:cs typeface="微軟正黑體"/>
              </a:rPr>
              <a:t>與</a:t>
            </a:r>
            <a:r>
              <a:rPr sz="2215" b="1" dirty="0">
                <a:solidFill>
                  <a:srgbClr val="C00000"/>
                </a:solidFill>
                <a:latin typeface="微軟正黑體" panose="020B0604030504040204" pitchFamily="34" charset="-120"/>
                <a:ea typeface="微軟正黑體" panose="020B0604030504040204" pitchFamily="34" charset="-120"/>
                <a:cs typeface="微軟正黑體"/>
              </a:rPr>
              <a:t>變性蛋白 </a:t>
            </a:r>
            <a:r>
              <a:rPr sz="2215" b="1" spc="-5" dirty="0">
                <a:solidFill>
                  <a:srgbClr val="C00000"/>
                </a:solidFill>
                <a:latin typeface="微軟正黑體" panose="020B0604030504040204" pitchFamily="34" charset="-120"/>
                <a:ea typeface="微軟正黑體" panose="020B0604030504040204" pitchFamily="34" charset="-120"/>
                <a:cs typeface="微軟正黑體"/>
              </a:rPr>
              <a:t>(Prions)</a:t>
            </a:r>
            <a:endParaRPr sz="2215" dirty="0">
              <a:latin typeface="微軟正黑體" panose="020B0604030504040204" pitchFamily="34" charset="-120"/>
              <a:ea typeface="微軟正黑體" panose="020B0604030504040204" pitchFamily="34" charset="-120"/>
              <a:cs typeface="微軟正黑體"/>
            </a:endParaRPr>
          </a:p>
          <a:p>
            <a:pPr marL="847005" indent="-342900">
              <a:buClr>
                <a:srgbClr val="C00000"/>
              </a:buClr>
              <a:buFont typeface="Wingdings" panose="05000000000000000000" pitchFamily="2" charset="2"/>
              <a:buChar char="Ø"/>
            </a:pPr>
            <a:r>
              <a:rPr sz="2215" spc="-249" dirty="0">
                <a:solidFill>
                  <a:srgbClr val="0D0D0D"/>
                </a:solidFill>
                <a:latin typeface="微軟正黑體" panose="020B0604030504040204" pitchFamily="34" charset="-120"/>
                <a:ea typeface="微軟正黑體" panose="020B0604030504040204" pitchFamily="34" charset="-120"/>
                <a:cs typeface="Times New Roman"/>
              </a:rPr>
              <a:t> </a:t>
            </a:r>
            <a:r>
              <a:rPr sz="2215" b="1" dirty="0" err="1">
                <a:solidFill>
                  <a:srgbClr val="0D0D0D"/>
                </a:solidFill>
                <a:latin typeface="微軟正黑體" panose="020B0604030504040204" pitchFamily="34" charset="-120"/>
                <a:ea typeface="微軟正黑體" panose="020B0604030504040204" pitchFamily="34" charset="-120"/>
                <a:cs typeface="微軟正黑體"/>
              </a:rPr>
              <a:t>傳染性海綿狀腦病，狂牛症</a:t>
            </a:r>
            <a:endParaRPr lang="en-US" sz="2215" b="1" dirty="0">
              <a:solidFill>
                <a:srgbClr val="0D0D0D"/>
              </a:solidFill>
              <a:latin typeface="微軟正黑體" panose="020B0604030504040204" pitchFamily="34" charset="-120"/>
              <a:ea typeface="微軟正黑體" panose="020B0604030504040204" pitchFamily="34" charset="-120"/>
              <a:cs typeface="微軟正黑體"/>
            </a:endParaRPr>
          </a:p>
          <a:p>
            <a:pPr marL="847005" indent="-342900">
              <a:buClr>
                <a:srgbClr val="C00000"/>
              </a:buClr>
              <a:buFont typeface="Wingdings" panose="05000000000000000000" pitchFamily="2" charset="2"/>
              <a:buChar char="Ø"/>
            </a:pPr>
            <a:r>
              <a:rPr sz="2215" b="1" dirty="0" err="1">
                <a:solidFill>
                  <a:srgbClr val="0D0D0D"/>
                </a:solidFill>
                <a:latin typeface="微軟正黑體" panose="020B0604030504040204" pitchFamily="34" charset="-120"/>
                <a:ea typeface="微軟正黑體" panose="020B0604030504040204" pitchFamily="34" charset="-120"/>
                <a:cs typeface="微軟正黑體"/>
              </a:rPr>
              <a:t>漢他病毒</a:t>
            </a:r>
            <a:r>
              <a:rPr sz="2215" b="1" spc="-5" dirty="0">
                <a:solidFill>
                  <a:srgbClr val="0D0D0D"/>
                </a:solidFill>
                <a:latin typeface="微軟正黑體" panose="020B0604030504040204" pitchFamily="34" charset="-120"/>
                <a:ea typeface="微軟正黑體" panose="020B0604030504040204" pitchFamily="34" charset="-120"/>
                <a:cs typeface="微軟正黑體"/>
              </a:rPr>
              <a:t>(</a:t>
            </a:r>
            <a:r>
              <a:rPr sz="2215" b="1" dirty="0">
                <a:solidFill>
                  <a:srgbClr val="0D0D0D"/>
                </a:solidFill>
                <a:latin typeface="微軟正黑體" panose="020B0604030504040204" pitchFamily="34" charset="-120"/>
                <a:ea typeface="微軟正黑體" panose="020B0604030504040204" pitchFamily="34" charset="-120"/>
                <a:cs typeface="微軟正黑體"/>
              </a:rPr>
              <a:t>H</a:t>
            </a:r>
            <a:r>
              <a:rPr sz="2215" b="1" spc="-14" dirty="0">
                <a:solidFill>
                  <a:srgbClr val="0D0D0D"/>
                </a:solidFill>
                <a:latin typeface="微軟正黑體" panose="020B0604030504040204" pitchFamily="34" charset="-120"/>
                <a:ea typeface="微軟正黑體" panose="020B0604030504040204" pitchFamily="34" charset="-120"/>
                <a:cs typeface="微軟正黑體"/>
              </a:rPr>
              <a:t>antavir</a:t>
            </a:r>
            <a:r>
              <a:rPr sz="2215" b="1" dirty="0">
                <a:solidFill>
                  <a:srgbClr val="0D0D0D"/>
                </a:solidFill>
                <a:latin typeface="微軟正黑體" panose="020B0604030504040204" pitchFamily="34" charset="-120"/>
                <a:ea typeface="微軟正黑體" panose="020B0604030504040204" pitchFamily="34" charset="-120"/>
                <a:cs typeface="微軟正黑體"/>
              </a:rPr>
              <a:t>us)</a:t>
            </a:r>
            <a:endParaRPr lang="en-US" sz="2215" b="1" dirty="0">
              <a:solidFill>
                <a:srgbClr val="0D0D0D"/>
              </a:solidFill>
              <a:latin typeface="微軟正黑體" panose="020B0604030504040204" pitchFamily="34" charset="-120"/>
              <a:ea typeface="微軟正黑體" panose="020B0604030504040204" pitchFamily="34" charset="-120"/>
              <a:cs typeface="微軟正黑體"/>
            </a:endParaRPr>
          </a:p>
          <a:p>
            <a:pPr marL="847005" indent="-342900">
              <a:buClr>
                <a:srgbClr val="C00000"/>
              </a:buClr>
              <a:buFont typeface="Wingdings" panose="05000000000000000000" pitchFamily="2" charset="2"/>
              <a:buChar char="Ø"/>
            </a:pPr>
            <a:r>
              <a:rPr sz="2215" spc="-249" dirty="0">
                <a:solidFill>
                  <a:srgbClr val="0D0D0D"/>
                </a:solidFill>
                <a:latin typeface="微軟正黑體" panose="020B0604030504040204" pitchFamily="34" charset="-120"/>
                <a:ea typeface="微軟正黑體" panose="020B0604030504040204" pitchFamily="34" charset="-120"/>
                <a:cs typeface="Times New Roman"/>
              </a:rPr>
              <a:t> </a:t>
            </a:r>
            <a:r>
              <a:rPr sz="2215" b="1" spc="-5" dirty="0">
                <a:solidFill>
                  <a:srgbClr val="0D0D0D"/>
                </a:solidFill>
                <a:latin typeface="微軟正黑體" panose="020B0604030504040204" pitchFamily="34" charset="-120"/>
                <a:ea typeface="微軟正黑體" panose="020B0604030504040204" pitchFamily="34" charset="-120"/>
                <a:cs typeface="微軟正黑體"/>
              </a:rPr>
              <a:t>第1型及第2型人類後天免疫缺陷病</a:t>
            </a:r>
            <a:r>
              <a:rPr sz="2215" b="1" dirty="0">
                <a:solidFill>
                  <a:srgbClr val="0D0D0D"/>
                </a:solidFill>
                <a:latin typeface="微軟正黑體" panose="020B0604030504040204" pitchFamily="34" charset="-120"/>
                <a:ea typeface="微軟正黑體" panose="020B0604030504040204" pitchFamily="34" charset="-120"/>
                <a:cs typeface="微軟正黑體"/>
              </a:rPr>
              <a:t>毒</a:t>
            </a:r>
            <a:r>
              <a:rPr sz="2215" b="1" spc="-5" dirty="0">
                <a:solidFill>
                  <a:srgbClr val="0D0D0D"/>
                </a:solidFill>
                <a:latin typeface="微軟正黑體" panose="020B0604030504040204" pitchFamily="34" charset="-120"/>
                <a:ea typeface="微軟正黑體" panose="020B0604030504040204" pitchFamily="34" charset="-120"/>
                <a:cs typeface="微軟正黑體"/>
              </a:rPr>
              <a:t>(HI</a:t>
            </a:r>
            <a:r>
              <a:rPr sz="2215" b="1" dirty="0">
                <a:solidFill>
                  <a:srgbClr val="0D0D0D"/>
                </a:solidFill>
                <a:latin typeface="微軟正黑體" panose="020B0604030504040204" pitchFamily="34" charset="-120"/>
                <a:ea typeface="微軟正黑體" panose="020B0604030504040204" pitchFamily="34" charset="-120"/>
                <a:cs typeface="微軟正黑體"/>
              </a:rPr>
              <a:t>V</a:t>
            </a:r>
            <a:r>
              <a:rPr sz="2215" b="1" spc="-14" dirty="0">
                <a:solidFill>
                  <a:srgbClr val="0D0D0D"/>
                </a:solidFill>
                <a:latin typeface="微軟正黑體" panose="020B0604030504040204" pitchFamily="34" charset="-120"/>
                <a:ea typeface="微軟正黑體" panose="020B0604030504040204" pitchFamily="34" charset="-120"/>
                <a:cs typeface="微軟正黑體"/>
              </a:rPr>
              <a:t> </a:t>
            </a:r>
            <a:r>
              <a:rPr sz="2215" b="1" spc="-5" dirty="0">
                <a:solidFill>
                  <a:srgbClr val="0D0D0D"/>
                </a:solidFill>
                <a:latin typeface="微軟正黑體" panose="020B0604030504040204" pitchFamily="34" charset="-120"/>
                <a:ea typeface="微軟正黑體" panose="020B0604030504040204" pitchFamily="34" charset="-120"/>
                <a:cs typeface="微軟正黑體"/>
              </a:rPr>
              <a:t>typ</a:t>
            </a:r>
            <a:r>
              <a:rPr sz="2215" b="1" dirty="0">
                <a:solidFill>
                  <a:srgbClr val="0D0D0D"/>
                </a:solidFill>
                <a:latin typeface="微軟正黑體" panose="020B0604030504040204" pitchFamily="34" charset="-120"/>
                <a:ea typeface="微軟正黑體" panose="020B0604030504040204" pitchFamily="34" charset="-120"/>
                <a:cs typeface="微軟正黑體"/>
              </a:rPr>
              <a:t>e</a:t>
            </a:r>
            <a:r>
              <a:rPr sz="2215" b="1" spc="-9" dirty="0">
                <a:solidFill>
                  <a:srgbClr val="0D0D0D"/>
                </a:solidFill>
                <a:latin typeface="微軟正黑體" panose="020B0604030504040204" pitchFamily="34" charset="-120"/>
                <a:ea typeface="微軟正黑體" panose="020B0604030504040204" pitchFamily="34" charset="-120"/>
                <a:cs typeface="微軟正黑體"/>
              </a:rPr>
              <a:t> </a:t>
            </a:r>
            <a:r>
              <a:rPr sz="2215" b="1" dirty="0">
                <a:solidFill>
                  <a:srgbClr val="0D0D0D"/>
                </a:solidFill>
                <a:latin typeface="微軟正黑體" panose="020B0604030504040204" pitchFamily="34" charset="-120"/>
                <a:ea typeface="微軟正黑體" panose="020B0604030504040204" pitchFamily="34" charset="-120"/>
                <a:cs typeface="微軟正黑體"/>
              </a:rPr>
              <a:t>1</a:t>
            </a:r>
            <a:r>
              <a:rPr sz="2215" b="1" spc="-18" dirty="0">
                <a:solidFill>
                  <a:srgbClr val="0D0D0D"/>
                </a:solidFill>
                <a:latin typeface="微軟正黑體" panose="020B0604030504040204" pitchFamily="34" charset="-120"/>
                <a:ea typeface="微軟正黑體" panose="020B0604030504040204" pitchFamily="34" charset="-120"/>
                <a:cs typeface="微軟正黑體"/>
              </a:rPr>
              <a:t> </a:t>
            </a:r>
            <a:r>
              <a:rPr sz="2215" b="1" dirty="0">
                <a:solidFill>
                  <a:srgbClr val="0D0D0D"/>
                </a:solidFill>
                <a:latin typeface="微軟正黑體" panose="020B0604030504040204" pitchFamily="34" charset="-120"/>
                <a:ea typeface="微軟正黑體" panose="020B0604030504040204" pitchFamily="34" charset="-120"/>
                <a:cs typeface="微軟正黑體"/>
              </a:rPr>
              <a:t>&amp;</a:t>
            </a:r>
            <a:r>
              <a:rPr sz="2215" b="1" spc="9" dirty="0">
                <a:solidFill>
                  <a:srgbClr val="0D0D0D"/>
                </a:solidFill>
                <a:latin typeface="微軟正黑體" panose="020B0604030504040204" pitchFamily="34" charset="-120"/>
                <a:ea typeface="微軟正黑體" panose="020B0604030504040204" pitchFamily="34" charset="-120"/>
                <a:cs typeface="微軟正黑體"/>
              </a:rPr>
              <a:t> </a:t>
            </a:r>
            <a:r>
              <a:rPr sz="2215" b="1" dirty="0">
                <a:solidFill>
                  <a:srgbClr val="0D0D0D"/>
                </a:solidFill>
                <a:latin typeface="微軟正黑體" panose="020B0604030504040204" pitchFamily="34" charset="-120"/>
                <a:ea typeface="微軟正黑體" panose="020B0604030504040204" pitchFamily="34" charset="-120"/>
                <a:cs typeface="微軟正黑體"/>
              </a:rPr>
              <a:t>2)</a:t>
            </a:r>
            <a:endParaRPr lang="en-US" sz="2215" b="1" dirty="0">
              <a:solidFill>
                <a:srgbClr val="0D0D0D"/>
              </a:solidFill>
              <a:latin typeface="微軟正黑體" panose="020B0604030504040204" pitchFamily="34" charset="-120"/>
              <a:ea typeface="微軟正黑體" panose="020B0604030504040204" pitchFamily="34" charset="-120"/>
              <a:cs typeface="微軟正黑體"/>
            </a:endParaRPr>
          </a:p>
          <a:p>
            <a:pPr marL="847005" indent="-342900">
              <a:buClr>
                <a:srgbClr val="C00000"/>
              </a:buClr>
              <a:buFont typeface="Wingdings" panose="05000000000000000000" pitchFamily="2" charset="2"/>
              <a:buChar char="Ø"/>
            </a:pPr>
            <a:r>
              <a:rPr sz="2215" spc="-249" dirty="0">
                <a:solidFill>
                  <a:srgbClr val="0D0D0D"/>
                </a:solidFill>
                <a:latin typeface="微軟正黑體" panose="020B0604030504040204" pitchFamily="34" charset="-120"/>
                <a:ea typeface="微軟正黑體" panose="020B0604030504040204" pitchFamily="34" charset="-120"/>
                <a:cs typeface="Times New Roman"/>
              </a:rPr>
              <a:t> </a:t>
            </a:r>
            <a:r>
              <a:rPr sz="2215" b="1" dirty="0">
                <a:solidFill>
                  <a:srgbClr val="0D0D0D"/>
                </a:solidFill>
                <a:latin typeface="微軟正黑體" panose="020B0604030504040204" pitchFamily="34" charset="-120"/>
                <a:ea typeface="微軟正黑體" panose="020B0604030504040204" pitchFamily="34" charset="-120"/>
                <a:cs typeface="微軟正黑體"/>
              </a:rPr>
              <a:t>嚴重急性呼吸道症候群冠狀病毒(</a:t>
            </a:r>
            <a:r>
              <a:rPr sz="2215" b="1" spc="-5" dirty="0">
                <a:solidFill>
                  <a:srgbClr val="0D0D0D"/>
                </a:solidFill>
                <a:latin typeface="微軟正黑體" panose="020B0604030504040204" pitchFamily="34" charset="-120"/>
                <a:ea typeface="微軟正黑體" panose="020B0604030504040204" pitchFamily="34" charset="-120"/>
                <a:cs typeface="微軟正黑體"/>
              </a:rPr>
              <a:t> SAR</a:t>
            </a:r>
            <a:r>
              <a:rPr sz="2215" b="1" spc="5" dirty="0">
                <a:solidFill>
                  <a:srgbClr val="0D0D0D"/>
                </a:solidFill>
                <a:latin typeface="微軟正黑體" panose="020B0604030504040204" pitchFamily="34" charset="-120"/>
                <a:ea typeface="微軟正黑體" panose="020B0604030504040204" pitchFamily="34" charset="-120"/>
                <a:cs typeface="微軟正黑體"/>
              </a:rPr>
              <a:t>S</a:t>
            </a:r>
            <a:r>
              <a:rPr sz="2215" b="1" dirty="0">
                <a:solidFill>
                  <a:srgbClr val="0D0D0D"/>
                </a:solidFill>
                <a:latin typeface="微軟正黑體" panose="020B0604030504040204" pitchFamily="34" charset="-120"/>
                <a:ea typeface="微軟正黑體" panose="020B0604030504040204" pitchFamily="34" charset="-120"/>
                <a:cs typeface="微軟正黑體"/>
              </a:rPr>
              <a:t>-</a:t>
            </a:r>
            <a:r>
              <a:rPr sz="2215" b="1" spc="-23" dirty="0" err="1">
                <a:solidFill>
                  <a:srgbClr val="0D0D0D"/>
                </a:solidFill>
                <a:latin typeface="微軟正黑體" panose="020B0604030504040204" pitchFamily="34" charset="-120"/>
                <a:ea typeface="微軟正黑體" panose="020B0604030504040204" pitchFamily="34" charset="-120"/>
                <a:cs typeface="微軟正黑體"/>
              </a:rPr>
              <a:t>Co</a:t>
            </a:r>
            <a:r>
              <a:rPr sz="2215" b="1" spc="-9" dirty="0" err="1">
                <a:solidFill>
                  <a:srgbClr val="0D0D0D"/>
                </a:solidFill>
                <a:latin typeface="微軟正黑體" panose="020B0604030504040204" pitchFamily="34" charset="-120"/>
                <a:ea typeface="微軟正黑體" panose="020B0604030504040204" pitchFamily="34" charset="-120"/>
                <a:cs typeface="微軟正黑體"/>
              </a:rPr>
              <a:t>V</a:t>
            </a:r>
            <a:r>
              <a:rPr sz="2215" b="1" dirty="0">
                <a:solidFill>
                  <a:srgbClr val="0D0D0D"/>
                </a:solidFill>
                <a:latin typeface="微軟正黑體" panose="020B0604030504040204" pitchFamily="34" charset="-120"/>
                <a:ea typeface="微軟正黑體" panose="020B0604030504040204" pitchFamily="34" charset="-120"/>
                <a:cs typeface="微軟正黑體"/>
              </a:rPr>
              <a:t>)</a:t>
            </a:r>
            <a:endParaRPr lang="en-US" sz="2215" b="1" dirty="0">
              <a:solidFill>
                <a:srgbClr val="0D0D0D"/>
              </a:solidFill>
              <a:latin typeface="微軟正黑體" panose="020B0604030504040204" pitchFamily="34" charset="-120"/>
              <a:ea typeface="微軟正黑體" panose="020B0604030504040204" pitchFamily="34" charset="-120"/>
              <a:cs typeface="微軟正黑體"/>
            </a:endParaRPr>
          </a:p>
          <a:p>
            <a:pPr marL="11723">
              <a:spcBef>
                <a:spcPts val="1500"/>
              </a:spcBef>
            </a:pPr>
            <a:r>
              <a:rPr lang="en-US" altLang="zh-TW" sz="2215" b="1" spc="-5" dirty="0">
                <a:solidFill>
                  <a:srgbClr val="C00000"/>
                </a:solidFill>
                <a:latin typeface="微軟正黑體" panose="020B0604030504040204" pitchFamily="34" charset="-120"/>
                <a:ea typeface="微軟正黑體" panose="020B0604030504040204" pitchFamily="34" charset="-120"/>
                <a:cs typeface="微軟正黑體"/>
              </a:rPr>
              <a:t>2</a:t>
            </a:r>
            <a:r>
              <a:rPr lang="en-US" altLang="zh-TW" sz="2215" b="1" dirty="0">
                <a:solidFill>
                  <a:srgbClr val="C00000"/>
                </a:solidFill>
                <a:latin typeface="微軟正黑體" panose="020B0604030504040204" pitchFamily="34" charset="-120"/>
                <a:ea typeface="微軟正黑體" panose="020B0604030504040204" pitchFamily="34" charset="-120"/>
                <a:cs typeface="微軟正黑體"/>
              </a:rPr>
              <a:t>. </a:t>
            </a:r>
            <a:r>
              <a:rPr lang="zh-TW" altLang="en-US" sz="2215" b="1" dirty="0">
                <a:solidFill>
                  <a:srgbClr val="C00000"/>
                </a:solidFill>
                <a:latin typeface="微軟正黑體" panose="020B0604030504040204" pitchFamily="34" charset="-120"/>
                <a:ea typeface="微軟正黑體" panose="020B0604030504040204" pitchFamily="34" charset="-120"/>
                <a:cs typeface="微軟正黑體"/>
              </a:rPr>
              <a:t>細</a:t>
            </a:r>
            <a:r>
              <a:rPr lang="zh-TW" altLang="en-US" sz="2215" b="1" spc="-5" dirty="0">
                <a:solidFill>
                  <a:srgbClr val="C00000"/>
                </a:solidFill>
                <a:latin typeface="微軟正黑體" panose="020B0604030504040204" pitchFamily="34" charset="-120"/>
                <a:ea typeface="微軟正黑體" panose="020B0604030504040204" pitchFamily="34" charset="-120"/>
                <a:cs typeface="微軟正黑體"/>
              </a:rPr>
              <a:t>菌</a:t>
            </a:r>
            <a:r>
              <a:rPr lang="en-US" altLang="zh-TW" sz="2215" b="1" spc="-5" dirty="0">
                <a:solidFill>
                  <a:srgbClr val="C00000"/>
                </a:solidFill>
                <a:latin typeface="微軟正黑體" panose="020B0604030504040204" pitchFamily="34" charset="-120"/>
                <a:ea typeface="微軟正黑體" panose="020B0604030504040204" pitchFamily="34" charset="-120"/>
                <a:cs typeface="微軟正黑體"/>
              </a:rPr>
              <a:t>(</a:t>
            </a:r>
            <a:r>
              <a:rPr lang="zh-TW" altLang="en-US" sz="2215" b="1" dirty="0">
                <a:solidFill>
                  <a:srgbClr val="C00000"/>
                </a:solidFill>
                <a:latin typeface="微軟正黑體" panose="020B0604030504040204" pitchFamily="34" charset="-120"/>
                <a:ea typeface="微軟正黑體" panose="020B0604030504040204" pitchFamily="34" charset="-120"/>
                <a:cs typeface="微軟正黑體"/>
              </a:rPr>
              <a:t>含立克次氏</a:t>
            </a:r>
            <a:r>
              <a:rPr lang="zh-TW" altLang="en-US" sz="2215" b="1" spc="-9" dirty="0">
                <a:solidFill>
                  <a:srgbClr val="C00000"/>
                </a:solidFill>
                <a:latin typeface="微軟正黑體" panose="020B0604030504040204" pitchFamily="34" charset="-120"/>
                <a:ea typeface="微軟正黑體" panose="020B0604030504040204" pitchFamily="34" charset="-120"/>
                <a:cs typeface="微軟正黑體"/>
              </a:rPr>
              <a:t>菌</a:t>
            </a:r>
            <a:r>
              <a:rPr lang="en-US" altLang="zh-TW" sz="2215" b="1" dirty="0">
                <a:solidFill>
                  <a:srgbClr val="C00000"/>
                </a:solidFill>
                <a:latin typeface="微軟正黑體" panose="020B0604030504040204" pitchFamily="34" charset="-120"/>
                <a:ea typeface="微軟正黑體" panose="020B0604030504040204" pitchFamily="34" charset="-120"/>
                <a:cs typeface="微軟正黑體"/>
              </a:rPr>
              <a:t>)</a:t>
            </a:r>
            <a:endParaRPr lang="en-US" altLang="zh-TW" sz="2215" dirty="0">
              <a:latin typeface="微軟正黑體" panose="020B0604030504040204" pitchFamily="34" charset="-120"/>
              <a:ea typeface="微軟正黑體" panose="020B0604030504040204" pitchFamily="34" charset="-120"/>
              <a:cs typeface="微軟正黑體"/>
            </a:endParaRPr>
          </a:p>
          <a:p>
            <a:pPr marL="11723"/>
            <a:r>
              <a:rPr lang="en-US" altLang="zh-TW" sz="2215" b="1" dirty="0">
                <a:solidFill>
                  <a:srgbClr val="0D0D0D"/>
                </a:solidFill>
                <a:latin typeface="微軟正黑體" panose="020B0604030504040204" pitchFamily="34" charset="-120"/>
                <a:ea typeface="微軟正黑體" panose="020B0604030504040204" pitchFamily="34" charset="-120"/>
                <a:cs typeface="微軟正黑體"/>
              </a:rPr>
              <a:t>     </a:t>
            </a:r>
            <a:r>
              <a:rPr lang="zh-TW" altLang="en-US" sz="2215" b="1" dirty="0">
                <a:solidFill>
                  <a:srgbClr val="0D0D0D"/>
                </a:solidFill>
                <a:latin typeface="微軟正黑體" panose="020B0604030504040204" pitchFamily="34" charset="-120"/>
                <a:ea typeface="微軟正黑體" panose="020B0604030504040204" pitchFamily="34" charset="-120"/>
                <a:cs typeface="微軟正黑體"/>
              </a:rPr>
              <a:t>結核桿菌</a:t>
            </a:r>
            <a:r>
              <a:rPr lang="en-US" altLang="zh-TW" sz="2215" b="1" spc="-5" dirty="0">
                <a:solidFill>
                  <a:srgbClr val="0D0D0D"/>
                </a:solidFill>
                <a:latin typeface="微軟正黑體" panose="020B0604030504040204" pitchFamily="34" charset="-120"/>
                <a:ea typeface="微軟正黑體" panose="020B0604030504040204" pitchFamily="34" charset="-120"/>
                <a:cs typeface="微軟正黑體"/>
              </a:rPr>
              <a:t>(</a:t>
            </a:r>
            <a:r>
              <a:rPr lang="en-US" altLang="zh-TW" sz="2215" b="1" i="1" spc="-5" dirty="0">
                <a:solidFill>
                  <a:srgbClr val="0D0D0D"/>
                </a:solidFill>
                <a:latin typeface="微軟正黑體" panose="020B0604030504040204" pitchFamily="34" charset="-120"/>
                <a:ea typeface="微軟正黑體" panose="020B0604030504040204" pitchFamily="34" charset="-120"/>
                <a:cs typeface="微軟正黑體"/>
              </a:rPr>
              <a:t>M</a:t>
            </a:r>
            <a:r>
              <a:rPr lang="en-US" altLang="zh-TW" sz="2215" b="1" i="1" spc="-14" dirty="0">
                <a:solidFill>
                  <a:srgbClr val="0D0D0D"/>
                </a:solidFill>
                <a:latin typeface="微軟正黑體" panose="020B0604030504040204" pitchFamily="34" charset="-120"/>
                <a:ea typeface="微軟正黑體" panose="020B0604030504040204" pitchFamily="34" charset="-120"/>
                <a:cs typeface="微軟正黑體"/>
              </a:rPr>
              <a:t>yco</a:t>
            </a:r>
            <a:r>
              <a:rPr lang="en-US" altLang="zh-TW" sz="2215" b="1" i="1" spc="-55" dirty="0">
                <a:solidFill>
                  <a:srgbClr val="0D0D0D"/>
                </a:solidFill>
                <a:latin typeface="微軟正黑體" panose="020B0604030504040204" pitchFamily="34" charset="-120"/>
                <a:ea typeface="微軟正黑體" panose="020B0604030504040204" pitchFamily="34" charset="-120"/>
                <a:cs typeface="微軟正黑體"/>
              </a:rPr>
              <a:t>b</a:t>
            </a:r>
            <a:r>
              <a:rPr lang="en-US" altLang="zh-TW" sz="2215" b="1" i="1" spc="-14" dirty="0">
                <a:solidFill>
                  <a:srgbClr val="0D0D0D"/>
                </a:solidFill>
                <a:latin typeface="微軟正黑體" panose="020B0604030504040204" pitchFamily="34" charset="-120"/>
                <a:ea typeface="微軟正黑體" panose="020B0604030504040204" pitchFamily="34" charset="-120"/>
                <a:cs typeface="微軟正黑體"/>
              </a:rPr>
              <a:t>ac</a:t>
            </a:r>
            <a:r>
              <a:rPr lang="en-US" altLang="zh-TW" sz="2215" b="1" i="1" spc="-42" dirty="0">
                <a:solidFill>
                  <a:srgbClr val="0D0D0D"/>
                </a:solidFill>
                <a:latin typeface="微軟正黑體" panose="020B0604030504040204" pitchFamily="34" charset="-120"/>
                <a:ea typeface="微軟正黑體" panose="020B0604030504040204" pitchFamily="34" charset="-120"/>
                <a:cs typeface="微軟正黑體"/>
              </a:rPr>
              <a:t>t</a:t>
            </a:r>
            <a:r>
              <a:rPr lang="en-US" altLang="zh-TW" sz="2215" b="1" i="1" spc="-9" dirty="0">
                <a:solidFill>
                  <a:srgbClr val="0D0D0D"/>
                </a:solidFill>
                <a:latin typeface="微軟正黑體" panose="020B0604030504040204" pitchFamily="34" charset="-120"/>
                <a:ea typeface="微軟正黑體" panose="020B0604030504040204" pitchFamily="34" charset="-120"/>
                <a:cs typeface="微軟正黑體"/>
              </a:rPr>
              <a:t>eri</a:t>
            </a:r>
            <a:r>
              <a:rPr lang="en-US" altLang="zh-TW" sz="2215" b="1" i="1" spc="-23" dirty="0">
                <a:solidFill>
                  <a:srgbClr val="0D0D0D"/>
                </a:solidFill>
                <a:latin typeface="微軟正黑體" panose="020B0604030504040204" pitchFamily="34" charset="-120"/>
                <a:ea typeface="微軟正黑體" panose="020B0604030504040204" pitchFamily="34" charset="-120"/>
                <a:cs typeface="微軟正黑體"/>
              </a:rPr>
              <a:t>um</a:t>
            </a:r>
            <a:r>
              <a:rPr lang="en-US" altLang="zh-TW" sz="2215" b="1" i="1" spc="18"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i="1" spc="-5" dirty="0">
                <a:solidFill>
                  <a:srgbClr val="0D0D0D"/>
                </a:solidFill>
                <a:latin typeface="微軟正黑體" panose="020B0604030504040204" pitchFamily="34" charset="-120"/>
                <a:ea typeface="微軟正黑體" panose="020B0604030504040204" pitchFamily="34" charset="-120"/>
                <a:cs typeface="微軟正黑體"/>
              </a:rPr>
              <a:t>tu</a:t>
            </a:r>
            <a:r>
              <a:rPr lang="en-US" altLang="zh-TW" sz="2215" b="1" i="1" spc="-9" dirty="0">
                <a:solidFill>
                  <a:srgbClr val="0D0D0D"/>
                </a:solidFill>
                <a:latin typeface="微軟正黑體" panose="020B0604030504040204" pitchFamily="34" charset="-120"/>
                <a:ea typeface="微軟正黑體" panose="020B0604030504040204" pitchFamily="34" charset="-120"/>
                <a:cs typeface="微軟正黑體"/>
              </a:rPr>
              <a:t>b</a:t>
            </a:r>
            <a:r>
              <a:rPr lang="en-US" altLang="zh-TW" sz="2215" b="1" i="1" spc="-14" dirty="0">
                <a:solidFill>
                  <a:srgbClr val="0D0D0D"/>
                </a:solidFill>
                <a:latin typeface="微軟正黑體" panose="020B0604030504040204" pitchFamily="34" charset="-120"/>
                <a:ea typeface="微軟正黑體" panose="020B0604030504040204" pitchFamily="34" charset="-120"/>
                <a:cs typeface="微軟正黑體"/>
              </a:rPr>
              <a:t>e</a:t>
            </a:r>
            <a:r>
              <a:rPr lang="en-US" altLang="zh-TW" sz="2215" b="1" i="1" spc="-46" dirty="0">
                <a:solidFill>
                  <a:srgbClr val="0D0D0D"/>
                </a:solidFill>
                <a:latin typeface="微軟正黑體" panose="020B0604030504040204" pitchFamily="34" charset="-120"/>
                <a:ea typeface="微軟正黑體" panose="020B0604030504040204" pitchFamily="34" charset="-120"/>
                <a:cs typeface="微軟正黑體"/>
              </a:rPr>
              <a:t>r</a:t>
            </a:r>
            <a:r>
              <a:rPr lang="en-US" altLang="zh-TW" sz="2215" b="1" i="1" dirty="0">
                <a:solidFill>
                  <a:srgbClr val="0D0D0D"/>
                </a:solidFill>
                <a:latin typeface="微軟正黑體" panose="020B0604030504040204" pitchFamily="34" charset="-120"/>
                <a:ea typeface="微軟正黑體" panose="020B0604030504040204" pitchFamily="34" charset="-120"/>
                <a:cs typeface="微軟正黑體"/>
              </a:rPr>
              <a:t>culosi</a:t>
            </a:r>
            <a:r>
              <a:rPr lang="en-US" altLang="zh-TW" sz="2215" b="1" i="1" spc="-14" dirty="0">
                <a:solidFill>
                  <a:srgbClr val="0D0D0D"/>
                </a:solidFill>
                <a:latin typeface="微軟正黑體" panose="020B0604030504040204" pitchFamily="34" charset="-120"/>
                <a:ea typeface="微軟正黑體" panose="020B0604030504040204" pitchFamily="34" charset="-120"/>
                <a:cs typeface="微軟正黑體"/>
              </a:rPr>
              <a:t>s </a:t>
            </a:r>
            <a:r>
              <a:rPr lang="en-US" altLang="zh-TW" sz="2215" b="1" dirty="0">
                <a:solidFill>
                  <a:srgbClr val="0D0D0D"/>
                </a:solidFill>
                <a:latin typeface="微軟正黑體" panose="020B0604030504040204" pitchFamily="34" charset="-120"/>
                <a:ea typeface="微軟正黑體" panose="020B0604030504040204" pitchFamily="34" charset="-120"/>
                <a:cs typeface="微軟正黑體"/>
              </a:rPr>
              <a:t>) </a:t>
            </a:r>
          </a:p>
          <a:p>
            <a:pPr marL="11723" marR="337633">
              <a:lnSpc>
                <a:spcPct val="200000"/>
              </a:lnSpc>
              <a:buClr>
                <a:srgbClr val="0D0D0D"/>
              </a:buClr>
              <a:tabLst>
                <a:tab pos="433179" algn="l"/>
                <a:tab pos="820636" algn="l"/>
              </a:tabLst>
            </a:pPr>
            <a:r>
              <a:rPr lang="en-US" altLang="zh-TW" sz="2215" b="1" spc="-14" dirty="0">
                <a:solidFill>
                  <a:srgbClr val="C00000"/>
                </a:solidFill>
                <a:latin typeface="微軟正黑體" panose="020B0604030504040204" pitchFamily="34" charset="-120"/>
                <a:ea typeface="微軟正黑體" panose="020B0604030504040204" pitchFamily="34" charset="-120"/>
                <a:cs typeface="微軟正黑體"/>
              </a:rPr>
              <a:t>3</a:t>
            </a:r>
            <a:r>
              <a:rPr lang="en-US" altLang="zh-TW" sz="2215" b="1" dirty="0">
                <a:solidFill>
                  <a:srgbClr val="C00000"/>
                </a:solidFill>
                <a:latin typeface="微軟正黑體" panose="020B0604030504040204" pitchFamily="34" charset="-120"/>
                <a:ea typeface="微軟正黑體" panose="020B0604030504040204" pitchFamily="34" charset="-120"/>
                <a:cs typeface="微軟正黑體"/>
              </a:rPr>
              <a:t>.</a:t>
            </a:r>
            <a:r>
              <a:rPr lang="zh-TW" altLang="en-US" sz="2215" b="1" dirty="0">
                <a:solidFill>
                  <a:srgbClr val="C00000"/>
                </a:solidFill>
                <a:latin typeface="微軟正黑體" panose="020B0604030504040204" pitchFamily="34" charset="-120"/>
                <a:ea typeface="微軟正黑體" panose="020B0604030504040204" pitchFamily="34" charset="-120"/>
                <a:cs typeface="微軟正黑體"/>
              </a:rPr>
              <a:t>真菌</a:t>
            </a:r>
            <a:endParaRPr lang="zh-TW" altLang="en-US" sz="2308" dirty="0">
              <a:latin typeface="微軟正黑體" panose="020B0604030504040204" pitchFamily="34" charset="-120"/>
              <a:ea typeface="微軟正黑體" panose="020B0604030504040204" pitchFamily="34" charset="-120"/>
              <a:cs typeface="Times New Roman"/>
            </a:endParaRPr>
          </a:p>
          <a:p>
            <a:pPr marL="847005" indent="-342900">
              <a:buClr>
                <a:srgbClr val="C00000"/>
              </a:buClr>
              <a:buFont typeface="Wingdings" panose="05000000000000000000" pitchFamily="2" charset="2"/>
              <a:buChar char="Ø"/>
              <a:tabLst>
                <a:tab pos="820636" algn="l"/>
              </a:tabLst>
            </a:pPr>
            <a:r>
              <a:rPr lang="zh-TW" altLang="en-US" sz="2215" b="1" dirty="0">
                <a:solidFill>
                  <a:srgbClr val="0D0D0D"/>
                </a:solidFill>
                <a:latin typeface="微軟正黑體" panose="020B0604030504040204" pitchFamily="34" charset="-120"/>
                <a:ea typeface="微軟正黑體" panose="020B0604030504040204" pitchFamily="34" charset="-120"/>
                <a:cs typeface="微軟正黑體"/>
              </a:rPr>
              <a:t>粗球黴菌</a:t>
            </a:r>
            <a:r>
              <a:rPr lang="en-US" altLang="zh-TW" sz="2215" b="1" spc="-5"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i="1" spc="-5" dirty="0" err="1">
                <a:solidFill>
                  <a:srgbClr val="0D0D0D"/>
                </a:solidFill>
                <a:latin typeface="微軟正黑體" panose="020B0604030504040204" pitchFamily="34" charset="-120"/>
                <a:ea typeface="微軟正黑體" panose="020B0604030504040204" pitchFamily="34" charset="-120"/>
                <a:cs typeface="微軟正黑體"/>
              </a:rPr>
              <a:t>Coccidioide</a:t>
            </a:r>
            <a:r>
              <a:rPr lang="en-US" altLang="zh-TW" sz="2215" b="1" i="1" dirty="0" err="1">
                <a:solidFill>
                  <a:srgbClr val="0D0D0D"/>
                </a:solidFill>
                <a:latin typeface="微軟正黑體" panose="020B0604030504040204" pitchFamily="34" charset="-120"/>
                <a:ea typeface="微軟正黑體" panose="020B0604030504040204" pitchFamily="34" charset="-120"/>
                <a:cs typeface="微軟正黑體"/>
              </a:rPr>
              <a:t>s</a:t>
            </a:r>
            <a:r>
              <a:rPr lang="en-US" altLang="zh-TW" sz="2215" b="1" i="1" spc="5"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i="1" spc="-5" dirty="0" err="1">
                <a:solidFill>
                  <a:srgbClr val="0D0D0D"/>
                </a:solidFill>
                <a:latin typeface="微軟正黑體" panose="020B0604030504040204" pitchFamily="34" charset="-120"/>
                <a:ea typeface="微軟正黑體" panose="020B0604030504040204" pitchFamily="34" charset="-120"/>
                <a:cs typeface="微軟正黑體"/>
              </a:rPr>
              <a:t>immitis</a:t>
            </a:r>
            <a:r>
              <a:rPr lang="en-US" altLang="zh-TW" sz="2215" b="1" i="1" spc="-5"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dirty="0">
                <a:solidFill>
                  <a:srgbClr val="0D0D0D"/>
                </a:solidFill>
                <a:latin typeface="微軟正黑體" panose="020B0604030504040204" pitchFamily="34" charset="-120"/>
                <a:ea typeface="微軟正黑體" panose="020B0604030504040204" pitchFamily="34" charset="-120"/>
                <a:cs typeface="微軟正黑體"/>
              </a:rPr>
              <a:t>)</a:t>
            </a:r>
          </a:p>
          <a:p>
            <a:pPr marL="847005" indent="-342900">
              <a:buClr>
                <a:srgbClr val="C00000"/>
              </a:buClr>
              <a:buFont typeface="Wingdings" panose="05000000000000000000" pitchFamily="2" charset="2"/>
              <a:buChar char="Ø"/>
              <a:tabLst>
                <a:tab pos="820636" algn="l"/>
              </a:tabLst>
            </a:pPr>
            <a:r>
              <a:rPr lang="zh-TW" altLang="en-US" sz="2215" b="1" dirty="0">
                <a:solidFill>
                  <a:srgbClr val="0D0D0D"/>
                </a:solidFill>
                <a:latin typeface="微軟正黑體" panose="020B0604030504040204" pitchFamily="34" charset="-120"/>
                <a:ea typeface="微軟正黑體" panose="020B0604030504040204" pitchFamily="34" charset="-120"/>
                <a:cs typeface="微軟正黑體"/>
              </a:rPr>
              <a:t>莢膜組織胞漿菌</a:t>
            </a:r>
            <a:r>
              <a:rPr lang="en-US" altLang="zh-TW" sz="2215" b="1" spc="-5"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i="1" spc="-5" dirty="0">
                <a:solidFill>
                  <a:srgbClr val="0D0D0D"/>
                </a:solidFill>
                <a:latin typeface="微軟正黑體" panose="020B0604030504040204" pitchFamily="34" charset="-120"/>
                <a:ea typeface="微軟正黑體" panose="020B0604030504040204" pitchFamily="34" charset="-120"/>
                <a:cs typeface="微軟正黑體"/>
              </a:rPr>
              <a:t>His</a:t>
            </a:r>
            <a:r>
              <a:rPr lang="en-US" altLang="zh-TW" sz="2215" b="1" i="1" spc="-28" dirty="0">
                <a:solidFill>
                  <a:srgbClr val="0D0D0D"/>
                </a:solidFill>
                <a:latin typeface="微軟正黑體" panose="020B0604030504040204" pitchFamily="34" charset="-120"/>
                <a:ea typeface="微軟正黑體" panose="020B0604030504040204" pitchFamily="34" charset="-120"/>
                <a:cs typeface="微軟正黑體"/>
              </a:rPr>
              <a:t>t</a:t>
            </a:r>
            <a:r>
              <a:rPr lang="en-US" altLang="zh-TW" sz="2215" b="1" i="1" spc="-14" dirty="0">
                <a:solidFill>
                  <a:srgbClr val="0D0D0D"/>
                </a:solidFill>
                <a:latin typeface="微軟正黑體" panose="020B0604030504040204" pitchFamily="34" charset="-120"/>
                <a:ea typeface="微軟正黑體" panose="020B0604030504040204" pitchFamily="34" charset="-120"/>
                <a:cs typeface="微軟正黑體"/>
              </a:rPr>
              <a:t>opla</a:t>
            </a:r>
            <a:r>
              <a:rPr lang="en-US" altLang="zh-TW" sz="2215" b="1" i="1" spc="-28" dirty="0">
                <a:solidFill>
                  <a:srgbClr val="0D0D0D"/>
                </a:solidFill>
                <a:latin typeface="微軟正黑體" panose="020B0604030504040204" pitchFamily="34" charset="-120"/>
                <a:ea typeface="微軟正黑體" panose="020B0604030504040204" pitchFamily="34" charset="-120"/>
                <a:cs typeface="微軟正黑體"/>
              </a:rPr>
              <a:t>s</a:t>
            </a:r>
            <a:r>
              <a:rPr lang="en-US" altLang="zh-TW" sz="2215" b="1" i="1" spc="-18" dirty="0">
                <a:solidFill>
                  <a:srgbClr val="0D0D0D"/>
                </a:solidFill>
                <a:latin typeface="微軟正黑體" panose="020B0604030504040204" pitchFamily="34" charset="-120"/>
                <a:ea typeface="微軟正黑體" panose="020B0604030504040204" pitchFamily="34" charset="-120"/>
                <a:cs typeface="微軟正黑體"/>
              </a:rPr>
              <a:t>ma</a:t>
            </a:r>
            <a:r>
              <a:rPr lang="en-US" altLang="zh-TW" sz="2215" b="1" i="1" spc="18"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i="1" spc="-14" dirty="0" err="1">
                <a:solidFill>
                  <a:srgbClr val="0D0D0D"/>
                </a:solidFill>
                <a:latin typeface="微軟正黑體" panose="020B0604030504040204" pitchFamily="34" charset="-120"/>
                <a:ea typeface="微軟正黑體" panose="020B0604030504040204" pitchFamily="34" charset="-120"/>
                <a:cs typeface="微軟正黑體"/>
              </a:rPr>
              <a:t>cap</a:t>
            </a:r>
            <a:r>
              <a:rPr lang="en-US" altLang="zh-TW" sz="2215" b="1" i="1" spc="-23" dirty="0" err="1">
                <a:solidFill>
                  <a:srgbClr val="0D0D0D"/>
                </a:solidFill>
                <a:latin typeface="微軟正黑體" panose="020B0604030504040204" pitchFamily="34" charset="-120"/>
                <a:ea typeface="微軟正黑體" panose="020B0604030504040204" pitchFamily="34" charset="-120"/>
                <a:cs typeface="微軟正黑體"/>
              </a:rPr>
              <a:t>s</a:t>
            </a:r>
            <a:r>
              <a:rPr lang="en-US" altLang="zh-TW" sz="2215" b="1" i="1" spc="-14" dirty="0" err="1">
                <a:solidFill>
                  <a:srgbClr val="0D0D0D"/>
                </a:solidFill>
                <a:latin typeface="微軟正黑體" panose="020B0604030504040204" pitchFamily="34" charset="-120"/>
                <a:ea typeface="微軟正黑體" panose="020B0604030504040204" pitchFamily="34" charset="-120"/>
                <a:cs typeface="微軟正黑體"/>
              </a:rPr>
              <a:t>ulatu</a:t>
            </a:r>
            <a:r>
              <a:rPr lang="en-US" altLang="zh-TW" sz="2215" b="1" i="1" spc="-37" dirty="0" err="1">
                <a:solidFill>
                  <a:srgbClr val="0D0D0D"/>
                </a:solidFill>
                <a:latin typeface="微軟正黑體" panose="020B0604030504040204" pitchFamily="34" charset="-120"/>
                <a:ea typeface="微軟正黑體" panose="020B0604030504040204" pitchFamily="34" charset="-120"/>
                <a:cs typeface="微軟正黑體"/>
              </a:rPr>
              <a:t>m</a:t>
            </a:r>
            <a:r>
              <a:rPr lang="en-US" altLang="zh-TW" sz="2215" b="1" spc="-37" dirty="0">
                <a:solidFill>
                  <a:srgbClr val="0D0D0D"/>
                </a:solidFill>
                <a:latin typeface="微軟正黑體" panose="020B0604030504040204" pitchFamily="34" charset="-120"/>
                <a:ea typeface="微軟正黑體" panose="020B0604030504040204" pitchFamily="34" charset="-120"/>
                <a:cs typeface="微軟正黑體"/>
              </a:rPr>
              <a:t> </a:t>
            </a:r>
            <a:r>
              <a:rPr lang="en-US" altLang="zh-TW" sz="2215" b="1" dirty="0">
                <a:solidFill>
                  <a:srgbClr val="0D0D0D"/>
                </a:solidFill>
                <a:latin typeface="微軟正黑體" panose="020B0604030504040204" pitchFamily="34" charset="-120"/>
                <a:ea typeface="微軟正黑體" panose="020B0604030504040204" pitchFamily="34" charset="-120"/>
                <a:cs typeface="微軟正黑體"/>
              </a:rPr>
              <a:t>)</a:t>
            </a:r>
          </a:p>
        </p:txBody>
      </p:sp>
      <p:sp>
        <p:nvSpPr>
          <p:cNvPr id="6" name="object 6"/>
          <p:cNvSpPr txBox="1"/>
          <p:nvPr/>
        </p:nvSpPr>
        <p:spPr>
          <a:xfrm>
            <a:off x="6477000" y="6172200"/>
            <a:ext cx="2607798" cy="284052"/>
          </a:xfrm>
          <a:prstGeom prst="rect">
            <a:avLst/>
          </a:prstGeom>
        </p:spPr>
        <p:txBody>
          <a:bodyPr vert="horz" wrap="square" lIns="0" tIns="0" rIns="0" bIns="0" rtlCol="0">
            <a:spAutoFit/>
          </a:bodyPr>
          <a:lstStyle/>
          <a:p>
            <a:pPr marL="11723"/>
            <a:r>
              <a:rPr sz="1846" b="1" dirty="0">
                <a:solidFill>
                  <a:schemeClr val="bg1"/>
                </a:solidFill>
                <a:latin typeface="微軟正黑體"/>
                <a:cs typeface="微軟正黑體"/>
              </a:rPr>
              <a:t>感染性生物材料作業要點</a:t>
            </a:r>
            <a:endParaRPr sz="1846" dirty="0">
              <a:solidFill>
                <a:schemeClr val="bg1"/>
              </a:solidFill>
              <a:latin typeface="微軟正黑體"/>
              <a:cs typeface="微軟正黑體"/>
            </a:endParaRPr>
          </a:p>
        </p:txBody>
      </p:sp>
      <p:sp>
        <p:nvSpPr>
          <p:cNvPr id="7" name="文字方塊 6"/>
          <p:cNvSpPr txBox="1"/>
          <p:nvPr/>
        </p:nvSpPr>
        <p:spPr>
          <a:xfrm>
            <a:off x="533400" y="307048"/>
            <a:ext cx="6781800" cy="707886"/>
          </a:xfrm>
          <a:prstGeom prst="rect">
            <a:avLst/>
          </a:prstGeom>
          <a:noFill/>
        </p:spPr>
        <p:txBody>
          <a:bodyPr wrap="square" rtlCol="0">
            <a:spAutoFit/>
          </a:bodyPr>
          <a:lstStyle/>
          <a:p>
            <a:r>
              <a:rPr lang="en-US" altLang="zh-TW" sz="4000" b="1" dirty="0">
                <a:latin typeface="微軟正黑體"/>
                <a:cs typeface="微軟正黑體"/>
              </a:rPr>
              <a:t>Risk</a:t>
            </a:r>
            <a:r>
              <a:rPr lang="en-US" altLang="zh-TW" sz="4000" b="1" spc="-9" dirty="0">
                <a:latin typeface="微軟正黑體"/>
                <a:cs typeface="微軟正黑體"/>
              </a:rPr>
              <a:t> </a:t>
            </a:r>
            <a:r>
              <a:rPr lang="en-US" altLang="zh-TW" sz="4000" b="1" spc="-5" dirty="0">
                <a:latin typeface="微軟正黑體"/>
                <a:cs typeface="微軟正黑體"/>
              </a:rPr>
              <a:t>G</a:t>
            </a:r>
            <a:r>
              <a:rPr lang="en-US" altLang="zh-TW" sz="4000" b="1" spc="-55" dirty="0">
                <a:latin typeface="微軟正黑體"/>
                <a:cs typeface="微軟正黑體"/>
              </a:rPr>
              <a:t>r</a:t>
            </a:r>
            <a:r>
              <a:rPr lang="en-US" altLang="zh-TW" sz="4000" b="1" dirty="0">
                <a:latin typeface="微軟正黑體"/>
                <a:cs typeface="微軟正黑體"/>
              </a:rPr>
              <a:t>oup</a:t>
            </a:r>
            <a:r>
              <a:rPr lang="en-US" altLang="zh-TW" sz="4000" b="1" spc="-5" dirty="0">
                <a:latin typeface="微軟正黑體"/>
                <a:cs typeface="微軟正黑體"/>
              </a:rPr>
              <a:t> 3</a:t>
            </a:r>
            <a:r>
              <a:rPr lang="en-US" altLang="zh-TW" sz="4000" b="1" spc="-14" dirty="0">
                <a:latin typeface="微軟正黑體"/>
                <a:cs typeface="微軟正黑體"/>
              </a:rPr>
              <a:t> </a:t>
            </a:r>
            <a:r>
              <a:rPr lang="en-US" altLang="zh-TW" sz="4000" b="1" spc="-5" dirty="0">
                <a:latin typeface="微軟正黑體"/>
                <a:cs typeface="微軟正黑體"/>
              </a:rPr>
              <a:t>(</a:t>
            </a:r>
            <a:r>
              <a:rPr lang="en-US" altLang="zh-TW" sz="4000" b="1" spc="-42" dirty="0">
                <a:latin typeface="微軟正黑體"/>
                <a:cs typeface="微軟正黑體"/>
              </a:rPr>
              <a:t>R</a:t>
            </a:r>
            <a:r>
              <a:rPr lang="en-US" altLang="zh-TW" sz="4000" b="1" spc="-5" dirty="0">
                <a:latin typeface="微軟正黑體"/>
                <a:cs typeface="微軟正黑體"/>
              </a:rPr>
              <a:t>G3)</a:t>
            </a:r>
            <a:endParaRPr lang="zh-TW" altLang="en-US" sz="4000" b="1" dirty="0"/>
          </a:p>
        </p:txBody>
      </p:sp>
    </p:spTree>
    <p:extLst>
      <p:ext uri="{BB962C8B-B14F-4D97-AF65-F5344CB8AC3E}">
        <p14:creationId xmlns:p14="http://schemas.microsoft.com/office/powerpoint/2010/main" val="3496372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2935" y="685800"/>
            <a:ext cx="8446265" cy="615553"/>
          </a:xfrm>
          <a:prstGeom prst="rect">
            <a:avLst/>
          </a:prstGeom>
        </p:spPr>
        <p:txBody>
          <a:bodyPr vert="horz" wrap="square" lIns="0" tIns="0" rIns="0" bIns="0" rtlCol="0">
            <a:spAutoFit/>
          </a:bodyPr>
          <a:lstStyle/>
          <a:p>
            <a:pPr marL="11723"/>
            <a:r>
              <a:rPr sz="4000" b="1" dirty="0">
                <a:latin typeface="微軟正黑體"/>
                <a:cs typeface="微軟正黑體"/>
              </a:rPr>
              <a:t>Risk</a:t>
            </a:r>
            <a:r>
              <a:rPr sz="4000" b="1" spc="-9" dirty="0">
                <a:latin typeface="微軟正黑體"/>
                <a:cs typeface="微軟正黑體"/>
              </a:rPr>
              <a:t> </a:t>
            </a:r>
            <a:r>
              <a:rPr sz="4000" b="1" spc="-5" dirty="0">
                <a:latin typeface="微軟正黑體"/>
                <a:cs typeface="微軟正黑體"/>
              </a:rPr>
              <a:t>G</a:t>
            </a:r>
            <a:r>
              <a:rPr sz="4000" b="1" spc="-55" dirty="0">
                <a:latin typeface="微軟正黑體"/>
                <a:cs typeface="微軟正黑體"/>
              </a:rPr>
              <a:t>r</a:t>
            </a:r>
            <a:r>
              <a:rPr sz="4000" b="1" dirty="0">
                <a:latin typeface="微軟正黑體"/>
                <a:cs typeface="微軟正黑體"/>
              </a:rPr>
              <a:t>oup</a:t>
            </a:r>
            <a:r>
              <a:rPr sz="4000" b="1" spc="-5" dirty="0">
                <a:latin typeface="微軟正黑體"/>
                <a:cs typeface="微軟正黑體"/>
              </a:rPr>
              <a:t> </a:t>
            </a:r>
            <a:r>
              <a:rPr sz="4000" b="1" dirty="0">
                <a:latin typeface="微軟正黑體"/>
                <a:cs typeface="微軟正黑體"/>
              </a:rPr>
              <a:t>4</a:t>
            </a:r>
            <a:r>
              <a:rPr sz="4000" b="1" spc="-9" dirty="0">
                <a:latin typeface="微軟正黑體"/>
                <a:cs typeface="微軟正黑體"/>
              </a:rPr>
              <a:t> </a:t>
            </a:r>
            <a:r>
              <a:rPr sz="4000" b="1" dirty="0">
                <a:latin typeface="微軟正黑體"/>
                <a:cs typeface="微軟正黑體"/>
              </a:rPr>
              <a:t>(</a:t>
            </a:r>
            <a:r>
              <a:rPr sz="4000" b="1" spc="-46" dirty="0">
                <a:latin typeface="微軟正黑體"/>
                <a:cs typeface="微軟正黑體"/>
              </a:rPr>
              <a:t>R</a:t>
            </a:r>
            <a:r>
              <a:rPr sz="4000" b="1" spc="-5" dirty="0">
                <a:latin typeface="微軟正黑體"/>
                <a:cs typeface="微軟正黑體"/>
              </a:rPr>
              <a:t>G4)</a:t>
            </a:r>
            <a:endParaRPr sz="4000" dirty="0">
              <a:latin typeface="微軟正黑體"/>
              <a:cs typeface="微軟正黑體"/>
            </a:endParaRPr>
          </a:p>
        </p:txBody>
      </p:sp>
      <p:sp>
        <p:nvSpPr>
          <p:cNvPr id="5" name="object 5"/>
          <p:cNvSpPr txBox="1"/>
          <p:nvPr/>
        </p:nvSpPr>
        <p:spPr>
          <a:xfrm>
            <a:off x="284956" y="1500780"/>
            <a:ext cx="8795133" cy="3521477"/>
          </a:xfrm>
          <a:prstGeom prst="rect">
            <a:avLst/>
          </a:prstGeom>
        </p:spPr>
        <p:txBody>
          <a:bodyPr vert="horz" wrap="square" lIns="0" tIns="0" rIns="0" bIns="0" rtlCol="0">
            <a:spAutoFit/>
          </a:bodyPr>
          <a:lstStyle/>
          <a:p>
            <a:pPr>
              <a:lnSpc>
                <a:spcPct val="110000"/>
              </a:lnSpc>
              <a:spcBef>
                <a:spcPts val="600"/>
              </a:spcBef>
              <a:defRPr/>
            </a:pP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嚴重影響人體健康或可能致死，</a:t>
            </a:r>
            <a:r>
              <a:rPr lang="zh-TW" altLang="zh-TW" sz="28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且通常無預防及治療方法者</a:t>
            </a:r>
            <a:endParaRPr sz="2600" dirty="0">
              <a:latin typeface="微軟正黑體" panose="020B0604030504040204" pitchFamily="34" charset="-120"/>
              <a:ea typeface="微軟正黑體" panose="020B0604030504040204" pitchFamily="34" charset="-120"/>
              <a:cs typeface="微軟正黑體"/>
            </a:endParaRPr>
          </a:p>
          <a:p>
            <a:pPr>
              <a:spcBef>
                <a:spcPts val="6"/>
              </a:spcBef>
            </a:pPr>
            <a:endParaRPr sz="2400" dirty="0">
              <a:latin typeface="微軟正黑體" panose="020B0604030504040204" pitchFamily="34" charset="-120"/>
              <a:ea typeface="微軟正黑體" panose="020B0604030504040204" pitchFamily="34" charset="-120"/>
              <a:cs typeface="Times New Roman"/>
            </a:endParaRPr>
          </a:p>
          <a:p>
            <a:pPr marL="354623" indent="-342900">
              <a:buFont typeface="Wingdings" panose="05000000000000000000" pitchFamily="2" charset="2"/>
              <a:buChar char="Ø"/>
            </a:pPr>
            <a:r>
              <a:rPr sz="2400" b="1" dirty="0" err="1">
                <a:solidFill>
                  <a:srgbClr val="C00000"/>
                </a:solidFill>
                <a:latin typeface="微軟正黑體" panose="020B0604030504040204" pitchFamily="34" charset="-120"/>
                <a:ea typeface="微軟正黑體" panose="020B0604030504040204" pitchFamily="34" charset="-120"/>
                <a:cs typeface="微軟正黑體"/>
              </a:rPr>
              <a:t>病</a:t>
            </a:r>
            <a:r>
              <a:rPr sz="2400" b="1" spc="-5" dirty="0" err="1">
                <a:solidFill>
                  <a:srgbClr val="C00000"/>
                </a:solidFill>
                <a:latin typeface="微軟正黑體" panose="020B0604030504040204" pitchFamily="34" charset="-120"/>
                <a:ea typeface="微軟正黑體" panose="020B0604030504040204" pitchFamily="34" charset="-120"/>
                <a:cs typeface="微軟正黑體"/>
              </a:rPr>
              <a:t>毒</a:t>
            </a:r>
            <a:r>
              <a:rPr lang="zh-TW" altLang="en-US" sz="2400" b="1" dirty="0">
                <a:solidFill>
                  <a:srgbClr val="C00000"/>
                </a:solidFill>
                <a:latin typeface="微軟正黑體" panose="020B0604030504040204" pitchFamily="34" charset="-120"/>
                <a:ea typeface="微軟正黑體" panose="020B0604030504040204" pitchFamily="34" charset="-120"/>
                <a:cs typeface="微軟正黑體"/>
              </a:rPr>
              <a:t>：</a:t>
            </a:r>
            <a:r>
              <a:rPr lang="zh-TW" altLang="en-US" sz="2400" b="1" dirty="0">
                <a:latin typeface="微軟正黑體" panose="020B0604030504040204" pitchFamily="34" charset="-120"/>
                <a:ea typeface="微軟正黑體" panose="020B0604030504040204" pitchFamily="34" charset="-120"/>
                <a:cs typeface="微軟正黑體"/>
              </a:rPr>
              <a:t>克里米亞</a:t>
            </a:r>
            <a:r>
              <a:rPr lang="en-US" altLang="zh-TW" sz="2400" b="1" dirty="0">
                <a:latin typeface="微軟正黑體" panose="020B0604030504040204" pitchFamily="34" charset="-120"/>
                <a:ea typeface="微軟正黑體" panose="020B0604030504040204" pitchFamily="34" charset="-120"/>
                <a:cs typeface="微軟正黑體"/>
              </a:rPr>
              <a:t>-</a:t>
            </a:r>
            <a:r>
              <a:rPr sz="2400" b="1" dirty="0" err="1">
                <a:solidFill>
                  <a:srgbClr val="0D0D0D"/>
                </a:solidFill>
                <a:latin typeface="微軟正黑體" panose="020B0604030504040204" pitchFamily="34" charset="-120"/>
                <a:ea typeface="微軟正黑體" panose="020B0604030504040204" pitchFamily="34" charset="-120"/>
                <a:cs typeface="微軟正黑體"/>
              </a:rPr>
              <a:t>剛果出血熱</a:t>
            </a:r>
            <a:r>
              <a:rPr lang="zh-TW" altLang="en-US" sz="2400" b="1" dirty="0">
                <a:solidFill>
                  <a:srgbClr val="0D0D0D"/>
                </a:solidFill>
                <a:latin typeface="微軟正黑體" panose="020B0604030504040204" pitchFamily="34" charset="-120"/>
                <a:ea typeface="微軟正黑體" panose="020B0604030504040204" pitchFamily="34" charset="-120"/>
                <a:cs typeface="微軟正黑體"/>
              </a:rPr>
              <a:t>病毒</a:t>
            </a:r>
            <a:endParaRPr lang="en-US" sz="2400" b="1" dirty="0">
              <a:solidFill>
                <a:srgbClr val="0D0D0D"/>
              </a:solidFill>
              <a:latin typeface="微軟正黑體" panose="020B0604030504040204" pitchFamily="34" charset="-120"/>
              <a:ea typeface="微軟正黑體" panose="020B0604030504040204" pitchFamily="34" charset="-120"/>
              <a:cs typeface="微軟正黑體"/>
            </a:endParaRPr>
          </a:p>
          <a:p>
            <a:pPr marL="11723"/>
            <a:r>
              <a:rPr lang="en-US" sz="2400" b="1" dirty="0">
                <a:solidFill>
                  <a:srgbClr val="0D0D0D"/>
                </a:solidFill>
                <a:latin typeface="微軟正黑體" panose="020B0604030504040204" pitchFamily="34" charset="-120"/>
                <a:ea typeface="微軟正黑體" panose="020B0604030504040204" pitchFamily="34" charset="-120"/>
                <a:cs typeface="微軟正黑體"/>
              </a:rPr>
              <a:t>                (Crimean-</a:t>
            </a:r>
            <a:r>
              <a:rPr sz="2400" b="1" spc="-23" dirty="0" err="1">
                <a:solidFill>
                  <a:srgbClr val="0D0D0D"/>
                </a:solidFill>
                <a:latin typeface="微軟正黑體" panose="020B0604030504040204" pitchFamily="34" charset="-120"/>
                <a:ea typeface="微軟正黑體" panose="020B0604030504040204" pitchFamily="34" charset="-120"/>
                <a:cs typeface="微軟正黑體"/>
              </a:rPr>
              <a:t>Congo</a:t>
            </a:r>
            <a:r>
              <a:rPr sz="2400" b="1" spc="-14" dirty="0" err="1">
                <a:solidFill>
                  <a:srgbClr val="0D0D0D"/>
                </a:solidFill>
                <a:latin typeface="微軟正黑體" panose="020B0604030504040204" pitchFamily="34" charset="-120"/>
                <a:ea typeface="微軟正黑體" panose="020B0604030504040204" pitchFamily="34" charset="-120"/>
                <a:cs typeface="微軟正黑體"/>
              </a:rPr>
              <a:t>n</a:t>
            </a:r>
            <a:r>
              <a:rPr sz="2400" b="1" spc="-5" dirty="0">
                <a:solidFill>
                  <a:srgbClr val="0D0D0D"/>
                </a:solidFill>
                <a:latin typeface="微軟正黑體" panose="020B0604030504040204" pitchFamily="34" charset="-120"/>
                <a:ea typeface="微軟正黑體" panose="020B0604030504040204" pitchFamily="34" charset="-120"/>
                <a:cs typeface="微軟正黑體"/>
              </a:rPr>
              <a:t> </a:t>
            </a:r>
            <a:r>
              <a:rPr sz="2400" b="1" spc="-14" dirty="0">
                <a:solidFill>
                  <a:srgbClr val="0D0D0D"/>
                </a:solidFill>
                <a:latin typeface="微軟正黑體" panose="020B0604030504040204" pitchFamily="34" charset="-120"/>
                <a:ea typeface="微軟正黑體" panose="020B0604030504040204" pitchFamily="34" charset="-120"/>
                <a:cs typeface="微軟正黑體"/>
              </a:rPr>
              <a:t>he</a:t>
            </a:r>
            <a:r>
              <a:rPr sz="2400" b="1" spc="-32" dirty="0">
                <a:solidFill>
                  <a:srgbClr val="0D0D0D"/>
                </a:solidFill>
                <a:latin typeface="微軟正黑體" panose="020B0604030504040204" pitchFamily="34" charset="-120"/>
                <a:ea typeface="微軟正黑體" panose="020B0604030504040204" pitchFamily="34" charset="-120"/>
                <a:cs typeface="微軟正黑體"/>
              </a:rPr>
              <a:t>m</a:t>
            </a:r>
            <a:r>
              <a:rPr sz="2400" b="1" spc="-14" dirty="0">
                <a:solidFill>
                  <a:srgbClr val="0D0D0D"/>
                </a:solidFill>
                <a:latin typeface="微軟正黑體" panose="020B0604030504040204" pitchFamily="34" charset="-120"/>
                <a:ea typeface="微軟正黑體" panose="020B0604030504040204" pitchFamily="34" charset="-120"/>
                <a:cs typeface="微軟正黑體"/>
              </a:rPr>
              <a:t>orrhagic</a:t>
            </a:r>
            <a:r>
              <a:rPr sz="2400" b="1" spc="-9" dirty="0">
                <a:solidFill>
                  <a:srgbClr val="0D0D0D"/>
                </a:solidFill>
                <a:latin typeface="微軟正黑體" panose="020B0604030504040204" pitchFamily="34" charset="-120"/>
                <a:ea typeface="微軟正黑體" panose="020B0604030504040204" pitchFamily="34" charset="-120"/>
                <a:cs typeface="微軟正黑體"/>
              </a:rPr>
              <a:t> </a:t>
            </a:r>
            <a:r>
              <a:rPr sz="2400" b="1" spc="-14" dirty="0">
                <a:solidFill>
                  <a:srgbClr val="0D0D0D"/>
                </a:solidFill>
                <a:latin typeface="微軟正黑體" panose="020B0604030504040204" pitchFamily="34" charset="-120"/>
                <a:ea typeface="微軟正黑體" panose="020B0604030504040204" pitchFamily="34" charset="-120"/>
                <a:cs typeface="微軟正黑體"/>
              </a:rPr>
              <a:t>fe</a:t>
            </a:r>
            <a:r>
              <a:rPr sz="2400" b="1" spc="-32" dirty="0">
                <a:solidFill>
                  <a:srgbClr val="0D0D0D"/>
                </a:solidFill>
                <a:latin typeface="微軟正黑體" panose="020B0604030504040204" pitchFamily="34" charset="-120"/>
                <a:ea typeface="微軟正黑體" panose="020B0604030504040204" pitchFamily="34" charset="-120"/>
                <a:cs typeface="微軟正黑體"/>
              </a:rPr>
              <a:t>v</a:t>
            </a:r>
            <a:r>
              <a:rPr sz="2400" b="1" spc="-14" dirty="0">
                <a:solidFill>
                  <a:srgbClr val="0D0D0D"/>
                </a:solidFill>
                <a:latin typeface="微軟正黑體" panose="020B0604030504040204" pitchFamily="34" charset="-120"/>
                <a:ea typeface="微軟正黑體" panose="020B0604030504040204" pitchFamily="34" charset="-120"/>
                <a:cs typeface="微軟正黑體"/>
              </a:rPr>
              <a:t>er</a:t>
            </a:r>
            <a:r>
              <a:rPr sz="2400" b="1" spc="14" dirty="0">
                <a:solidFill>
                  <a:srgbClr val="0D0D0D"/>
                </a:solidFill>
                <a:latin typeface="微軟正黑體" panose="020B0604030504040204" pitchFamily="34" charset="-120"/>
                <a:ea typeface="微軟正黑體" panose="020B0604030504040204" pitchFamily="34" charset="-120"/>
                <a:cs typeface="微軟正黑體"/>
              </a:rPr>
              <a:t> </a:t>
            </a:r>
            <a:r>
              <a:rPr sz="2400" b="1" dirty="0">
                <a:solidFill>
                  <a:srgbClr val="0D0D0D"/>
                </a:solidFill>
                <a:latin typeface="微軟正黑體" panose="020B0604030504040204" pitchFamily="34" charset="-120"/>
                <a:ea typeface="微軟正黑體" panose="020B0604030504040204" pitchFamily="34" charset="-120"/>
                <a:cs typeface="微軟正黑體"/>
              </a:rPr>
              <a:t>viru</a:t>
            </a:r>
            <a:r>
              <a:rPr sz="2400" b="1" spc="-9" dirty="0">
                <a:solidFill>
                  <a:srgbClr val="0D0D0D"/>
                </a:solidFill>
                <a:latin typeface="微軟正黑體" panose="020B0604030504040204" pitchFamily="34" charset="-120"/>
                <a:ea typeface="微軟正黑體" panose="020B0604030504040204" pitchFamily="34" charset="-120"/>
                <a:cs typeface="微軟正黑體"/>
              </a:rPr>
              <a:t>s</a:t>
            </a:r>
            <a:r>
              <a:rPr sz="2400" b="1" dirty="0">
                <a:solidFill>
                  <a:srgbClr val="0D0D0D"/>
                </a:solidFill>
                <a:latin typeface="微軟正黑體" panose="020B0604030504040204" pitchFamily="34" charset="-120"/>
                <a:ea typeface="微軟正黑體" panose="020B0604030504040204" pitchFamily="34" charset="-120"/>
                <a:cs typeface="微軟正黑體"/>
              </a:rPr>
              <a:t>)</a:t>
            </a:r>
            <a:endParaRPr lang="en-US" sz="2400" b="1" dirty="0">
              <a:solidFill>
                <a:srgbClr val="0D0D0D"/>
              </a:solidFill>
              <a:latin typeface="微軟正黑體" panose="020B0604030504040204" pitchFamily="34" charset="-120"/>
              <a:ea typeface="微軟正黑體" panose="020B0604030504040204" pitchFamily="34" charset="-120"/>
              <a:cs typeface="微軟正黑體"/>
            </a:endParaRPr>
          </a:p>
          <a:p>
            <a:pPr marL="11723">
              <a:lnSpc>
                <a:spcPct val="150000"/>
              </a:lnSpc>
            </a:pPr>
            <a:r>
              <a:rPr lang="en-US" sz="2400" b="1" dirty="0">
                <a:solidFill>
                  <a:srgbClr val="0D0D0D"/>
                </a:solidFill>
                <a:latin typeface="微軟正黑體" panose="020B0604030504040204" pitchFamily="34" charset="-120"/>
                <a:ea typeface="微軟正黑體" panose="020B0604030504040204" pitchFamily="34" charset="-120"/>
                <a:cs typeface="微軟正黑體"/>
              </a:rPr>
              <a:t>                </a:t>
            </a:r>
            <a:r>
              <a:rPr sz="2400" b="1" dirty="0" err="1">
                <a:solidFill>
                  <a:srgbClr val="0D0D0D"/>
                </a:solidFill>
                <a:latin typeface="微軟正黑體" panose="020B0604030504040204" pitchFamily="34" charset="-120"/>
                <a:ea typeface="微軟正黑體" panose="020B0604030504040204" pitchFamily="34" charset="-120"/>
                <a:cs typeface="微軟正黑體"/>
              </a:rPr>
              <a:t>絲狀病毒</a:t>
            </a:r>
            <a:r>
              <a:rPr sz="2400" b="1" spc="-5" dirty="0">
                <a:solidFill>
                  <a:srgbClr val="0D0D0D"/>
                </a:solidFill>
                <a:latin typeface="微軟正黑體" panose="020B0604030504040204" pitchFamily="34" charset="-120"/>
                <a:ea typeface="微軟正黑體" panose="020B0604030504040204" pitchFamily="34" charset="-120"/>
                <a:cs typeface="微軟正黑體"/>
              </a:rPr>
              <a:t>(Filoviru</a:t>
            </a:r>
            <a:r>
              <a:rPr sz="2400" b="1" spc="-9" dirty="0">
                <a:solidFill>
                  <a:srgbClr val="0D0D0D"/>
                </a:solidFill>
                <a:latin typeface="微軟正黑體" panose="020B0604030504040204" pitchFamily="34" charset="-120"/>
                <a:ea typeface="微軟正黑體" panose="020B0604030504040204" pitchFamily="34" charset="-120"/>
                <a:cs typeface="微軟正黑體"/>
              </a:rPr>
              <a:t>s</a:t>
            </a:r>
            <a:r>
              <a:rPr sz="2400" b="1" spc="-14" dirty="0">
                <a:solidFill>
                  <a:srgbClr val="0D0D0D"/>
                </a:solidFill>
                <a:latin typeface="微軟正黑體" panose="020B0604030504040204" pitchFamily="34" charset="-120"/>
                <a:ea typeface="微軟正黑體" panose="020B0604030504040204" pitchFamily="34" charset="-120"/>
                <a:cs typeface="微軟正黑體"/>
              </a:rPr>
              <a:t>e</a:t>
            </a:r>
            <a:r>
              <a:rPr sz="2400" b="1" spc="-23" dirty="0">
                <a:solidFill>
                  <a:srgbClr val="0D0D0D"/>
                </a:solidFill>
                <a:latin typeface="微軟正黑體" panose="020B0604030504040204" pitchFamily="34" charset="-120"/>
                <a:ea typeface="微軟正黑體" panose="020B0604030504040204" pitchFamily="34" charset="-120"/>
                <a:cs typeface="微軟正黑體"/>
              </a:rPr>
              <a:t>s</a:t>
            </a:r>
            <a:r>
              <a:rPr sz="2400" b="1" dirty="0">
                <a:solidFill>
                  <a:srgbClr val="0D0D0D"/>
                </a:solidFill>
                <a:latin typeface="微軟正黑體" panose="020B0604030504040204" pitchFamily="34" charset="-120"/>
                <a:ea typeface="微軟正黑體" panose="020B0604030504040204" pitchFamily="34" charset="-120"/>
                <a:cs typeface="微軟正黑體"/>
              </a:rPr>
              <a:t>,</a:t>
            </a:r>
            <a:r>
              <a:rPr sz="2400" b="1" spc="32" dirty="0">
                <a:solidFill>
                  <a:srgbClr val="0D0D0D"/>
                </a:solidFill>
                <a:latin typeface="微軟正黑體" panose="020B0604030504040204" pitchFamily="34" charset="-120"/>
                <a:ea typeface="微軟正黑體" panose="020B0604030504040204" pitchFamily="34" charset="-120"/>
                <a:cs typeface="微軟正黑體"/>
              </a:rPr>
              <a:t> </a:t>
            </a:r>
            <a:r>
              <a:rPr sz="2400" b="1" spc="-14" dirty="0">
                <a:solidFill>
                  <a:srgbClr val="0D0D0D"/>
                </a:solidFill>
                <a:latin typeface="微軟正黑體" panose="020B0604030504040204" pitchFamily="34" charset="-120"/>
                <a:ea typeface="微軟正黑體" panose="020B0604030504040204" pitchFamily="34" charset="-120"/>
                <a:cs typeface="微軟正黑體"/>
              </a:rPr>
              <a:t>e</a:t>
            </a:r>
            <a:r>
              <a:rPr sz="2400" b="1" spc="-18" dirty="0">
                <a:solidFill>
                  <a:srgbClr val="0D0D0D"/>
                </a:solidFill>
                <a:latin typeface="微軟正黑體" panose="020B0604030504040204" pitchFamily="34" charset="-120"/>
                <a:ea typeface="微軟正黑體" panose="020B0604030504040204" pitchFamily="34" charset="-120"/>
                <a:cs typeface="微軟正黑體"/>
              </a:rPr>
              <a:t>x</a:t>
            </a:r>
            <a:r>
              <a:rPr sz="2400" b="1" dirty="0">
                <a:solidFill>
                  <a:srgbClr val="0D0D0D"/>
                </a:solidFill>
                <a:latin typeface="微軟正黑體" panose="020B0604030504040204" pitchFamily="34" charset="-120"/>
                <a:ea typeface="微軟正黑體" panose="020B0604030504040204" pitchFamily="34" charset="-120"/>
                <a:cs typeface="微軟正黑體"/>
              </a:rPr>
              <a:t>: </a:t>
            </a:r>
            <a:r>
              <a:rPr sz="2400" b="1" spc="-14" dirty="0">
                <a:solidFill>
                  <a:srgbClr val="C00000"/>
                </a:solidFill>
                <a:latin typeface="微軟正黑體" panose="020B0604030504040204" pitchFamily="34" charset="-120"/>
                <a:ea typeface="微軟正黑體" panose="020B0604030504040204" pitchFamily="34" charset="-120"/>
                <a:cs typeface="微軟正黑體"/>
              </a:rPr>
              <a:t>E</a:t>
            </a:r>
            <a:r>
              <a:rPr sz="2400" b="1" spc="-28" dirty="0">
                <a:solidFill>
                  <a:srgbClr val="C00000"/>
                </a:solidFill>
                <a:latin typeface="微軟正黑體" panose="020B0604030504040204" pitchFamily="34" charset="-120"/>
                <a:ea typeface="微軟正黑體" panose="020B0604030504040204" pitchFamily="34" charset="-120"/>
                <a:cs typeface="微軟正黑體"/>
              </a:rPr>
              <a:t>b</a:t>
            </a:r>
            <a:r>
              <a:rPr sz="2400" b="1" spc="-14" dirty="0">
                <a:solidFill>
                  <a:srgbClr val="C00000"/>
                </a:solidFill>
                <a:latin typeface="微軟正黑體" panose="020B0604030504040204" pitchFamily="34" charset="-120"/>
                <a:ea typeface="微軟正黑體" panose="020B0604030504040204" pitchFamily="34" charset="-120"/>
                <a:cs typeface="微軟正黑體"/>
              </a:rPr>
              <a:t>ola</a:t>
            </a:r>
            <a:r>
              <a:rPr sz="2400" b="1" spc="9" dirty="0">
                <a:solidFill>
                  <a:srgbClr val="C00000"/>
                </a:solidFill>
                <a:latin typeface="微軟正黑體" panose="020B0604030504040204" pitchFamily="34" charset="-120"/>
                <a:ea typeface="微軟正黑體" panose="020B0604030504040204" pitchFamily="34" charset="-120"/>
                <a:cs typeface="微軟正黑體"/>
              </a:rPr>
              <a:t> </a:t>
            </a:r>
            <a:r>
              <a:rPr sz="2400" b="1" dirty="0">
                <a:solidFill>
                  <a:srgbClr val="C00000"/>
                </a:solidFill>
                <a:latin typeface="微軟正黑體" panose="020B0604030504040204" pitchFamily="34" charset="-120"/>
                <a:ea typeface="微軟正黑體" panose="020B0604030504040204" pitchFamily="34" charset="-120"/>
                <a:cs typeface="微軟正黑體"/>
              </a:rPr>
              <a:t>viru</a:t>
            </a:r>
            <a:r>
              <a:rPr sz="2400" b="1" spc="-9" dirty="0">
                <a:solidFill>
                  <a:srgbClr val="C00000"/>
                </a:solidFill>
                <a:latin typeface="微軟正黑體" panose="020B0604030504040204" pitchFamily="34" charset="-120"/>
                <a:ea typeface="微軟正黑體" panose="020B0604030504040204" pitchFamily="34" charset="-120"/>
                <a:cs typeface="微軟正黑體"/>
              </a:rPr>
              <a:t>s</a:t>
            </a:r>
            <a:r>
              <a:rPr sz="2400" b="1" dirty="0">
                <a:latin typeface="微軟正黑體" panose="020B0604030504040204" pitchFamily="34" charset="-120"/>
                <a:ea typeface="微軟正黑體" panose="020B0604030504040204" pitchFamily="34" charset="-120"/>
                <a:cs typeface="微軟正黑體"/>
              </a:rPr>
              <a:t>,</a:t>
            </a:r>
            <a:r>
              <a:rPr sz="2400" b="1" spc="9" dirty="0">
                <a:latin typeface="微軟正黑體" panose="020B0604030504040204" pitchFamily="34" charset="-120"/>
                <a:ea typeface="微軟正黑體" panose="020B0604030504040204" pitchFamily="34" charset="-120"/>
                <a:cs typeface="微軟正黑體"/>
              </a:rPr>
              <a:t> </a:t>
            </a:r>
            <a:r>
              <a:rPr sz="2400" b="1" spc="-28" dirty="0">
                <a:solidFill>
                  <a:srgbClr val="0D0D0D"/>
                </a:solidFill>
                <a:latin typeface="微軟正黑體" panose="020B0604030504040204" pitchFamily="34" charset="-120"/>
                <a:ea typeface="微軟正黑體" panose="020B0604030504040204" pitchFamily="34" charset="-120"/>
                <a:cs typeface="微軟正黑體"/>
              </a:rPr>
              <a:t>M</a:t>
            </a:r>
            <a:r>
              <a:rPr sz="2400" b="1" spc="-23" dirty="0">
                <a:solidFill>
                  <a:srgbClr val="0D0D0D"/>
                </a:solidFill>
                <a:latin typeface="微軟正黑體" panose="020B0604030504040204" pitchFamily="34" charset="-120"/>
                <a:ea typeface="微軟正黑體" panose="020B0604030504040204" pitchFamily="34" charset="-120"/>
                <a:cs typeface="微軟正黑體"/>
              </a:rPr>
              <a:t>a</a:t>
            </a:r>
            <a:r>
              <a:rPr sz="2400" b="1" spc="-14" dirty="0">
                <a:solidFill>
                  <a:srgbClr val="0D0D0D"/>
                </a:solidFill>
                <a:latin typeface="微軟正黑體" panose="020B0604030504040204" pitchFamily="34" charset="-120"/>
                <a:ea typeface="微軟正黑體" panose="020B0604030504040204" pitchFamily="34" charset="-120"/>
                <a:cs typeface="微軟正黑體"/>
              </a:rPr>
              <a:t>rb</a:t>
            </a:r>
            <a:r>
              <a:rPr sz="2400" b="1" spc="-23" dirty="0">
                <a:solidFill>
                  <a:srgbClr val="0D0D0D"/>
                </a:solidFill>
                <a:latin typeface="微軟正黑體" panose="020B0604030504040204" pitchFamily="34" charset="-120"/>
                <a:ea typeface="微軟正黑體" panose="020B0604030504040204" pitchFamily="34" charset="-120"/>
                <a:cs typeface="微軟正黑體"/>
              </a:rPr>
              <a:t>u</a:t>
            </a:r>
            <a:r>
              <a:rPr sz="2400" b="1" spc="-42" dirty="0">
                <a:solidFill>
                  <a:srgbClr val="0D0D0D"/>
                </a:solidFill>
                <a:latin typeface="微軟正黑體" panose="020B0604030504040204" pitchFamily="34" charset="-120"/>
                <a:ea typeface="微軟正黑體" panose="020B0604030504040204" pitchFamily="34" charset="-120"/>
                <a:cs typeface="微軟正黑體"/>
              </a:rPr>
              <a:t>r</a:t>
            </a:r>
            <a:r>
              <a:rPr sz="2400" b="1" spc="-18" dirty="0">
                <a:solidFill>
                  <a:srgbClr val="0D0D0D"/>
                </a:solidFill>
                <a:latin typeface="微軟正黑體" panose="020B0604030504040204" pitchFamily="34" charset="-120"/>
                <a:ea typeface="微軟正黑體" panose="020B0604030504040204" pitchFamily="34" charset="-120"/>
                <a:cs typeface="微軟正黑體"/>
              </a:rPr>
              <a:t>g</a:t>
            </a:r>
            <a:r>
              <a:rPr sz="2400" b="1" spc="23" dirty="0">
                <a:solidFill>
                  <a:srgbClr val="0D0D0D"/>
                </a:solidFill>
                <a:latin typeface="微軟正黑體" panose="020B0604030504040204" pitchFamily="34" charset="-120"/>
                <a:ea typeface="微軟正黑體" panose="020B0604030504040204" pitchFamily="34" charset="-120"/>
                <a:cs typeface="微軟正黑體"/>
              </a:rPr>
              <a:t> </a:t>
            </a:r>
            <a:r>
              <a:rPr sz="2400" b="1" dirty="0">
                <a:solidFill>
                  <a:srgbClr val="0D0D0D"/>
                </a:solidFill>
                <a:latin typeface="微軟正黑體" panose="020B0604030504040204" pitchFamily="34" charset="-120"/>
                <a:ea typeface="微軟正黑體" panose="020B0604030504040204" pitchFamily="34" charset="-120"/>
                <a:cs typeface="微軟正黑體"/>
              </a:rPr>
              <a:t>viru</a:t>
            </a:r>
            <a:r>
              <a:rPr sz="2400" b="1" spc="-5" dirty="0">
                <a:solidFill>
                  <a:srgbClr val="0D0D0D"/>
                </a:solidFill>
                <a:latin typeface="微軟正黑體" panose="020B0604030504040204" pitchFamily="34" charset="-120"/>
                <a:ea typeface="微軟正黑體" panose="020B0604030504040204" pitchFamily="34" charset="-120"/>
                <a:cs typeface="微軟正黑體"/>
              </a:rPr>
              <a:t>s</a:t>
            </a:r>
            <a:r>
              <a:rPr sz="2400" b="1" dirty="0">
                <a:solidFill>
                  <a:srgbClr val="0D0D0D"/>
                </a:solidFill>
                <a:latin typeface="微軟正黑體" panose="020B0604030504040204" pitchFamily="34" charset="-120"/>
                <a:ea typeface="微軟正黑體" panose="020B0604030504040204" pitchFamily="34" charset="-120"/>
                <a:cs typeface="微軟正黑體"/>
              </a:rPr>
              <a:t>)</a:t>
            </a:r>
            <a:endParaRPr lang="en-US" sz="2400" b="1" dirty="0">
              <a:solidFill>
                <a:srgbClr val="0D0D0D"/>
              </a:solidFill>
              <a:latin typeface="微軟正黑體" panose="020B0604030504040204" pitchFamily="34" charset="-120"/>
              <a:ea typeface="微軟正黑體" panose="020B0604030504040204" pitchFamily="34" charset="-120"/>
              <a:cs typeface="微軟正黑體"/>
            </a:endParaRPr>
          </a:p>
          <a:p>
            <a:pPr marL="354623" indent="-342900">
              <a:lnSpc>
                <a:spcPct val="150000"/>
              </a:lnSpc>
              <a:buFont typeface="Wingdings" panose="05000000000000000000" pitchFamily="2" charset="2"/>
              <a:buChar char="Ø"/>
            </a:pPr>
            <a:r>
              <a:rPr sz="3000" b="1" dirty="0" err="1">
                <a:solidFill>
                  <a:srgbClr val="0909CD"/>
                </a:solidFill>
                <a:latin typeface="微軟正黑體" panose="020B0604030504040204" pitchFamily="34" charset="-120"/>
                <a:ea typeface="微軟正黑體" panose="020B0604030504040204" pitchFamily="34" charset="-120"/>
                <a:cs typeface="微軟正黑體"/>
              </a:rPr>
              <a:t>細菌</a:t>
            </a:r>
            <a:r>
              <a:rPr sz="3000" b="1" dirty="0">
                <a:solidFill>
                  <a:srgbClr val="0909CD"/>
                </a:solidFill>
                <a:latin typeface="微軟正黑體" panose="020B0604030504040204" pitchFamily="34" charset="-120"/>
                <a:ea typeface="微軟正黑體" panose="020B0604030504040204" pitchFamily="34" charset="-120"/>
                <a:cs typeface="微軟正黑體"/>
              </a:rPr>
              <a:t>、</a:t>
            </a:r>
            <a:r>
              <a:rPr lang="zh-TW" altLang="en-US" sz="3000" b="1" dirty="0">
                <a:solidFill>
                  <a:srgbClr val="0909CD"/>
                </a:solidFill>
                <a:latin typeface="微軟正黑體" panose="020B0604030504040204" pitchFamily="34" charset="-120"/>
                <a:ea typeface="微軟正黑體" panose="020B0604030504040204" pitchFamily="34" charset="-120"/>
                <a:cs typeface="微軟正黑體"/>
              </a:rPr>
              <a:t>真菌</a:t>
            </a:r>
            <a:r>
              <a:rPr sz="3000" b="1" dirty="0">
                <a:solidFill>
                  <a:srgbClr val="0909CD"/>
                </a:solidFill>
                <a:latin typeface="微軟正黑體" panose="020B0604030504040204" pitchFamily="34" charset="-120"/>
                <a:ea typeface="微軟正黑體" panose="020B0604030504040204" pitchFamily="34" charset="-120"/>
                <a:cs typeface="微軟正黑體"/>
              </a:rPr>
              <a:t>、</a:t>
            </a:r>
            <a:r>
              <a:rPr sz="3000" b="1" dirty="0" err="1">
                <a:solidFill>
                  <a:srgbClr val="0909CD"/>
                </a:solidFill>
                <a:latin typeface="微軟正黑體" panose="020B0604030504040204" pitchFamily="34" charset="-120"/>
                <a:ea typeface="微軟正黑體" panose="020B0604030504040204" pitchFamily="34" charset="-120"/>
                <a:cs typeface="微軟正黑體"/>
              </a:rPr>
              <a:t>寄生蟲</a:t>
            </a:r>
            <a:r>
              <a:rPr lang="zh-TW" altLang="en-US" sz="3000" b="1" dirty="0">
                <a:solidFill>
                  <a:srgbClr val="0909CD"/>
                </a:solidFill>
                <a:latin typeface="微軟正黑體" panose="020B0604030504040204" pitchFamily="34" charset="-120"/>
                <a:ea typeface="微軟正黑體" panose="020B0604030504040204" pitchFamily="34" charset="-120"/>
                <a:cs typeface="微軟正黑體"/>
              </a:rPr>
              <a:t>：</a:t>
            </a:r>
            <a:r>
              <a:rPr lang="zh-TW" altLang="en-US" sz="4500" b="1" dirty="0">
                <a:solidFill>
                  <a:srgbClr val="0909CD"/>
                </a:solidFill>
                <a:latin typeface="微軟正黑體" panose="020B0604030504040204" pitchFamily="34" charset="-120"/>
                <a:ea typeface="微軟正黑體" panose="020B0604030504040204" pitchFamily="34" charset="-120"/>
                <a:cs typeface="微軟正黑體"/>
              </a:rPr>
              <a:t>無</a:t>
            </a:r>
            <a:endParaRPr sz="4500" dirty="0">
              <a:solidFill>
                <a:srgbClr val="0909CD"/>
              </a:solidFill>
              <a:latin typeface="微軟正黑體" panose="020B0604030504040204" pitchFamily="34" charset="-120"/>
              <a:ea typeface="微軟正黑體" panose="020B0604030504040204" pitchFamily="34" charset="-120"/>
              <a:cs typeface="微軟正黑體"/>
            </a:endParaRPr>
          </a:p>
        </p:txBody>
      </p:sp>
      <p:sp>
        <p:nvSpPr>
          <p:cNvPr id="6" name="object 6"/>
          <p:cNvSpPr txBox="1"/>
          <p:nvPr/>
        </p:nvSpPr>
        <p:spPr>
          <a:xfrm>
            <a:off x="6460001" y="6248400"/>
            <a:ext cx="2607798" cy="284052"/>
          </a:xfrm>
          <a:prstGeom prst="rect">
            <a:avLst/>
          </a:prstGeom>
        </p:spPr>
        <p:txBody>
          <a:bodyPr vert="horz" wrap="square" lIns="0" tIns="0" rIns="0" bIns="0" rtlCol="0">
            <a:spAutoFit/>
          </a:bodyPr>
          <a:lstStyle/>
          <a:p>
            <a:pPr marL="11723"/>
            <a:r>
              <a:rPr sz="1846" b="1" spc="-5" dirty="0">
                <a:solidFill>
                  <a:schemeClr val="bg1"/>
                </a:solidFill>
                <a:latin typeface="微軟正黑體"/>
                <a:cs typeface="微軟正黑體"/>
              </a:rPr>
              <a:t>感染性生物材料作業要點</a:t>
            </a:r>
            <a:endParaRPr sz="1846" dirty="0">
              <a:solidFill>
                <a:schemeClr val="bg1"/>
              </a:solidFill>
              <a:latin typeface="微軟正黑體"/>
              <a:cs typeface="微軟正黑體"/>
            </a:endParaRPr>
          </a:p>
        </p:txBody>
      </p:sp>
    </p:spTree>
    <p:extLst>
      <p:ext uri="{BB962C8B-B14F-4D97-AF65-F5344CB8AC3E}">
        <p14:creationId xmlns:p14="http://schemas.microsoft.com/office/powerpoint/2010/main" val="3631807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0456" y="225237"/>
            <a:ext cx="8001000" cy="461665"/>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3000" b="1" dirty="0">
                <a:latin typeface="微軟正黑體" panose="020B0604030504040204" pitchFamily="34" charset="-120"/>
                <a:ea typeface="微軟正黑體" panose="020B0604030504040204" pitchFamily="34" charset="-120"/>
              </a:rPr>
              <a:t>RG1</a:t>
            </a:r>
            <a:r>
              <a:rPr lang="en-US" altLang="zh-TW" sz="3000" b="1" dirty="0">
                <a:latin typeface="微軟正黑體" panose="020B0604030504040204" pitchFamily="34" charset="-120"/>
                <a:ea typeface="微軟正黑體" panose="020B0604030504040204" pitchFamily="34" charset="-120"/>
              </a:rPr>
              <a:t>~</a:t>
            </a:r>
            <a:r>
              <a:rPr lang="zh-TW" altLang="zh-TW" sz="3000" b="1" dirty="0">
                <a:latin typeface="微軟正黑體" panose="020B0604030504040204" pitchFamily="34" charset="-120"/>
                <a:ea typeface="微軟正黑體" panose="020B0604030504040204" pitchFamily="34" charset="-120"/>
              </a:rPr>
              <a:t>RG4</a:t>
            </a:r>
            <a:r>
              <a:rPr lang="en-US" altLang="zh-TW" sz="3000" b="1" dirty="0">
                <a:latin typeface="微軟正黑體" panose="020B0604030504040204" pitchFamily="34" charset="-120"/>
                <a:ea typeface="微軟正黑體" panose="020B0604030504040204" pitchFamily="34" charset="-120"/>
              </a:rPr>
              <a:t>(</a:t>
            </a:r>
            <a:r>
              <a:rPr lang="zh-TW" altLang="en-US" sz="3000" b="1" dirty="0">
                <a:latin typeface="微軟正黑體" panose="020B0604030504040204" pitchFamily="34" charset="-120"/>
                <a:ea typeface="微軟正黑體" panose="020B0604030504040204" pitchFamily="34" charset="-120"/>
              </a:rPr>
              <a:t>作業要點附表一</a:t>
            </a:r>
            <a:r>
              <a:rPr lang="en-US" altLang="zh-TW" sz="3000" b="1" dirty="0">
                <a:latin typeface="微軟正黑體" panose="020B0604030504040204" pitchFamily="34" charset="-120"/>
                <a:ea typeface="微軟正黑體" panose="020B0604030504040204" pitchFamily="34" charset="-120"/>
              </a:rPr>
              <a:t>~</a:t>
            </a:r>
            <a:r>
              <a:rPr lang="zh-TW" altLang="en-US" sz="3000" b="1" dirty="0">
                <a:latin typeface="微軟正黑體" panose="020B0604030504040204" pitchFamily="34" charset="-120"/>
                <a:ea typeface="微軟正黑體" panose="020B0604030504040204" pitchFamily="34" charset="-120"/>
              </a:rPr>
              <a:t>四</a:t>
            </a:r>
            <a:r>
              <a:rPr lang="en-US" altLang="zh-TW" sz="3000" b="1" dirty="0">
                <a:latin typeface="微軟正黑體" panose="020B0604030504040204" pitchFamily="34" charset="-120"/>
                <a:ea typeface="微軟正黑體" panose="020B0604030504040204" pitchFamily="34" charset="-120"/>
              </a:rPr>
              <a:t>)</a:t>
            </a:r>
            <a:endParaRPr lang="zh-TW" altLang="zh-TW" sz="3000" dirty="0">
              <a:latin typeface="微軟正黑體" panose="020B0604030504040204" pitchFamily="34" charset="-120"/>
              <a:ea typeface="微軟正黑體" panose="020B0604030504040204" pitchFamily="34" charset="-120"/>
            </a:endParaRPr>
          </a:p>
        </p:txBody>
      </p:sp>
      <p:sp>
        <p:nvSpPr>
          <p:cNvPr id="43011" name="object 3"/>
          <p:cNvSpPr>
            <a:spLocks/>
          </p:cNvSpPr>
          <p:nvPr/>
        </p:nvSpPr>
        <p:spPr bwMode="auto">
          <a:xfrm>
            <a:off x="450850" y="6057900"/>
            <a:ext cx="8243888" cy="0"/>
          </a:xfrm>
          <a:custGeom>
            <a:avLst/>
            <a:gdLst>
              <a:gd name="T0" fmla="*/ 0 w 8929370"/>
              <a:gd name="T1" fmla="*/ 8928989 w 8929370"/>
            </a:gdLst>
            <a:ahLst/>
            <a:cxnLst>
              <a:cxn ang="0">
                <a:pos x="T0" y="0"/>
              </a:cxn>
              <a:cxn ang="0">
                <a:pos x="T1" y="0"/>
              </a:cxn>
            </a:cxnLst>
            <a:rect l="0" t="0" r="r" b="b"/>
            <a:pathLst>
              <a:path w="8929370">
                <a:moveTo>
                  <a:pt x="0" y="0"/>
                </a:moveTo>
                <a:lnTo>
                  <a:pt x="8928989" y="0"/>
                </a:lnTo>
              </a:path>
            </a:pathLst>
          </a:custGeom>
          <a:noFill/>
          <a:ln w="6096">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3" name="群組 2"/>
          <p:cNvGrpSpPr/>
          <p:nvPr/>
        </p:nvGrpSpPr>
        <p:grpSpPr>
          <a:xfrm>
            <a:off x="304800" y="686902"/>
            <a:ext cx="8588566" cy="6094898"/>
            <a:chOff x="450850" y="643195"/>
            <a:chExt cx="6307138" cy="5012336"/>
          </a:xfrm>
        </p:grpSpPr>
        <p:sp>
          <p:nvSpPr>
            <p:cNvPr id="43012" name="object 4"/>
            <p:cNvSpPr>
              <a:spLocks noChangeArrowheads="1"/>
            </p:cNvSpPr>
            <p:nvPr/>
          </p:nvSpPr>
          <p:spPr bwMode="auto">
            <a:xfrm>
              <a:off x="450850" y="711457"/>
              <a:ext cx="3024187" cy="22939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43014" name="object 6"/>
            <p:cNvSpPr>
              <a:spLocks noChangeArrowheads="1"/>
            </p:cNvSpPr>
            <p:nvPr/>
          </p:nvSpPr>
          <p:spPr bwMode="auto">
            <a:xfrm>
              <a:off x="450850" y="3309206"/>
              <a:ext cx="3024187" cy="23463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43016" name="object 8"/>
            <p:cNvSpPr>
              <a:spLocks noChangeArrowheads="1"/>
            </p:cNvSpPr>
            <p:nvPr/>
          </p:nvSpPr>
          <p:spPr bwMode="auto">
            <a:xfrm>
              <a:off x="3657600" y="3304930"/>
              <a:ext cx="3100388" cy="225107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43018" name="object 10"/>
            <p:cNvSpPr>
              <a:spLocks noChangeArrowheads="1"/>
            </p:cNvSpPr>
            <p:nvPr/>
          </p:nvSpPr>
          <p:spPr bwMode="auto">
            <a:xfrm>
              <a:off x="3657600" y="643195"/>
              <a:ext cx="3100388" cy="233521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grpSp>
    </p:spTree>
    <p:extLst>
      <p:ext uri="{BB962C8B-B14F-4D97-AF65-F5344CB8AC3E}">
        <p14:creationId xmlns:p14="http://schemas.microsoft.com/office/powerpoint/2010/main" val="4121675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8300" y="311948"/>
            <a:ext cx="8407400" cy="615553"/>
          </a:xfrm>
        </p:spPr>
        <p:txBody>
          <a:bodyPr/>
          <a:lstStyle/>
          <a:p>
            <a:r>
              <a:rPr lang="zh-TW" altLang="en-US" dirty="0">
                <a:solidFill>
                  <a:srgbClr val="262626"/>
                </a:solidFill>
                <a:latin typeface="微軟正黑體" panose="020B0604030504040204" pitchFamily="34" charset="-120"/>
                <a:ea typeface="微軟正黑體" panose="020B0604030504040204" pitchFamily="34" charset="-120"/>
              </a:rPr>
              <a:t>作業要點 十</a:t>
            </a:r>
            <a:endParaRPr lang="zh-TW" altLang="en-US" dirty="0">
              <a:latin typeface="微軟正黑體" panose="020B0604030504040204" pitchFamily="34" charset="-120"/>
              <a:ea typeface="微軟正黑體" panose="020B0604030504040204" pitchFamily="34" charset="-120"/>
            </a:endParaRPr>
          </a:p>
        </p:txBody>
      </p:sp>
      <p:sp>
        <p:nvSpPr>
          <p:cNvPr id="3" name="文字版面配置區 2"/>
          <p:cNvSpPr>
            <a:spLocks noGrp="1"/>
          </p:cNvSpPr>
          <p:nvPr>
            <p:ph type="body" idx="1"/>
          </p:nvPr>
        </p:nvSpPr>
        <p:spPr>
          <a:xfrm>
            <a:off x="152400" y="1143000"/>
            <a:ext cx="3429000" cy="3770263"/>
          </a:xfrm>
        </p:spPr>
        <p:txBody>
          <a:bodyPr/>
          <a:lstStyle/>
          <a:p>
            <a:pPr marL="342900" indent="-342900">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生物毒素之實驗操作，</a:t>
            </a:r>
            <a:r>
              <a:rPr lang="zh-TW" altLang="en-US" sz="2400" b="1" dirty="0">
                <a:solidFill>
                  <a:srgbClr val="C00000"/>
                </a:solidFill>
                <a:latin typeface="微軟正黑體" panose="020B0604030504040204" pitchFamily="34" charset="-120"/>
                <a:ea typeface="微軟正黑體" panose="020B0604030504040204" pitchFamily="34" charset="-120"/>
              </a:rPr>
              <a:t>應於生物安全第二等級</a:t>
            </a:r>
            <a:r>
              <a:rPr lang="en-US" altLang="zh-TW" sz="2400" b="1" dirty="0">
                <a:solidFill>
                  <a:srgbClr val="C00000"/>
                </a:solidFill>
                <a:latin typeface="微軟正黑體" panose="020B0604030504040204" pitchFamily="34" charset="-120"/>
                <a:ea typeface="微軟正黑體" panose="020B0604030504040204" pitchFamily="34" charset="-120"/>
              </a:rPr>
              <a:t>(BSL-2)</a:t>
            </a:r>
            <a:r>
              <a:rPr lang="zh-TW" altLang="en-US" sz="2400" b="1" dirty="0">
                <a:solidFill>
                  <a:srgbClr val="C00000"/>
                </a:solidFill>
                <a:latin typeface="微軟正黑體" panose="020B0604030504040204" pitchFamily="34" charset="-120"/>
                <a:ea typeface="微軟正黑體" panose="020B0604030504040204" pitchFamily="34" charset="-120"/>
              </a:rPr>
              <a:t>以上</a:t>
            </a:r>
            <a:r>
              <a:rPr lang="zh-TW" altLang="en-US" sz="2400" b="1" dirty="0">
                <a:latin typeface="微軟正黑體" panose="020B0604030504040204" pitchFamily="34" charset="-120"/>
                <a:ea typeface="微軟正黑體" panose="020B0604030504040204" pitchFamily="34" charset="-120"/>
              </a:rPr>
              <a:t>實驗室進行。</a:t>
            </a:r>
            <a:endParaRPr lang="en-US" altLang="zh-TW" sz="2400" b="1" dirty="0">
              <a:latin typeface="微軟正黑體" panose="020B0604030504040204" pitchFamily="34" charset="-120"/>
              <a:ea typeface="微軟正黑體" panose="020B0604030504040204" pitchFamily="34" charset="-120"/>
            </a:endParaRPr>
          </a:p>
          <a:p>
            <a:pPr marL="342900" indent="-342900">
              <a:spcBef>
                <a:spcPts val="600"/>
              </a:spcBef>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為</a:t>
            </a:r>
            <a:r>
              <a:rPr lang="zh-TW" altLang="en-US" sz="2400" b="1" dirty="0">
                <a:solidFill>
                  <a:srgbClr val="C00000"/>
                </a:solidFill>
                <a:latin typeface="微軟正黑體" panose="020B0604030504040204" pitchFamily="34" charset="-120"/>
                <a:ea typeface="微軟正黑體" panose="020B0604030504040204" pitchFamily="34" charset="-120"/>
              </a:rPr>
              <a:t>大量或高濃度</a:t>
            </a:r>
            <a:r>
              <a:rPr lang="zh-TW" altLang="en-US" sz="2400" b="1" dirty="0">
                <a:latin typeface="微軟正黑體" panose="020B0604030504040204" pitchFamily="34" charset="-120"/>
                <a:ea typeface="微軟正黑體" panose="020B0604030504040204" pitchFamily="34" charset="-120"/>
              </a:rPr>
              <a:t>生物毒素之實驗操作，經風險評估具有高度危害風險時，</a:t>
            </a:r>
            <a:r>
              <a:rPr lang="zh-TW" altLang="en-US" sz="2400" b="1" dirty="0">
                <a:solidFill>
                  <a:srgbClr val="C00000"/>
                </a:solidFill>
                <a:latin typeface="微軟正黑體" panose="020B0604030504040204" pitchFamily="34" charset="-120"/>
                <a:ea typeface="微軟正黑體" panose="020B0604030504040204" pitchFamily="34" charset="-120"/>
              </a:rPr>
              <a:t>應於生物安全第三等級</a:t>
            </a:r>
            <a:r>
              <a:rPr lang="en-US" altLang="zh-TW" sz="2400" b="1" dirty="0">
                <a:solidFill>
                  <a:srgbClr val="C00000"/>
                </a:solidFill>
                <a:latin typeface="微軟正黑體" panose="020B0604030504040204" pitchFamily="34" charset="-120"/>
                <a:ea typeface="微軟正黑體" panose="020B0604030504040204" pitchFamily="34" charset="-120"/>
              </a:rPr>
              <a:t>(BSL-3)</a:t>
            </a:r>
            <a:r>
              <a:rPr lang="zh-TW" altLang="en-US" sz="2400" b="1" dirty="0">
                <a:solidFill>
                  <a:srgbClr val="C00000"/>
                </a:solidFill>
                <a:latin typeface="微軟正黑體" panose="020B0604030504040204" pitchFamily="34" charset="-120"/>
                <a:ea typeface="微軟正黑體" panose="020B0604030504040204" pitchFamily="34" charset="-120"/>
              </a:rPr>
              <a:t>以上</a:t>
            </a:r>
            <a:r>
              <a:rPr lang="zh-TW" altLang="en-US" sz="2400" b="1" dirty="0">
                <a:latin typeface="微軟正黑體" panose="020B0604030504040204" pitchFamily="34" charset="-120"/>
                <a:ea typeface="微軟正黑體" panose="020B0604030504040204" pitchFamily="34" charset="-120"/>
              </a:rPr>
              <a:t>實驗室進行。</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425" y="228600"/>
            <a:ext cx="5362575" cy="6324600"/>
          </a:xfrm>
          <a:prstGeom prst="rect">
            <a:avLst/>
          </a:prstGeom>
        </p:spPr>
      </p:pic>
    </p:spTree>
    <p:extLst>
      <p:ext uri="{BB962C8B-B14F-4D97-AF65-F5344CB8AC3E}">
        <p14:creationId xmlns:p14="http://schemas.microsoft.com/office/powerpoint/2010/main" val="2383948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60829" y="171451"/>
            <a:ext cx="7778750" cy="615553"/>
          </a:xfrm>
        </p:spPr>
        <p:txBody>
          <a:bodyPr/>
          <a:lstStyle/>
          <a:p>
            <a:pPr eaLnBrk="1" hangingPunct="1"/>
            <a:r>
              <a:rPr lang="zh-TW" altLang="en-US" b="1" dirty="0">
                <a:latin typeface="微軟正黑體" panose="020B0604030504040204" pitchFamily="34" charset="-120"/>
                <a:ea typeface="微軟正黑體" panose="020B0604030504040204" pitchFamily="34" charset="-120"/>
              </a:rPr>
              <a:t>危險群</a:t>
            </a:r>
            <a:r>
              <a:rPr lang="en-US" altLang="zh-TW" b="1" dirty="0">
                <a:latin typeface="微軟正黑體" panose="020B0604030504040204" pitchFamily="34" charset="-120"/>
                <a:ea typeface="微軟正黑體" panose="020B0604030504040204" pitchFamily="34" charset="-120"/>
              </a:rPr>
              <a:t>(RG)</a:t>
            </a:r>
            <a:r>
              <a:rPr lang="zh-TW" altLang="en-US" b="1" dirty="0">
                <a:latin typeface="微軟正黑體" panose="020B0604030504040204" pitchFamily="34" charset="-120"/>
                <a:ea typeface="微軟正黑體" panose="020B0604030504040204" pitchFamily="34" charset="-120"/>
              </a:rPr>
              <a:t>微生物之分級對照表</a:t>
            </a:r>
          </a:p>
        </p:txBody>
      </p:sp>
      <p:graphicFrame>
        <p:nvGraphicFramePr>
          <p:cNvPr id="6" name="表格 5"/>
          <p:cNvGraphicFramePr>
            <a:graphicFrameLocks noGrp="1"/>
          </p:cNvGraphicFramePr>
          <p:nvPr>
            <p:extLst>
              <p:ext uri="{D42A27DB-BD31-4B8C-83A1-F6EECF244321}">
                <p14:modId xmlns:p14="http://schemas.microsoft.com/office/powerpoint/2010/main" val="3184232529"/>
              </p:ext>
            </p:extLst>
          </p:nvPr>
        </p:nvGraphicFramePr>
        <p:xfrm>
          <a:off x="76200" y="787004"/>
          <a:ext cx="8951914" cy="5973907"/>
        </p:xfrm>
        <a:graphic>
          <a:graphicData uri="http://schemas.openxmlformats.org/drawingml/2006/table">
            <a:tbl>
              <a:tblPr firstRow="1" bandRow="1">
                <a:tableStyleId>{5C22544A-7EE6-4342-B048-85BDC9FD1C3A}</a:tableStyleId>
              </a:tblPr>
              <a:tblGrid>
                <a:gridCol w="615534">
                  <a:extLst>
                    <a:ext uri="{9D8B030D-6E8A-4147-A177-3AD203B41FA5}">
                      <a16:colId xmlns:a16="http://schemas.microsoft.com/office/drawing/2014/main" val="20000"/>
                    </a:ext>
                  </a:extLst>
                </a:gridCol>
                <a:gridCol w="2274191">
                  <a:extLst>
                    <a:ext uri="{9D8B030D-6E8A-4147-A177-3AD203B41FA5}">
                      <a16:colId xmlns:a16="http://schemas.microsoft.com/office/drawing/2014/main" val="20001"/>
                    </a:ext>
                  </a:extLst>
                </a:gridCol>
                <a:gridCol w="806971">
                  <a:extLst>
                    <a:ext uri="{9D8B030D-6E8A-4147-A177-3AD203B41FA5}">
                      <a16:colId xmlns:a16="http://schemas.microsoft.com/office/drawing/2014/main" val="20002"/>
                    </a:ext>
                  </a:extLst>
                </a:gridCol>
                <a:gridCol w="852394">
                  <a:extLst>
                    <a:ext uri="{9D8B030D-6E8A-4147-A177-3AD203B41FA5}">
                      <a16:colId xmlns:a16="http://schemas.microsoft.com/office/drawing/2014/main" val="20003"/>
                    </a:ext>
                  </a:extLst>
                </a:gridCol>
                <a:gridCol w="4402824">
                  <a:extLst>
                    <a:ext uri="{9D8B030D-6E8A-4147-A177-3AD203B41FA5}">
                      <a16:colId xmlns:a16="http://schemas.microsoft.com/office/drawing/2014/main" val="20004"/>
                    </a:ext>
                  </a:extLst>
                </a:gridCol>
              </a:tblGrid>
              <a:tr h="411783">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RG</a:t>
                      </a:r>
                    </a:p>
                  </a:txBody>
                  <a:tcPr marL="91439" marR="91439" marT="45713" marB="45713"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說明</a:t>
                      </a:r>
                    </a:p>
                  </a:txBody>
                  <a:tcPr marL="91439" marR="91439" marT="45713" marB="45713"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風險</a:t>
                      </a:r>
                    </a:p>
                  </a:txBody>
                  <a:tcPr marL="91439" marR="91439" marT="45713" marB="45713" anchor="ctr">
                    <a:lnB w="12700" cap="flat" cmpd="sng" algn="ctr">
                      <a:solidFill>
                        <a:schemeClr val="bg1"/>
                      </a:solidFill>
                      <a:prstDash val="solid"/>
                      <a:round/>
                      <a:headEnd type="none" w="med" len="med"/>
                      <a:tailEnd type="none" w="med" len="med"/>
                    </a:lnB>
                  </a:tcPr>
                </a:tc>
                <a:tc hMerge="1">
                  <a:txBody>
                    <a:bodyPr/>
                    <a:lstStyle/>
                    <a:p>
                      <a:pPr algn="ctr"/>
                      <a:endParaRPr lang="zh-TW" altLang="en-US" sz="2200" dirty="0"/>
                    </a:p>
                  </a:txBody>
                  <a:tcPr anchor="ctr">
                    <a:lnB w="12700" cap="flat" cmpd="sng" algn="ctr">
                      <a:solidFill>
                        <a:schemeClr val="bg1"/>
                      </a:solidFill>
                      <a:prstDash val="solid"/>
                      <a:round/>
                      <a:headEnd type="none" w="med" len="med"/>
                      <a:tailEnd type="none" w="med" len="med"/>
                    </a:lnB>
                  </a:tcPr>
                </a:tc>
                <a:tc rowSpan="2">
                  <a:txBody>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itchFamily="18" charset="0"/>
                        </a:rPr>
                        <a:t>範例</a:t>
                      </a:r>
                    </a:p>
                  </a:txBody>
                  <a:tcPr marL="91439" marR="91439" marT="45713" marB="45713" anchor="ctr"/>
                </a:tc>
                <a:extLst>
                  <a:ext uri="{0D108BD9-81ED-4DB2-BD59-A6C34878D82A}">
                    <a16:rowId xmlns:a16="http://schemas.microsoft.com/office/drawing/2014/main" val="10000"/>
                  </a:ext>
                </a:extLst>
              </a:tr>
              <a:tr h="448295">
                <a:tc vMerge="1">
                  <a:txBody>
                    <a:bodyPr/>
                    <a:lstStyle/>
                    <a:p>
                      <a:endParaRPr lang="zh-TW" altLang="en-US"/>
                    </a:p>
                  </a:txBody>
                  <a:tcPr/>
                </a:tc>
                <a:tc vMerge="1">
                  <a:txBody>
                    <a:bodyPr/>
                    <a:lstStyle/>
                    <a:p>
                      <a:endParaRPr lang="zh-TW" altLang="en-US"/>
                    </a:p>
                  </a:txBody>
                  <a:tcPr/>
                </a:tc>
                <a:tc>
                  <a:txBody>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itchFamily="18" charset="0"/>
                        </a:rPr>
                        <a:t>個人</a:t>
                      </a:r>
                    </a:p>
                  </a:txBody>
                  <a:tcPr marL="91439" marR="91439" marT="45713" marB="45713" anchor="ctr">
                    <a:lnT w="12700" cap="flat" cmpd="sng" algn="ctr">
                      <a:solidFill>
                        <a:schemeClr val="bg1"/>
                      </a:solidFill>
                      <a:prstDash val="solid"/>
                      <a:round/>
                      <a:headEnd type="none" w="med" len="med"/>
                      <a:tailEnd type="none" w="med" len="med"/>
                    </a:lnT>
                    <a:solidFill>
                      <a:srgbClr val="CC9900"/>
                    </a:solidFill>
                  </a:tcPr>
                </a:tc>
                <a:tc>
                  <a:txBody>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itchFamily="18" charset="0"/>
                        </a:rPr>
                        <a:t>社區</a:t>
                      </a:r>
                    </a:p>
                  </a:txBody>
                  <a:tcPr marL="91439" marR="91439" marT="45713" marB="45713" anchor="ctr">
                    <a:lnT w="12700" cap="flat" cmpd="sng" algn="ctr">
                      <a:solidFill>
                        <a:schemeClr val="bg1"/>
                      </a:solidFill>
                      <a:prstDash val="solid"/>
                      <a:round/>
                      <a:headEnd type="none" w="med" len="med"/>
                      <a:tailEnd type="none" w="med" len="med"/>
                    </a:lnT>
                    <a:solidFill>
                      <a:srgbClr val="CC9900"/>
                    </a:solidFill>
                  </a:tcPr>
                </a:tc>
                <a:tc vMerge="1">
                  <a:txBody>
                    <a:bodyPr/>
                    <a:lstStyle/>
                    <a:p>
                      <a:endParaRPr lang="zh-TW" altLang="en-US"/>
                    </a:p>
                  </a:txBody>
                  <a:tcPr/>
                </a:tc>
                <a:extLst>
                  <a:ext uri="{0D108BD9-81ED-4DB2-BD59-A6C34878D82A}">
                    <a16:rowId xmlns:a16="http://schemas.microsoft.com/office/drawing/2014/main" val="10001"/>
                  </a:ext>
                </a:extLst>
              </a:tr>
              <a:tr h="1206965">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itchFamily="18" charset="0"/>
                        </a:rPr>
                        <a:t>1</a:t>
                      </a:r>
                      <a:endParaRPr lang="zh-TW" altLang="en-US" sz="2000" b="0" dirty="0">
                        <a:latin typeface="微軟正黑體" panose="020B0604030504040204" pitchFamily="34" charset="-120"/>
                        <a:ea typeface="微軟正黑體" panose="020B0604030504040204" pitchFamily="34" charset="-120"/>
                        <a:cs typeface="Times New Roman" pitchFamily="18" charset="0"/>
                      </a:endParaRPr>
                    </a:p>
                  </a:txBody>
                  <a:tcPr marL="91439" marR="91439" marT="45713" marB="45713" anchor="ctr"/>
                </a:tc>
                <a:tc>
                  <a:txBody>
                    <a:bodyPr/>
                    <a:lstStyle/>
                    <a:p>
                      <a:pPr marL="0" marR="0" lvl="0" indent="0" algn="l"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通常不</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影響人體</a:t>
                      </a: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健康者</a:t>
                      </a: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rPr>
                        <a:t>。</a:t>
                      </a:r>
                      <a:endParaRPr kumimoji="1" lang="en-US" altLang="zh-TW"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endParaRP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無</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en-US" altLang="zh-TW" sz="1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低度</a:t>
                      </a: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無</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en-US" altLang="zh-TW" sz="1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低度</a:t>
                      </a:r>
                    </a:p>
                  </a:txBody>
                  <a:tcPr marL="91439" marR="91439" marT="45705" marB="45705" anchor="ctr" horzOverflow="overflow"/>
                </a:tc>
                <a:tc>
                  <a:txBody>
                    <a:bodyPr/>
                    <a:lstStyle/>
                    <a:p>
                      <a:pPr marL="0" marR="0" lvl="0" indent="0" algn="l"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0" i="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Escherichia coli </a:t>
                      </a:r>
                      <a:r>
                        <a:rPr lang="en-US"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(non-pathogenic strains)</a:t>
                      </a: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大腸桿菌</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非致病株</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如大腸桿菌</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K-12</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型</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Adeno-associated virus</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(all serotypes)</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腺</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相關病毒</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91439" marR="91439" marT="45705" marB="45705" anchor="ctr" horzOverflow="overflow"/>
                </a:tc>
                <a:extLst>
                  <a:ext uri="{0D108BD9-81ED-4DB2-BD59-A6C34878D82A}">
                    <a16:rowId xmlns:a16="http://schemas.microsoft.com/office/drawing/2014/main" val="10002"/>
                  </a:ext>
                </a:extLst>
              </a:tr>
              <a:tr h="1223780">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itchFamily="18" charset="0"/>
                        </a:rPr>
                        <a:t>2</a:t>
                      </a:r>
                      <a:endParaRPr lang="zh-TW" altLang="en-US" sz="2000" b="0" dirty="0">
                        <a:latin typeface="微軟正黑體" panose="020B0604030504040204" pitchFamily="34" charset="-120"/>
                        <a:ea typeface="微軟正黑體" panose="020B0604030504040204" pitchFamily="34" charset="-120"/>
                        <a:cs typeface="Times New Roman" pitchFamily="18" charset="0"/>
                      </a:endParaRPr>
                    </a:p>
                  </a:txBody>
                  <a:tcPr marL="91439" marR="91439" marT="45713" marB="45713" anchor="ctr"/>
                </a:tc>
                <a:tc>
                  <a:txBody>
                    <a:bodyPr/>
                    <a:lstStyle/>
                    <a:p>
                      <a:pPr marL="0" marR="0" lvl="0" indent="0" algn="l"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輕微影響人體健康，且通常有預防或治療方法者</a:t>
                      </a:r>
                      <a:r>
                        <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rPr>
                        <a:t>。</a:t>
                      </a: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中度</a:t>
                      </a: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低度</a:t>
                      </a:r>
                    </a:p>
                  </a:txBody>
                  <a:tcPr marL="91439" marR="91439" marT="45705" marB="45705" anchor="ctr" horzOverflow="overflow"/>
                </a:tc>
                <a:tc>
                  <a:txBody>
                    <a:bodyPr/>
                    <a:lstStyle/>
                    <a:p>
                      <a:pPr marL="0" marR="0" lvl="0" indent="0" algn="just"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1600" b="0"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Escherichia coli</a:t>
                      </a:r>
                      <a:r>
                        <a:rPr kumimoji="1" lang="zh-TW" altLang="en-US" sz="1600" b="0"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lang="zh-TW"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包括所有腸致病性、腸致</a:t>
                      </a:r>
                      <a:endParaRPr lang="en-US"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
                          <a:srgbClr val="0000FF"/>
                        </a:buClr>
                        <a:buSzPct val="100000"/>
                        <a:buFont typeface="Wingdings" pitchFamily="2" charset="2"/>
                        <a:buNone/>
                        <a:tabLst/>
                        <a:defRPr/>
                      </a:pP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毒性、腸侵襲性及攜帶有</a:t>
                      </a:r>
                      <a:r>
                        <a:rPr lang="en-US"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K1</a:t>
                      </a:r>
                      <a:r>
                        <a:rPr lang="zh-TW"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抗原之菌株</a:t>
                      </a:r>
                      <a:r>
                        <a:rPr lang="en-US" altLang="zh-TW"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
                          <a:srgbClr val="0000FF"/>
                        </a:buClr>
                        <a:buSzPct val="150000"/>
                        <a:buFont typeface="Wingdings" pitchFamily="2" charset="2"/>
                        <a:buNone/>
                        <a:tabLst/>
                        <a:defRPr/>
                      </a:pPr>
                      <a:r>
                        <a:rPr lang="zh-TW" altLang="en-US" sz="1600" b="0" i="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0" i="1"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Staphylococcus aureus</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金黃色葡萄球菌</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
                          <a:srgbClr val="0000FF"/>
                        </a:buClr>
                        <a:buSzPct val="150000"/>
                        <a:buFont typeface="Wingdings" pitchFamily="2" charset="2"/>
                        <a:buNone/>
                        <a:tabLst/>
                        <a:defRPr/>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Dengue virus</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1600" b="0" i="0" u="none" strike="noStrike" cap="none" normalizeH="0" baseline="0" dirty="0" err="1">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Zika</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virus</a:t>
                      </a:r>
                    </a:p>
                  </a:txBody>
                  <a:tcPr marL="91439" marR="91439" marT="45705" marB="45705" anchor="ctr" horzOverflow="overflow"/>
                </a:tc>
                <a:extLst>
                  <a:ext uri="{0D108BD9-81ED-4DB2-BD59-A6C34878D82A}">
                    <a16:rowId xmlns:a16="http://schemas.microsoft.com/office/drawing/2014/main" val="10003"/>
                  </a:ext>
                </a:extLst>
              </a:tr>
              <a:tr h="1372474">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itchFamily="18" charset="0"/>
                        </a:rPr>
                        <a:t>3</a:t>
                      </a:r>
                      <a:endParaRPr lang="zh-TW" altLang="en-US" sz="2000" b="0" dirty="0">
                        <a:latin typeface="微軟正黑體" panose="020B0604030504040204" pitchFamily="34" charset="-120"/>
                        <a:ea typeface="微軟正黑體" panose="020B0604030504040204" pitchFamily="34" charset="-120"/>
                        <a:cs typeface="Times New Roman" pitchFamily="18" charset="0"/>
                      </a:endParaRPr>
                    </a:p>
                  </a:txBody>
                  <a:tcPr marL="91439" marR="91439" marT="45713" marB="45713" anchor="ctr"/>
                </a:tc>
                <a:tc>
                  <a:txBody>
                    <a:bodyPr/>
                    <a:lstStyle/>
                    <a:p>
                      <a:pPr marL="0" marR="0" lvl="0" indent="0" algn="l"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嚴重影響人體健康或可能致死，且可能有預防或治療方法者</a:t>
                      </a:r>
                      <a:endParaRPr kumimoji="1" lang="zh-TW" altLang="en-US" sz="2000" b="1"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endParaRP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高度</a:t>
                      </a: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低度</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en-US" altLang="zh-TW" sz="12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中度</a:t>
                      </a:r>
                    </a:p>
                  </a:txBody>
                  <a:tcPr marL="91439" marR="91439" marT="45705" marB="45705" anchor="ctr" horzOverflow="overflow"/>
                </a:tc>
                <a:tc>
                  <a:txBody>
                    <a:bodyPr/>
                    <a:lstStyle/>
                    <a:p>
                      <a:pPr marL="0" marR="0" lvl="0" indent="0" algn="just"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a:t>
                      </a:r>
                      <a:r>
                        <a:rPr kumimoji="1" lang="en-US" altLang="zh-TW" sz="1600" b="0" i="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Mycobacterium tuberculosis</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結核分枝桿菌</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lang="zh-TW" altLang="en-US"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Human Immunodeficiency virus (Type 1, </a:t>
                      </a:r>
                    </a:p>
                    <a:p>
                      <a:pPr marL="0" marR="0" lvl="0" indent="0" algn="l"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lang="zh-TW" altLang="en-US"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人類免疫缺乏病毒第一型及第二型</a:t>
                      </a:r>
                      <a:r>
                        <a:rPr lang="en-US" altLang="zh-TW" sz="1600" b="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(HIV)</a:t>
                      </a:r>
                    </a:p>
                  </a:txBody>
                  <a:tcPr marL="91439" marR="91439" marT="45705" marB="45705" anchor="ctr" horzOverflow="overflow"/>
                </a:tc>
                <a:extLst>
                  <a:ext uri="{0D108BD9-81ED-4DB2-BD59-A6C34878D82A}">
                    <a16:rowId xmlns:a16="http://schemas.microsoft.com/office/drawing/2014/main" val="10004"/>
                  </a:ext>
                </a:extLst>
              </a:tr>
              <a:tr h="1275937">
                <a:tc>
                  <a:txBody>
                    <a:bodyPr/>
                    <a:lstStyle/>
                    <a:p>
                      <a:pPr algn="ctr"/>
                      <a:r>
                        <a:rPr lang="en-US" altLang="zh-TW" sz="2000" b="0" dirty="0">
                          <a:latin typeface="微軟正黑體" panose="020B0604030504040204" pitchFamily="34" charset="-120"/>
                          <a:ea typeface="微軟正黑體" panose="020B0604030504040204" pitchFamily="34" charset="-120"/>
                          <a:cs typeface="Times New Roman" pitchFamily="18" charset="0"/>
                        </a:rPr>
                        <a:t>4</a:t>
                      </a:r>
                      <a:endParaRPr lang="zh-TW" altLang="en-US" sz="2000" b="0" dirty="0">
                        <a:latin typeface="微軟正黑體" panose="020B0604030504040204" pitchFamily="34" charset="-120"/>
                        <a:ea typeface="微軟正黑體" panose="020B0604030504040204" pitchFamily="34" charset="-120"/>
                        <a:cs typeface="Times New Roman" pitchFamily="18" charset="0"/>
                      </a:endParaRPr>
                    </a:p>
                  </a:txBody>
                  <a:tcPr marL="91439" marR="91439" marT="45713" marB="45713" anchor="ctr"/>
                </a:tc>
                <a:tc>
                  <a:txBody>
                    <a:bodyPr/>
                    <a:lstStyle/>
                    <a:p>
                      <a:pPr marL="0" marR="0" lvl="0" indent="0" algn="l"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嚴重影響人體健康或可能致死，且通常無預防及治療方法者</a:t>
                      </a:r>
                      <a:endParaRPr kumimoji="1" lang="zh-TW" altLang="en-US" sz="2000" b="1" i="0" u="sng"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itchFamily="18" charset="0"/>
                      </a:endParaRP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高度</a:t>
                      </a:r>
                    </a:p>
                  </a:txBody>
                  <a:tcPr marL="91439" marR="91439" marT="45705" marB="45705" anchor="ctr" horzOverflow="overflow"/>
                </a:tc>
                <a:tc>
                  <a:txBody>
                    <a:bodyPr/>
                    <a:lstStyle/>
                    <a:p>
                      <a:pPr marL="0" marR="0" lvl="0" indent="0" algn="ctr" defTabSz="914400" rtl="0" eaLnBrk="0" fontAlgn="base" latinLnBrk="0" hangingPunct="0">
                        <a:lnSpc>
                          <a:spcPct val="100000"/>
                        </a:lnSpc>
                        <a:spcBef>
                          <a:spcPct val="20000"/>
                        </a:spcBef>
                        <a:spcAft>
                          <a:spcPct val="0"/>
                        </a:spcAft>
                        <a:buClr>
                          <a:srgbClr val="006600"/>
                        </a:buClr>
                        <a:buSzPct val="150000"/>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itchFamily="18" charset="0"/>
                        </a:rPr>
                        <a:t>高度</a:t>
                      </a:r>
                    </a:p>
                  </a:txBody>
                  <a:tcPr marL="91439" marR="91439" marT="45705" marB="45705" anchor="ctr" horzOverflow="overflow"/>
                </a:tc>
                <a:tc>
                  <a:txBody>
                    <a:bodyPr/>
                    <a:lstStyle/>
                    <a:p>
                      <a:pPr marL="0" marR="0" lvl="0" indent="0" algn="just"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Ebola virus</a:t>
                      </a:r>
                    </a:p>
                    <a:p>
                      <a:pPr marL="0" marR="0" lvl="0" indent="0" algn="just"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Marburg virus</a:t>
                      </a:r>
                    </a:p>
                    <a:p>
                      <a:pPr marL="0" marR="0" lvl="0" indent="0" algn="just" defTabSz="914400" rtl="0" eaLnBrk="0" fontAlgn="base" latinLnBrk="0" hangingPunct="0">
                        <a:lnSpc>
                          <a:spcPct val="100000"/>
                        </a:lnSpc>
                        <a:spcBef>
                          <a:spcPct val="20000"/>
                        </a:spcBef>
                        <a:spcAft>
                          <a:spcPct val="0"/>
                        </a:spcAft>
                        <a:buClr>
                          <a:srgbClr val="0000FF"/>
                        </a:buClr>
                        <a:buSzPct val="150000"/>
                        <a:buFont typeface="Wingdings" pitchFamily="2" charset="2"/>
                        <a:buNone/>
                        <a:tabLst/>
                      </a:pP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a:t>
                      </a:r>
                      <a:r>
                        <a:rPr kumimoji="1" lang="en-US" altLang="zh-TW" sz="1600" b="0" i="0" u="none" strike="noStrike" cap="none" normalizeH="0" baseline="0" dirty="0" err="1">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Variola</a:t>
                      </a: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 virus </a:t>
                      </a:r>
                    </a:p>
                  </a:txBody>
                  <a:tcPr marL="91439" marR="91439" marT="45705" marB="45705" anchor="ctr" horzOverflow="overflow"/>
                </a:tc>
                <a:extLst>
                  <a:ext uri="{0D108BD9-81ED-4DB2-BD59-A6C34878D82A}">
                    <a16:rowId xmlns:a16="http://schemas.microsoft.com/office/drawing/2014/main" val="10005"/>
                  </a:ext>
                </a:extLst>
              </a:tr>
            </a:tbl>
          </a:graphicData>
        </a:graphic>
      </p:graphicFrame>
      <p:sp>
        <p:nvSpPr>
          <p:cNvPr id="3" name="圓角矩形 2"/>
          <p:cNvSpPr/>
          <p:nvPr/>
        </p:nvSpPr>
        <p:spPr>
          <a:xfrm>
            <a:off x="118344" y="1699849"/>
            <a:ext cx="8786812" cy="2316778"/>
          </a:xfrm>
          <a:prstGeom prst="roundRect">
            <a:avLst/>
          </a:prstGeom>
          <a:solidFill>
            <a:srgbClr val="0000FF">
              <a:alpha val="0"/>
            </a:srgbClr>
          </a:solid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49202" name="投影片編號版面配置區 3"/>
          <p:cNvSpPr>
            <a:spLocks noGrp="1"/>
          </p:cNvSpPr>
          <p:nvPr>
            <p:ph type="sldNum" sz="quarter" idx="4294967295"/>
          </p:nvPr>
        </p:nvSpPr>
        <p:spPr>
          <a:xfrm>
            <a:off x="8550275" y="6361113"/>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A9D718B6-079C-4C5C-A4D5-2AD7AC01611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27</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圓角矩形 6"/>
          <p:cNvSpPr/>
          <p:nvPr/>
        </p:nvSpPr>
        <p:spPr>
          <a:xfrm>
            <a:off x="82602" y="4114800"/>
            <a:ext cx="8786812" cy="1219200"/>
          </a:xfrm>
          <a:prstGeom prst="roundRect">
            <a:avLst/>
          </a:prstGeom>
          <a:solidFill>
            <a:schemeClr val="accent3">
              <a:lumMod val="60000"/>
              <a:lumOff val="40000"/>
              <a:alpha val="0"/>
            </a:schemeClr>
          </a:solidFill>
          <a:ln w="635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橢圓 1"/>
          <p:cNvSpPr/>
          <p:nvPr/>
        </p:nvSpPr>
        <p:spPr>
          <a:xfrm>
            <a:off x="2971800" y="4207094"/>
            <a:ext cx="1676400" cy="1126906"/>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376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內容版面配置區 2"/>
          <p:cNvSpPr>
            <a:spLocks noGrp="1"/>
          </p:cNvSpPr>
          <p:nvPr>
            <p:ph idx="4294967295"/>
          </p:nvPr>
        </p:nvSpPr>
        <p:spPr>
          <a:xfrm>
            <a:off x="323850" y="685800"/>
            <a:ext cx="8496300" cy="5486400"/>
          </a:xfrm>
          <a:prstGeom prst="rect">
            <a:avLst/>
          </a:prstGeom>
        </p:spPr>
        <p:txBody>
          <a:bodyPr rtlCol="0">
            <a:noAutofit/>
          </a:bodyPr>
          <a:lstStyle/>
          <a:p>
            <a:pPr marL="342900" indent="-342900">
              <a:spcBef>
                <a:spcPts val="1000"/>
              </a:spcBef>
              <a:buClr>
                <a:srgbClr val="C00000"/>
              </a:buClr>
              <a:buFont typeface="Wingdings" panose="05000000000000000000" pitchFamily="2" charset="2"/>
              <a:buChar char="Ø"/>
              <a:defRPr/>
            </a:pPr>
            <a:r>
              <a:rPr lang="zh-TW" altLang="en-US" sz="2200" b="1" dirty="0">
                <a:latin typeface="微軟正黑體" panose="020B0604030504040204" pitchFamily="34" charset="-120"/>
                <a:ea typeface="微軟正黑體" panose="020B0604030504040204" pitchFamily="34" charset="-120"/>
              </a:rPr>
              <a:t>實驗室，有操作動物實驗者，為動物生物安全實驗室；其餘為生物安全實驗室</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en-US" altLang="zh-TW" sz="2200" b="1" dirty="0">
              <a:latin typeface="微軟正黑體" panose="020B0604030504040204" pitchFamily="34" charset="-120"/>
              <a:ea typeface="微軟正黑體" panose="020B0604030504040204" pitchFamily="34" charset="-120"/>
            </a:endParaRPr>
          </a:p>
          <a:p>
            <a:pPr marL="342900" indent="-342900">
              <a:spcBef>
                <a:spcPts val="1000"/>
              </a:spcBef>
              <a:buClr>
                <a:srgbClr val="C00000"/>
              </a:buClr>
              <a:buFont typeface="Wingdings" panose="05000000000000000000" pitchFamily="2" charset="2"/>
              <a:buChar char="Ø"/>
              <a:defRPr/>
            </a:pPr>
            <a:r>
              <a:rPr lang="zh-TW" altLang="en-US" sz="2200" b="1" dirty="0">
                <a:latin typeface="微軟正黑體" panose="020B0604030504040204" pitchFamily="34" charset="-120"/>
                <a:ea typeface="微軟正黑體" panose="020B0604030504040204" pitchFamily="34" charset="-120"/>
              </a:rPr>
              <a:t>生物安全實驗室，依其</a:t>
            </a:r>
            <a:r>
              <a:rPr lang="zh-TW" altLang="en-US" sz="2200" b="1" dirty="0">
                <a:solidFill>
                  <a:srgbClr val="0909CD"/>
                </a:solidFill>
                <a:latin typeface="微軟正黑體" panose="020B0604030504040204" pitchFamily="34" charset="-120"/>
                <a:ea typeface="微軟正黑體" panose="020B0604030504040204" pitchFamily="34" charset="-120"/>
              </a:rPr>
              <a:t>操作規範</a:t>
            </a:r>
            <a:r>
              <a:rPr lang="zh-TW" altLang="en-US" sz="2200" b="1" dirty="0">
                <a:latin typeface="微軟正黑體" panose="020B0604030504040204" pitchFamily="34" charset="-120"/>
                <a:ea typeface="微軟正黑體" panose="020B0604030504040204" pitchFamily="34" charset="-120"/>
              </a:rPr>
              <a:t>、</a:t>
            </a:r>
            <a:r>
              <a:rPr lang="zh-TW" altLang="en-US" sz="2200" b="1" dirty="0">
                <a:solidFill>
                  <a:srgbClr val="0909CD"/>
                </a:solidFill>
                <a:latin typeface="微軟正黑體" panose="020B0604030504040204" pitchFamily="34" charset="-120"/>
                <a:ea typeface="微軟正黑體" panose="020B0604030504040204" pitchFamily="34" charset="-120"/>
              </a:rPr>
              <a:t>屏障</a:t>
            </a:r>
            <a:r>
              <a:rPr lang="zh-TW" altLang="en-US" sz="2200" b="1" dirty="0">
                <a:latin typeface="微軟正黑體" panose="020B0604030504040204" pitchFamily="34" charset="-120"/>
                <a:ea typeface="微軟正黑體" panose="020B0604030504040204" pitchFamily="34" charset="-120"/>
              </a:rPr>
              <a:t>與</a:t>
            </a:r>
            <a:r>
              <a:rPr lang="zh-TW" altLang="en-US" sz="2200" b="1" dirty="0">
                <a:solidFill>
                  <a:srgbClr val="0909CD"/>
                </a:solidFill>
                <a:latin typeface="微軟正黑體" panose="020B0604030504040204" pitchFamily="34" charset="-120"/>
                <a:ea typeface="微軟正黑體" panose="020B0604030504040204" pitchFamily="34" charset="-120"/>
              </a:rPr>
              <a:t>安全設備</a:t>
            </a:r>
            <a:r>
              <a:rPr lang="zh-TW" altLang="en-US" sz="2200" b="1" dirty="0">
                <a:latin typeface="微軟正黑體" panose="020B0604030504040204" pitchFamily="34" charset="-120"/>
                <a:ea typeface="微軟正黑體" panose="020B0604030504040204" pitchFamily="34" charset="-120"/>
              </a:rPr>
              <a:t>及</a:t>
            </a:r>
            <a:r>
              <a:rPr lang="zh-TW" altLang="en-US" sz="2200" b="1" dirty="0">
                <a:solidFill>
                  <a:srgbClr val="0909CD"/>
                </a:solidFill>
                <a:latin typeface="微軟正黑體" panose="020B0604030504040204" pitchFamily="34" charset="-120"/>
                <a:ea typeface="微軟正黑體" panose="020B0604030504040204" pitchFamily="34" charset="-120"/>
              </a:rPr>
              <a:t>設施</a:t>
            </a:r>
            <a:r>
              <a:rPr lang="zh-TW" altLang="en-US" sz="2200" b="1" dirty="0">
                <a:latin typeface="微軟正黑體" panose="020B0604030504040204" pitchFamily="34" charset="-120"/>
                <a:ea typeface="微軟正黑體" panose="020B0604030504040204" pitchFamily="34" charset="-120"/>
              </a:rPr>
              <a:t>，分為四等級</a:t>
            </a:r>
            <a:r>
              <a:rPr lang="en-US" altLang="zh-TW" sz="2200" b="1" dirty="0">
                <a:latin typeface="微軟正黑體" panose="020B0604030504040204" pitchFamily="34" charset="-120"/>
                <a:ea typeface="微軟正黑體" panose="020B0604030504040204" pitchFamily="34" charset="-120"/>
              </a:rPr>
              <a:t>(Biosafety level)</a:t>
            </a:r>
            <a:r>
              <a:rPr lang="zh-TW" altLang="en-US" sz="2200" b="1" dirty="0">
                <a:latin typeface="微軟正黑體" panose="020B0604030504040204" pitchFamily="34" charset="-120"/>
                <a:ea typeface="微軟正黑體" panose="020B0604030504040204" pitchFamily="34" charset="-120"/>
              </a:rPr>
              <a:t>；其等級及操作之感染性生物材料如下：</a:t>
            </a:r>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 </a:t>
            </a:r>
            <a:endParaRPr lang="en-US" altLang="zh-TW" sz="1600" b="1" dirty="0">
              <a:latin typeface="微軟正黑體" panose="020B0604030504040204" pitchFamily="34" charset="-120"/>
              <a:ea typeface="微軟正黑體" panose="020B0604030504040204" pitchFamily="34" charset="-120"/>
            </a:endParaRPr>
          </a:p>
          <a:p>
            <a:pPr marL="342900" indent="-342900">
              <a:spcBef>
                <a:spcPts val="1000"/>
              </a:spcBef>
              <a:buClr>
                <a:srgbClr val="C00000"/>
              </a:buClr>
              <a:buFont typeface="Wingdings" panose="05000000000000000000" pitchFamily="2" charset="2"/>
              <a:buChar char="Ø"/>
              <a:defRPr/>
            </a:pPr>
            <a:r>
              <a:rPr lang="zh-TW" altLang="en-US" sz="2200" b="1" dirty="0">
                <a:latin typeface="微軟正黑體" panose="020B0604030504040204" pitchFamily="34" charset="-120"/>
                <a:ea typeface="微軟正黑體" panose="020B0604030504040204" pitchFamily="34" charset="-120"/>
              </a:rPr>
              <a:t>動物生物安全實驗室，依其</a:t>
            </a:r>
            <a:r>
              <a:rPr lang="zh-TW" altLang="en-US" sz="2200" b="1" dirty="0">
                <a:solidFill>
                  <a:srgbClr val="0909CD"/>
                </a:solidFill>
                <a:latin typeface="微軟正黑體" panose="020B0604030504040204" pitchFamily="34" charset="-120"/>
                <a:ea typeface="微軟正黑體" panose="020B0604030504040204" pitchFamily="34" charset="-120"/>
              </a:rPr>
              <a:t>操作規範</a:t>
            </a:r>
            <a:r>
              <a:rPr lang="zh-TW" altLang="en-US" sz="2200" b="1" dirty="0">
                <a:latin typeface="微軟正黑體" panose="020B0604030504040204" pitchFamily="34" charset="-120"/>
                <a:ea typeface="微軟正黑體" panose="020B0604030504040204" pitchFamily="34" charset="-120"/>
              </a:rPr>
              <a:t>、</a:t>
            </a:r>
            <a:r>
              <a:rPr lang="zh-TW" altLang="en-US" sz="2200" b="1" dirty="0">
                <a:solidFill>
                  <a:srgbClr val="0909CD"/>
                </a:solidFill>
                <a:latin typeface="微軟正黑體" panose="020B0604030504040204" pitchFamily="34" charset="-120"/>
                <a:ea typeface="微軟正黑體" panose="020B0604030504040204" pitchFamily="34" charset="-120"/>
              </a:rPr>
              <a:t>屏障</a:t>
            </a:r>
            <a:r>
              <a:rPr lang="zh-TW" altLang="en-US" sz="2200" b="1" dirty="0">
                <a:latin typeface="微軟正黑體" panose="020B0604030504040204" pitchFamily="34" charset="-120"/>
                <a:ea typeface="微軟正黑體" panose="020B0604030504040204" pitchFamily="34" charset="-120"/>
              </a:rPr>
              <a:t>與</a:t>
            </a:r>
            <a:r>
              <a:rPr lang="zh-TW" altLang="en-US" sz="2200" b="1" dirty="0">
                <a:solidFill>
                  <a:srgbClr val="0909CD"/>
                </a:solidFill>
                <a:latin typeface="微軟正黑體" panose="020B0604030504040204" pitchFamily="34" charset="-120"/>
                <a:ea typeface="微軟正黑體" panose="020B0604030504040204" pitchFamily="34" charset="-120"/>
              </a:rPr>
              <a:t>安全設備</a:t>
            </a:r>
            <a:r>
              <a:rPr lang="zh-TW" altLang="en-US" sz="2200" b="1" dirty="0">
                <a:latin typeface="微軟正黑體" panose="020B0604030504040204" pitchFamily="34" charset="-120"/>
                <a:ea typeface="微軟正黑體" panose="020B0604030504040204" pitchFamily="34" charset="-120"/>
              </a:rPr>
              <a:t>及</a:t>
            </a:r>
            <a:r>
              <a:rPr lang="zh-TW" altLang="en-US" sz="2200" b="1" dirty="0">
                <a:solidFill>
                  <a:srgbClr val="0909CD"/>
                </a:solidFill>
                <a:latin typeface="微軟正黑體" panose="020B0604030504040204" pitchFamily="34" charset="-120"/>
                <a:ea typeface="微軟正黑體" panose="020B0604030504040204" pitchFamily="34" charset="-120"/>
              </a:rPr>
              <a:t>設施</a:t>
            </a:r>
            <a:r>
              <a:rPr lang="zh-TW" altLang="en-US" sz="2200" b="1" dirty="0">
                <a:latin typeface="微軟正黑體" panose="020B0604030504040204" pitchFamily="34" charset="-120"/>
                <a:ea typeface="微軟正黑體" panose="020B0604030504040204" pitchFamily="34" charset="-120"/>
              </a:rPr>
              <a:t>，分為四等級</a:t>
            </a:r>
            <a:r>
              <a:rPr lang="en-US" altLang="zh-TW" sz="2200" b="1" dirty="0">
                <a:latin typeface="微軟正黑體" panose="020B0604030504040204" pitchFamily="34" charset="-120"/>
                <a:ea typeface="微軟正黑體" panose="020B0604030504040204" pitchFamily="34" charset="-120"/>
              </a:rPr>
              <a:t>(Animal Biosafety level)</a:t>
            </a:r>
            <a:r>
              <a:rPr lang="zh-TW" altLang="en-US" sz="2200" b="1" dirty="0">
                <a:latin typeface="微軟正黑體" panose="020B0604030504040204" pitchFamily="34" charset="-120"/>
                <a:ea typeface="微軟正黑體" panose="020B0604030504040204" pitchFamily="34" charset="-120"/>
              </a:rPr>
              <a:t>；其等級及動物實驗操作之感染性生物材料如下</a:t>
            </a:r>
            <a:r>
              <a:rPr lang="en-US" altLang="zh-TW" sz="2200" b="1" dirty="0">
                <a:latin typeface="微軟正黑體" panose="020B0604030504040204" pitchFamily="34" charset="-120"/>
                <a:ea typeface="微軟正黑體" panose="020B0604030504040204" pitchFamily="34" charset="-120"/>
                <a:sym typeface="Wingdings" panose="05000000000000000000" pitchFamily="2" charset="2"/>
              </a:rPr>
              <a:t>(#7)</a:t>
            </a:r>
            <a:endParaRPr lang="en-US" altLang="zh-TW" sz="2200" b="1" dirty="0">
              <a:latin typeface="微軟正黑體" panose="020B0604030504040204" pitchFamily="34" charset="-120"/>
              <a:ea typeface="微軟正黑體" panose="020B0604030504040204" pitchFamily="34" charset="-120"/>
            </a:endParaRPr>
          </a:p>
          <a:p>
            <a:pPr marL="0" indent="0" eaLnBrk="1" fontAlgn="auto" hangingPunct="1">
              <a:spcBef>
                <a:spcPts val="1000"/>
              </a:spcBef>
              <a:buSzPct val="100000"/>
              <a:buFont typeface="Wingdings 3" panose="05040102010807070707" pitchFamily="18" charset="2"/>
              <a:buNone/>
              <a:defRPr/>
            </a:pPr>
            <a:r>
              <a:rPr lang="zh-TW" altLang="en-US" sz="2200" b="1" dirty="0">
                <a:solidFill>
                  <a:srgbClr val="0000FF"/>
                </a:solidFill>
                <a:latin typeface="微軟正黑體" panose="020B0604030504040204" pitchFamily="34" charset="-120"/>
                <a:ea typeface="微軟正黑體" panose="020B0604030504040204" pitchFamily="34" charset="-120"/>
              </a:rPr>
              <a:t>     第一等級</a:t>
            </a:r>
            <a:r>
              <a:rPr lang="en-US" altLang="zh-TW" sz="2200" b="1" dirty="0">
                <a:solidFill>
                  <a:srgbClr val="0000FF"/>
                </a:solidFill>
                <a:latin typeface="微軟正黑體" panose="020B0604030504040204" pitchFamily="34" charset="-120"/>
                <a:ea typeface="微軟正黑體" panose="020B0604030504040204" pitchFamily="34" charset="-120"/>
              </a:rPr>
              <a:t>(BSL-1</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en-US" altLang="zh-TW" sz="2200" b="1" dirty="0">
                <a:solidFill>
                  <a:srgbClr val="0000FF"/>
                </a:solidFill>
                <a:latin typeface="微軟正黑體" panose="020B0604030504040204" pitchFamily="34" charset="-120"/>
                <a:ea typeface="微軟正黑體" panose="020B0604030504040204" pitchFamily="34" charset="-120"/>
              </a:rPr>
              <a:t>ABSL-1)</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通常</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不影響人體健康者</a:t>
            </a:r>
            <a:r>
              <a:rPr lang="zh-TW" altLang="en-US" sz="2200" b="1" dirty="0">
                <a:solidFill>
                  <a:srgbClr val="0000FF"/>
                </a:solidFill>
                <a:latin typeface="微軟正黑體" panose="020B0604030504040204" pitchFamily="34" charset="-120"/>
                <a:ea typeface="微軟正黑體" panose="020B0604030504040204" pitchFamily="34" charset="-120"/>
              </a:rPr>
              <a:t>。</a:t>
            </a:r>
          </a:p>
          <a:p>
            <a:pPr marL="0" indent="0">
              <a:spcBef>
                <a:spcPts val="1000"/>
              </a:spcBef>
              <a:buFont typeface="Wingdings 3" panose="05040102010807070707" pitchFamily="18" charset="2"/>
              <a:buNone/>
              <a:defRPr/>
            </a:pPr>
            <a:r>
              <a:rPr lang="zh-TW" altLang="en-US" sz="2200" b="1" dirty="0">
                <a:solidFill>
                  <a:srgbClr val="0000FF"/>
                </a:solidFill>
                <a:latin typeface="微軟正黑體" panose="020B0604030504040204" pitchFamily="34" charset="-120"/>
                <a:ea typeface="微軟正黑體" panose="020B0604030504040204" pitchFamily="34" charset="-120"/>
              </a:rPr>
              <a:t>     第二等級</a:t>
            </a:r>
            <a:r>
              <a:rPr lang="en-US" altLang="zh-TW" sz="2200" b="1" dirty="0">
                <a:solidFill>
                  <a:srgbClr val="0000FF"/>
                </a:solidFill>
                <a:latin typeface="微軟正黑體" panose="020B0604030504040204" pitchFamily="34" charset="-120"/>
                <a:ea typeface="微軟正黑體" panose="020B0604030504040204" pitchFamily="34" charset="-120"/>
              </a:rPr>
              <a:t>(BSL-2</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en-US" altLang="zh-TW" sz="2200" b="1" dirty="0">
                <a:solidFill>
                  <a:srgbClr val="0000FF"/>
                </a:solidFill>
                <a:latin typeface="微軟正黑體" panose="020B0604030504040204" pitchFamily="34" charset="-120"/>
                <a:ea typeface="微軟正黑體" panose="020B0604030504040204" pitchFamily="34" charset="-120"/>
              </a:rPr>
              <a:t>ABSL-2)</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影響人體健康，且</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通常有預防或治</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療方法者</a:t>
            </a:r>
            <a:r>
              <a:rPr lang="zh-TW" altLang="en-US" sz="2200" b="1" dirty="0">
                <a:solidFill>
                  <a:srgbClr val="0000FF"/>
                </a:solidFill>
                <a:latin typeface="微軟正黑體" panose="020B0604030504040204" pitchFamily="34" charset="-120"/>
                <a:ea typeface="微軟正黑體" panose="020B0604030504040204" pitchFamily="34" charset="-120"/>
              </a:rPr>
              <a:t>。</a:t>
            </a:r>
          </a:p>
          <a:p>
            <a:pPr>
              <a:spcBef>
                <a:spcPts val="1000"/>
              </a:spcBef>
              <a:defRPr/>
            </a:pPr>
            <a:r>
              <a:rPr lang="zh-TW" altLang="en-US" sz="2200" b="1" dirty="0">
                <a:solidFill>
                  <a:srgbClr val="0000FF"/>
                </a:solidFill>
                <a:latin typeface="微軟正黑體" panose="020B0604030504040204" pitchFamily="34" charset="-120"/>
                <a:ea typeface="微軟正黑體" panose="020B0604030504040204" pitchFamily="34" charset="-120"/>
              </a:rPr>
              <a:t>     第三等級</a:t>
            </a:r>
            <a:r>
              <a:rPr lang="en-US" altLang="zh-TW" sz="2200" b="1" dirty="0">
                <a:solidFill>
                  <a:srgbClr val="0000FF"/>
                </a:solidFill>
                <a:latin typeface="微軟正黑體" panose="020B0604030504040204" pitchFamily="34" charset="-120"/>
                <a:ea typeface="微軟正黑體" panose="020B0604030504040204" pitchFamily="34" charset="-120"/>
              </a:rPr>
              <a:t>(BSL-3</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en-US" altLang="zh-TW" sz="2200" b="1" dirty="0">
                <a:solidFill>
                  <a:srgbClr val="0000FF"/>
                </a:solidFill>
                <a:latin typeface="微軟正黑體" panose="020B0604030504040204" pitchFamily="34" charset="-120"/>
                <a:ea typeface="微軟正黑體" panose="020B0604030504040204" pitchFamily="34" charset="-120"/>
              </a:rPr>
              <a:t>ABSL-3)</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人體健康或</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可能</a:t>
            </a:r>
            <a:r>
              <a:rPr lang="zh-TW"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致死</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且</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可能有預防或治療方法者</a:t>
            </a:r>
            <a:r>
              <a:rPr lang="zh-TW" altLang="en-US" sz="2200" b="1" dirty="0">
                <a:solidFill>
                  <a:srgbClr val="C00000"/>
                </a:solidFill>
                <a:latin typeface="微軟正黑體" panose="020B0604030504040204" pitchFamily="34" charset="-120"/>
                <a:ea typeface="微軟正黑體" panose="020B0604030504040204" pitchFamily="34" charset="-120"/>
              </a:rPr>
              <a:t>。</a:t>
            </a:r>
            <a:endParaRPr lang="en-US" altLang="zh-TW" sz="2200" b="1" dirty="0">
              <a:solidFill>
                <a:srgbClr val="C00000"/>
              </a:solidFill>
              <a:latin typeface="微軟正黑體" panose="020B0604030504040204" pitchFamily="34" charset="-120"/>
              <a:ea typeface="微軟正黑體" panose="020B0604030504040204" pitchFamily="34" charset="-120"/>
            </a:endParaRPr>
          </a:p>
          <a:p>
            <a:pPr>
              <a:spcBef>
                <a:spcPts val="1000"/>
              </a:spcBef>
              <a:defRPr/>
            </a:pPr>
            <a:r>
              <a:rPr lang="zh-TW" altLang="en-US" sz="2200" b="1" dirty="0">
                <a:solidFill>
                  <a:srgbClr val="0000FF"/>
                </a:solidFill>
                <a:latin typeface="微軟正黑體" panose="020B0604030504040204" pitchFamily="34" charset="-120"/>
                <a:ea typeface="微軟正黑體" panose="020B0604030504040204" pitchFamily="34" charset="-120"/>
              </a:rPr>
              <a:t>     第四等級</a:t>
            </a:r>
            <a:r>
              <a:rPr lang="en-US" altLang="zh-TW" sz="2200" b="1" dirty="0">
                <a:solidFill>
                  <a:srgbClr val="0000FF"/>
                </a:solidFill>
                <a:latin typeface="微軟正黑體" panose="020B0604030504040204" pitchFamily="34" charset="-120"/>
                <a:ea typeface="微軟正黑體" panose="020B0604030504040204" pitchFamily="34" charset="-120"/>
              </a:rPr>
              <a:t>(BSL-4</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en-US" altLang="zh-TW" sz="2200" b="1" dirty="0">
                <a:solidFill>
                  <a:srgbClr val="0000FF"/>
                </a:solidFill>
                <a:latin typeface="微軟正黑體" panose="020B0604030504040204" pitchFamily="34" charset="-120"/>
                <a:ea typeface="微軟正黑體" panose="020B0604030504040204" pitchFamily="34" charset="-120"/>
              </a:rPr>
              <a:t>ABSL-4)</a:t>
            </a:r>
            <a:r>
              <a:rPr lang="zh-TW" altLang="en-US" sz="2200" b="1" dirty="0">
                <a:solidFill>
                  <a:srgbClr val="0000FF"/>
                </a:solidFill>
                <a:latin typeface="微軟正黑體" panose="020B0604030504040204" pitchFamily="34" charset="-120"/>
                <a:ea typeface="微軟正黑體" panose="020B0604030504040204" pitchFamily="34" charset="-120"/>
              </a:rPr>
              <a:t>：</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嚴重影響人體健康或可能</a:t>
            </a:r>
            <a:r>
              <a:rPr lang="zh-TW" altLang="zh-TW" sz="2200" b="1" dirty="0">
                <a:latin typeface="微軟正黑體" panose="020B0604030504040204" pitchFamily="34" charset="-120"/>
                <a:ea typeface="微軟正黑體" panose="020B0604030504040204" pitchFamily="34" charset="-120"/>
                <a:cs typeface="Times New Roman" panose="02020603050405020304" pitchFamily="18" charset="0"/>
              </a:rPr>
              <a:t>致死，</a:t>
            </a:r>
            <a:r>
              <a:rPr lang="zh-TW"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且</a:t>
            </a:r>
            <a:endPar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en-US"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通常無預防及治療方法者</a:t>
            </a:r>
            <a:r>
              <a:rPr lang="zh-TW" altLang="en-US" sz="2200" b="1" dirty="0">
                <a:solidFill>
                  <a:srgbClr val="C00000"/>
                </a:solidFill>
                <a:latin typeface="微軟正黑體" panose="020B0604030504040204" pitchFamily="34" charset="-120"/>
                <a:ea typeface="微軟正黑體" panose="020B0604030504040204" pitchFamily="34" charset="-120"/>
              </a:rPr>
              <a:t>。</a:t>
            </a:r>
            <a:endParaRPr lang="en-US" altLang="zh-TW" sz="2200" b="1" dirty="0">
              <a:solidFill>
                <a:srgbClr val="C00000"/>
              </a:solidFill>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SzPct val="100000"/>
              <a:buFont typeface="Wingdings 3" charset="2"/>
              <a:buChar char=""/>
              <a:defRPr/>
            </a:pPr>
            <a:endParaRPr lang="en-US" altLang="zh-TW" sz="2400" dirty="0">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panose="05040102010807070707" pitchFamily="18" charset="2"/>
              <a:buNone/>
              <a:defRPr/>
            </a:pPr>
            <a:r>
              <a:rPr lang="zh-TW" altLang="en-US" sz="2400" dirty="0">
                <a:solidFill>
                  <a:schemeClr val="tx1">
                    <a:lumMod val="75000"/>
                    <a:lumOff val="25000"/>
                  </a:schemeClr>
                </a:solidFill>
                <a:latin typeface="+mn-ea"/>
                <a:cs typeface="Times New Roman" pitchFamily="18" charset="0"/>
              </a:rPr>
              <a:t>        </a:t>
            </a:r>
            <a:endParaRPr lang="en-US" altLang="zh-TW" sz="2400" dirty="0">
              <a:solidFill>
                <a:schemeClr val="tx1">
                  <a:lumMod val="75000"/>
                  <a:lumOff val="25000"/>
                </a:schemeClr>
              </a:solidFill>
              <a:latin typeface="+mn-ea"/>
              <a:cs typeface="Times New Roman" pitchFamily="18" charset="0"/>
            </a:endParaRPr>
          </a:p>
          <a:p>
            <a:pPr marL="0" indent="0">
              <a:buFont typeface="Wingdings 3" panose="05040102010807070707" pitchFamily="18" charset="2"/>
              <a:buNone/>
              <a:defRPr/>
            </a:pPr>
            <a:endParaRPr lang="zh-TW" altLang="en-US" sz="2400" dirty="0">
              <a:solidFill>
                <a:schemeClr val="tx1">
                  <a:lumMod val="75000"/>
                  <a:lumOff val="25000"/>
                </a:schemeClr>
              </a:solidFill>
              <a:latin typeface="+mn-ea"/>
              <a:cs typeface="Times New Roman" pitchFamily="18" charset="0"/>
            </a:endParaRPr>
          </a:p>
        </p:txBody>
      </p:sp>
      <p:sp>
        <p:nvSpPr>
          <p:cNvPr id="59395" name="投影片編號版面配置區 3"/>
          <p:cNvSpPr>
            <a:spLocks noGrp="1"/>
          </p:cNvSpPr>
          <p:nvPr>
            <p:ph type="sldNum" sz="quarter" idx="4294967295"/>
          </p:nvPr>
        </p:nvSpPr>
        <p:spPr>
          <a:xfrm>
            <a:off x="8515350" y="649922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698F718C-0B9B-4295-8D89-A1F8DAFA5423}"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28</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5" name="標題 1"/>
          <p:cNvSpPr txBox="1">
            <a:spLocks/>
          </p:cNvSpPr>
          <p:nvPr/>
        </p:nvSpPr>
        <p:spPr bwMode="auto">
          <a:xfrm>
            <a:off x="323850" y="58584"/>
            <a:ext cx="71834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kumimoji="0" lang="zh-TW" altLang="en-US" sz="4000" b="1" dirty="0">
                <a:solidFill>
                  <a:schemeClr val="tx1">
                    <a:lumMod val="85000"/>
                    <a:lumOff val="15000"/>
                  </a:schemeClr>
                </a:solidFill>
                <a:latin typeface="微軟正黑體" panose="020B0604030504040204" pitchFamily="34" charset="-120"/>
                <a:ea typeface="微軟正黑體" panose="020B0604030504040204" pitchFamily="34" charset="-120"/>
              </a:rPr>
              <a:t>辦法 </a:t>
            </a:r>
            <a:r>
              <a:rPr kumimoji="0" lang="zh-TW" altLang="en-US" sz="3400" b="1" dirty="0">
                <a:solidFill>
                  <a:schemeClr val="tx1">
                    <a:lumMod val="85000"/>
                    <a:lumOff val="15000"/>
                  </a:schemeClr>
                </a:solidFill>
                <a:latin typeface="微軟正黑體" panose="020B0604030504040204" pitchFamily="34" charset="-120"/>
                <a:ea typeface="微軟正黑體" panose="020B0604030504040204" pitchFamily="34" charset="-120"/>
              </a:rPr>
              <a:t>第五、六、七條 </a:t>
            </a:r>
            <a:r>
              <a:rPr kumimoji="0" lang="en-US" altLang="zh-TW" sz="3400" b="1" dirty="0">
                <a:solidFill>
                  <a:srgbClr val="C00000"/>
                </a:solidFill>
                <a:latin typeface="微軟正黑體" panose="020B0604030504040204" pitchFamily="34" charset="-120"/>
                <a:ea typeface="微軟正黑體" panose="020B0604030504040204" pitchFamily="34" charset="-120"/>
              </a:rPr>
              <a:t>!!!</a:t>
            </a:r>
            <a:endParaRPr kumimoji="0" lang="zh-TW" altLang="en-US" sz="34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95547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內容版面配置區 2"/>
          <p:cNvSpPr>
            <a:spLocks noGrp="1"/>
          </p:cNvSpPr>
          <p:nvPr>
            <p:ph idx="4294967295"/>
          </p:nvPr>
        </p:nvSpPr>
        <p:spPr>
          <a:xfrm>
            <a:off x="685800" y="1828800"/>
            <a:ext cx="7905750" cy="2286000"/>
          </a:xfrm>
          <a:prstGeom prst="rect">
            <a:avLst/>
          </a:prstGeom>
        </p:spPr>
        <p:txBody>
          <a:bodyPr rtlCol="0">
            <a:noAutofit/>
          </a:bodyPr>
          <a:lstStyle/>
          <a:p>
            <a:pPr marL="342900" indent="-342900">
              <a:spcBef>
                <a:spcPts val="1000"/>
              </a:spcBef>
              <a:buClr>
                <a:srgbClr val="C00000"/>
              </a:buClr>
              <a:buFont typeface="Wingdings" panose="05000000000000000000" pitchFamily="2" charset="2"/>
              <a:buChar char="Ø"/>
              <a:defRPr/>
            </a:pPr>
            <a:r>
              <a:rPr lang="zh-TW" altLang="zh-TW" sz="2600" b="1" kern="150" dirty="0">
                <a:latin typeface="微軟正黑體" panose="020B0604030504040204" pitchFamily="34" charset="-120"/>
                <a:ea typeface="微軟正黑體" panose="020B0604030504040204" pitchFamily="34" charset="-120"/>
              </a:rPr>
              <a:t>生物安全實驗室及動物生物安全實驗室屬第</a:t>
            </a:r>
            <a:r>
              <a:rPr lang="zh-TW" altLang="zh-TW" sz="2600" b="1" kern="150" dirty="0">
                <a:solidFill>
                  <a:srgbClr val="C00000"/>
                </a:solidFill>
                <a:latin typeface="微軟正黑體" panose="020B0604030504040204" pitchFamily="34" charset="-120"/>
                <a:ea typeface="微軟正黑體" panose="020B0604030504040204" pitchFamily="34" charset="-120"/>
              </a:rPr>
              <a:t>三</a:t>
            </a:r>
            <a:r>
              <a:rPr lang="zh-TW" altLang="zh-TW" sz="2600" b="1" kern="150" dirty="0">
                <a:latin typeface="微軟正黑體" panose="020B0604030504040204" pitchFamily="34" charset="-120"/>
                <a:ea typeface="微軟正黑體" panose="020B0604030504040204" pitchFamily="34" charset="-120"/>
              </a:rPr>
              <a:t>等級、第</a:t>
            </a:r>
            <a:r>
              <a:rPr lang="zh-TW" altLang="zh-TW" sz="2600" b="1" kern="150" dirty="0">
                <a:solidFill>
                  <a:srgbClr val="C00000"/>
                </a:solidFill>
                <a:latin typeface="微軟正黑體" panose="020B0604030504040204" pitchFamily="34" charset="-120"/>
                <a:ea typeface="微軟正黑體" panose="020B0604030504040204" pitchFamily="34" charset="-120"/>
              </a:rPr>
              <a:t>四</a:t>
            </a:r>
            <a:r>
              <a:rPr lang="zh-TW" altLang="zh-TW" sz="2600" b="1" kern="150" dirty="0">
                <a:latin typeface="微軟正黑體" panose="020B0604030504040204" pitchFamily="34" charset="-120"/>
                <a:ea typeface="微軟正黑體" panose="020B0604030504040204" pitchFamily="34" charset="-120"/>
              </a:rPr>
              <a:t>等級者，為</a:t>
            </a:r>
            <a:r>
              <a:rPr lang="zh-TW" altLang="zh-TW" sz="2600" b="1" kern="150" dirty="0">
                <a:solidFill>
                  <a:srgbClr val="C00000"/>
                </a:solidFill>
                <a:latin typeface="微軟正黑體" panose="020B0604030504040204" pitchFamily="34" charset="-120"/>
                <a:ea typeface="微軟正黑體" panose="020B0604030504040204" pitchFamily="34" charset="-120"/>
              </a:rPr>
              <a:t>高防護實驗室</a:t>
            </a:r>
            <a:r>
              <a:rPr lang="zh-TW" altLang="en-US" sz="2600" b="1" kern="150" dirty="0">
                <a:latin typeface="微軟正黑體" panose="020B0604030504040204" pitchFamily="34" charset="-120"/>
                <a:ea typeface="微軟正黑體" panose="020B0604030504040204" pitchFamily="34" charset="-120"/>
              </a:rPr>
              <a:t>。</a:t>
            </a:r>
            <a:endParaRPr lang="en-US" altLang="zh-TW" sz="2600" b="1" dirty="0">
              <a:latin typeface="微軟正黑體" panose="020B0604030504040204" pitchFamily="34" charset="-120"/>
              <a:ea typeface="微軟正黑體" panose="020B0604030504040204" pitchFamily="34" charset="-120"/>
            </a:endParaRPr>
          </a:p>
          <a:p>
            <a:pPr marL="342900" indent="-342900">
              <a:spcBef>
                <a:spcPts val="2000"/>
              </a:spcBef>
              <a:buClr>
                <a:srgbClr val="C00000"/>
              </a:buClr>
              <a:buFont typeface="Wingdings" panose="05000000000000000000" pitchFamily="2" charset="2"/>
              <a:buChar char="Ø"/>
              <a:defRPr/>
            </a:pPr>
            <a:r>
              <a:rPr lang="zh-TW" altLang="zh-TW" sz="2600" b="1" dirty="0">
                <a:latin typeface="微軟正黑體" panose="020B0604030504040204" pitchFamily="34" charset="-120"/>
                <a:ea typeface="微軟正黑體" panose="020B0604030504040204" pitchFamily="34" charset="-120"/>
                <a:cs typeface="Times New Roman" panose="02020603050405020304" pitchFamily="18" charset="0"/>
              </a:rPr>
              <a:t>前二條</a:t>
            </a:r>
            <a:r>
              <a:rPr lang="en-US" altLang="zh-TW" sz="2600" b="1"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600" b="1"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2600" b="1" dirty="0">
                <a:latin typeface="微軟正黑體" panose="020B0604030504040204" pitchFamily="34" charset="-120"/>
                <a:ea typeface="微軟正黑體" panose="020B0604030504040204" pitchFamily="34" charset="-120"/>
                <a:cs typeface="Times New Roman" panose="02020603050405020304" pitchFamily="18" charset="0"/>
              </a:rPr>
              <a:t>實驗室操作規範、屏障與安全設備及設施，由中央主管機關定之</a:t>
            </a:r>
            <a:r>
              <a:rPr lang="zh-TW" altLang="en-US" sz="26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600" b="1" dirty="0">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SzPct val="100000"/>
              <a:defRPr/>
            </a:pPr>
            <a:endParaRPr lang="en-US" altLang="zh-TW" sz="2200" b="1" dirty="0">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charset="2"/>
              <a:buChar char=""/>
              <a:defRPr/>
            </a:pPr>
            <a:endParaRPr lang="en-US" altLang="zh-TW" sz="2400" dirty="0"/>
          </a:p>
          <a:p>
            <a:pPr marL="0" indent="0" eaLnBrk="1" fontAlgn="auto" hangingPunct="1">
              <a:spcBef>
                <a:spcPts val="500"/>
              </a:spcBef>
              <a:spcAft>
                <a:spcPts val="0"/>
              </a:spcAft>
              <a:buSzPct val="100000"/>
              <a:buFont typeface="Wingdings 3" panose="05040102010807070707" pitchFamily="18" charset="2"/>
              <a:buNone/>
              <a:defRPr/>
            </a:pPr>
            <a:r>
              <a:rPr lang="zh-TW" altLang="en-US" sz="2400" dirty="0">
                <a:solidFill>
                  <a:schemeClr val="tx1">
                    <a:lumMod val="75000"/>
                    <a:lumOff val="25000"/>
                  </a:schemeClr>
                </a:solidFill>
                <a:latin typeface="+mn-ea"/>
                <a:cs typeface="Times New Roman" pitchFamily="18" charset="0"/>
              </a:rPr>
              <a:t>        </a:t>
            </a:r>
            <a:endParaRPr lang="en-US" altLang="zh-TW" sz="2400" dirty="0">
              <a:solidFill>
                <a:schemeClr val="tx1">
                  <a:lumMod val="75000"/>
                  <a:lumOff val="25000"/>
                </a:schemeClr>
              </a:solidFill>
              <a:latin typeface="+mn-ea"/>
              <a:cs typeface="Times New Roman" pitchFamily="18" charset="0"/>
            </a:endParaRPr>
          </a:p>
          <a:p>
            <a:pPr marL="0" indent="0">
              <a:buFont typeface="Wingdings 3" panose="05040102010807070707" pitchFamily="18" charset="2"/>
              <a:buNone/>
              <a:defRPr/>
            </a:pPr>
            <a:endParaRPr lang="zh-TW" altLang="en-US" sz="2400" dirty="0">
              <a:solidFill>
                <a:schemeClr val="tx1">
                  <a:lumMod val="75000"/>
                  <a:lumOff val="25000"/>
                </a:schemeClr>
              </a:solidFill>
              <a:latin typeface="+mn-ea"/>
              <a:cs typeface="Times New Roman" pitchFamily="18" charset="0"/>
            </a:endParaRPr>
          </a:p>
        </p:txBody>
      </p:sp>
      <p:sp>
        <p:nvSpPr>
          <p:cNvPr id="59395" name="投影片編號版面配置區 3"/>
          <p:cNvSpPr>
            <a:spLocks noGrp="1"/>
          </p:cNvSpPr>
          <p:nvPr>
            <p:ph type="sldNum" sz="quarter" idx="4294967295"/>
          </p:nvPr>
        </p:nvSpPr>
        <p:spPr>
          <a:xfrm>
            <a:off x="8515350" y="649922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698F718C-0B9B-4295-8D89-A1F8DAFA5423}"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29</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5" name="標題 1"/>
          <p:cNvSpPr txBox="1">
            <a:spLocks/>
          </p:cNvSpPr>
          <p:nvPr/>
        </p:nvSpPr>
        <p:spPr bwMode="auto">
          <a:xfrm>
            <a:off x="457200" y="685800"/>
            <a:ext cx="71834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kumimoji="0" lang="zh-TW" altLang="en-US" sz="4000" b="1" dirty="0">
                <a:solidFill>
                  <a:schemeClr val="tx1">
                    <a:lumMod val="85000"/>
                    <a:lumOff val="15000"/>
                  </a:schemeClr>
                </a:solidFill>
                <a:latin typeface="微軟正黑體" panose="020B0604030504040204" pitchFamily="34" charset="-120"/>
                <a:ea typeface="微軟正黑體" panose="020B0604030504040204" pitchFamily="34" charset="-120"/>
              </a:rPr>
              <a:t>辦法 </a:t>
            </a:r>
            <a:r>
              <a:rPr lang="zh-TW" altLang="en-US" sz="3400" b="1" dirty="0">
                <a:solidFill>
                  <a:schemeClr val="tx1">
                    <a:lumMod val="85000"/>
                    <a:lumOff val="15000"/>
                  </a:schemeClr>
                </a:solidFill>
                <a:latin typeface="微軟正黑體" panose="020B0604030504040204" pitchFamily="34" charset="-120"/>
                <a:ea typeface="微軟正黑體" panose="020B0604030504040204" pitchFamily="34" charset="-120"/>
              </a:rPr>
              <a:t>八</a:t>
            </a:r>
            <a:r>
              <a:rPr kumimoji="0" lang="zh-TW" altLang="en-US" sz="3400" b="1" dirty="0">
                <a:solidFill>
                  <a:schemeClr val="tx1">
                    <a:lumMod val="85000"/>
                    <a:lumOff val="15000"/>
                  </a:schemeClr>
                </a:solidFill>
                <a:latin typeface="微軟正黑體" panose="020B0604030504040204" pitchFamily="34" charset="-120"/>
                <a:ea typeface="微軟正黑體" panose="020B0604030504040204" pitchFamily="34" charset="-120"/>
              </a:rPr>
              <a:t>條 </a:t>
            </a:r>
            <a:r>
              <a:rPr kumimoji="0" lang="en-US" altLang="zh-TW" sz="3400" b="1" dirty="0">
                <a:solidFill>
                  <a:srgbClr val="C00000"/>
                </a:solidFill>
                <a:latin typeface="微軟正黑體" panose="020B0604030504040204" pitchFamily="34" charset="-120"/>
                <a:ea typeface="微軟正黑體" panose="020B0604030504040204" pitchFamily="34" charset="-120"/>
              </a:rPr>
              <a:t>!!!</a:t>
            </a:r>
            <a:endParaRPr kumimoji="0" lang="zh-TW" altLang="en-US" sz="34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8898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4" name="AutoShape 13"/>
          <p:cNvCxnSpPr>
            <a:cxnSpLocks noChangeShapeType="1"/>
          </p:cNvCxnSpPr>
          <p:nvPr/>
        </p:nvCxnSpPr>
        <p:spPr bwMode="auto">
          <a:xfrm rot="16200000" flipV="1">
            <a:off x="4499769" y="-1720056"/>
            <a:ext cx="309562" cy="6419850"/>
          </a:xfrm>
          <a:prstGeom prst="bentConnector2">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07" name="Rectangle 3"/>
          <p:cNvSpPr>
            <a:spLocks noChangeArrowheads="1"/>
          </p:cNvSpPr>
          <p:nvPr/>
        </p:nvSpPr>
        <p:spPr bwMode="auto">
          <a:xfrm>
            <a:off x="2971800" y="152400"/>
            <a:ext cx="3887788" cy="793750"/>
          </a:xfrm>
          <a:prstGeom prst="rect">
            <a:avLst/>
          </a:prstGeom>
          <a:solidFill>
            <a:schemeClr val="accent1">
              <a:lumMod val="40000"/>
              <a:lumOff val="60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TW" altLang="en-US" sz="3600" b="1" dirty="0">
                <a:latin typeface="微軟正黑體" panose="020B0604030504040204" pitchFamily="34" charset="-120"/>
                <a:ea typeface="微軟正黑體" panose="020B0604030504040204" pitchFamily="34" charset="-120"/>
              </a:rPr>
              <a:t>實驗室安全</a:t>
            </a:r>
          </a:p>
        </p:txBody>
      </p:sp>
      <p:grpSp>
        <p:nvGrpSpPr>
          <p:cNvPr id="23556" name="群組 1"/>
          <p:cNvGrpSpPr>
            <a:grpSpLocks/>
          </p:cNvGrpSpPr>
          <p:nvPr/>
        </p:nvGrpSpPr>
        <p:grpSpPr bwMode="auto">
          <a:xfrm>
            <a:off x="4113213" y="1649413"/>
            <a:ext cx="1674812" cy="4535487"/>
            <a:chOff x="7000875" y="1959769"/>
            <a:chExt cx="1674813" cy="4536281"/>
          </a:xfrm>
        </p:grpSpPr>
        <p:sp>
          <p:nvSpPr>
            <p:cNvPr id="47112" name="Rectangle 8"/>
            <p:cNvSpPr>
              <a:spLocks noChangeArrowheads="1"/>
            </p:cNvSpPr>
            <p:nvPr/>
          </p:nvSpPr>
          <p:spPr bwMode="auto">
            <a:xfrm>
              <a:off x="7456487" y="1959769"/>
              <a:ext cx="782638" cy="2292751"/>
            </a:xfrm>
            <a:prstGeom prst="rect">
              <a:avLst/>
            </a:prstGeom>
            <a:no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r>
                <a:rPr lang="zh-TW" altLang="en-US" sz="3200" b="1" dirty="0">
                  <a:solidFill>
                    <a:srgbClr val="009900"/>
                  </a:solidFill>
                  <a:latin typeface="微軟正黑體" panose="020B0604030504040204" pitchFamily="34" charset="-120"/>
                  <a:ea typeface="微軟正黑體" panose="020B0604030504040204" pitchFamily="34" charset="-120"/>
                </a:rPr>
                <a:t>環境保護</a:t>
              </a:r>
            </a:p>
          </p:txBody>
        </p:sp>
        <p:sp>
          <p:nvSpPr>
            <p:cNvPr id="47121" name="AutoShape 17"/>
            <p:cNvSpPr>
              <a:spLocks noChangeArrowheads="1"/>
            </p:cNvSpPr>
            <p:nvPr/>
          </p:nvSpPr>
          <p:spPr bwMode="auto">
            <a:xfrm>
              <a:off x="7000875" y="4274749"/>
              <a:ext cx="1674813" cy="1098742"/>
            </a:xfrm>
            <a:prstGeom prst="upArrowCallout">
              <a:avLst>
                <a:gd name="adj1" fmla="val 25000"/>
                <a:gd name="adj2" fmla="val 25000"/>
                <a:gd name="adj3" fmla="val 16667"/>
                <a:gd name="adj4" fmla="val 66667"/>
              </a:avLst>
            </a:prstGeom>
            <a:ln w="28575">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環境污染</a:t>
              </a:r>
            </a:p>
          </p:txBody>
        </p:sp>
        <p:sp>
          <p:nvSpPr>
            <p:cNvPr id="37" name="AutoShape 17"/>
            <p:cNvSpPr>
              <a:spLocks noChangeArrowheads="1"/>
            </p:cNvSpPr>
            <p:nvPr/>
          </p:nvSpPr>
          <p:spPr bwMode="auto">
            <a:xfrm>
              <a:off x="7000875" y="5395720"/>
              <a:ext cx="1674813" cy="1100330"/>
            </a:xfrm>
            <a:prstGeom prst="upArrowCallout">
              <a:avLst>
                <a:gd name="adj1" fmla="val 25000"/>
                <a:gd name="adj2" fmla="val 25000"/>
                <a:gd name="adj3" fmla="val 16667"/>
                <a:gd name="adj4" fmla="val 66667"/>
              </a:avLst>
            </a:prstGeom>
            <a:ln w="381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環境部</a:t>
              </a:r>
            </a:p>
          </p:txBody>
        </p:sp>
      </p:grpSp>
      <p:grpSp>
        <p:nvGrpSpPr>
          <p:cNvPr id="23557" name="群組 4"/>
          <p:cNvGrpSpPr>
            <a:grpSpLocks/>
          </p:cNvGrpSpPr>
          <p:nvPr/>
        </p:nvGrpSpPr>
        <p:grpSpPr bwMode="auto">
          <a:xfrm>
            <a:off x="2443163" y="1339850"/>
            <a:ext cx="1511300" cy="4867275"/>
            <a:chOff x="703263" y="1651000"/>
            <a:chExt cx="1511300" cy="4867275"/>
          </a:xfrm>
        </p:grpSpPr>
        <p:sp>
          <p:nvSpPr>
            <p:cNvPr id="47108" name="Rectangle 4"/>
            <p:cNvSpPr>
              <a:spLocks noChangeArrowheads="1"/>
            </p:cNvSpPr>
            <p:nvPr/>
          </p:nvSpPr>
          <p:spPr bwMode="auto">
            <a:xfrm>
              <a:off x="1116013" y="1960563"/>
              <a:ext cx="782637" cy="2292350"/>
            </a:xfrm>
            <a:prstGeom prst="rect">
              <a:avLst/>
            </a:prstGeom>
            <a:solidFill>
              <a:schemeClr val="accent1">
                <a:lumMod val="40000"/>
                <a:lumOff val="60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r>
                <a:rPr lang="zh-TW" altLang="en-US" sz="3200" b="1" dirty="0">
                  <a:solidFill>
                    <a:srgbClr val="800000"/>
                  </a:solidFill>
                  <a:latin typeface="微軟正黑體" panose="020B0604030504040204" pitchFamily="34" charset="-120"/>
                  <a:ea typeface="微軟正黑體" panose="020B0604030504040204" pitchFamily="34" charset="-120"/>
                </a:rPr>
                <a:t>生物安全</a:t>
              </a:r>
            </a:p>
          </p:txBody>
        </p:sp>
        <p:sp>
          <p:nvSpPr>
            <p:cNvPr id="47118" name="AutoShape 14"/>
            <p:cNvSpPr>
              <a:spLocks noChangeArrowheads="1"/>
            </p:cNvSpPr>
            <p:nvPr/>
          </p:nvSpPr>
          <p:spPr bwMode="auto">
            <a:xfrm>
              <a:off x="703263" y="4275138"/>
              <a:ext cx="1511300" cy="1143000"/>
            </a:xfrm>
            <a:prstGeom prst="upArrowCallout">
              <a:avLst>
                <a:gd name="adj1" fmla="val 25000"/>
                <a:gd name="adj2" fmla="val 25000"/>
                <a:gd name="adj3" fmla="val 16667"/>
                <a:gd name="adj4" fmla="val 66667"/>
              </a:avLst>
            </a:prstGeom>
            <a:solidFill>
              <a:schemeClr val="accent1">
                <a:lumMod val="40000"/>
                <a:lumOff val="60000"/>
              </a:schemeClr>
            </a:solidFill>
            <a:ln w="28575">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zh-TW" altLang="en-US" sz="2800" b="1" dirty="0">
                  <a:solidFill>
                    <a:srgbClr val="800000"/>
                  </a:solidFill>
                  <a:latin typeface="微軟正黑體" panose="020B0604030504040204" pitchFamily="34" charset="-120"/>
                  <a:ea typeface="微軟正黑體" panose="020B0604030504040204" pitchFamily="34" charset="-120"/>
                </a:rPr>
                <a:t>疾病感染</a:t>
              </a:r>
            </a:p>
          </p:txBody>
        </p:sp>
        <p:sp>
          <p:nvSpPr>
            <p:cNvPr id="34" name="AutoShape 14"/>
            <p:cNvSpPr>
              <a:spLocks noChangeArrowheads="1"/>
            </p:cNvSpPr>
            <p:nvPr/>
          </p:nvSpPr>
          <p:spPr bwMode="auto">
            <a:xfrm>
              <a:off x="703263" y="5427663"/>
              <a:ext cx="1511300" cy="1090612"/>
            </a:xfrm>
            <a:prstGeom prst="upArrowCallout">
              <a:avLst>
                <a:gd name="adj1" fmla="val 25000"/>
                <a:gd name="adj2" fmla="val 25000"/>
                <a:gd name="adj3" fmla="val 16667"/>
                <a:gd name="adj4" fmla="val 66667"/>
              </a:avLst>
            </a:prstGeom>
            <a:solidFill>
              <a:schemeClr val="accent1">
                <a:lumMod val="40000"/>
                <a:lumOff val="60000"/>
              </a:schemeClr>
            </a:solidFill>
            <a:ln w="381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zh-TW" altLang="en-US" sz="2800" b="1" dirty="0">
                  <a:solidFill>
                    <a:srgbClr val="800000"/>
                  </a:solidFill>
                  <a:latin typeface="微軟正黑體" panose="020B0604030504040204" pitchFamily="34" charset="-120"/>
                  <a:ea typeface="微軟正黑體" panose="020B0604030504040204" pitchFamily="34" charset="-120"/>
                </a:rPr>
                <a:t>疾管署</a:t>
              </a:r>
            </a:p>
          </p:txBody>
        </p:sp>
        <p:cxnSp>
          <p:nvCxnSpPr>
            <p:cNvPr id="15" name="直線接點 14"/>
            <p:cNvCxnSpPr/>
            <p:nvPr/>
          </p:nvCxnSpPr>
          <p:spPr>
            <a:xfrm>
              <a:off x="1528763" y="1651000"/>
              <a:ext cx="0" cy="309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58" name="群組 3"/>
          <p:cNvGrpSpPr>
            <a:grpSpLocks/>
          </p:cNvGrpSpPr>
          <p:nvPr/>
        </p:nvGrpSpPr>
        <p:grpSpPr bwMode="auto">
          <a:xfrm>
            <a:off x="671513" y="1325563"/>
            <a:ext cx="1644650" cy="4870450"/>
            <a:chOff x="2359025" y="1647825"/>
            <a:chExt cx="1644650" cy="4870450"/>
          </a:xfrm>
        </p:grpSpPr>
        <p:sp>
          <p:nvSpPr>
            <p:cNvPr id="25" name="Rectangle 5"/>
            <p:cNvSpPr>
              <a:spLocks noChangeArrowheads="1"/>
            </p:cNvSpPr>
            <p:nvPr/>
          </p:nvSpPr>
          <p:spPr bwMode="auto">
            <a:xfrm>
              <a:off x="2720975" y="1960562"/>
              <a:ext cx="781050" cy="2292350"/>
            </a:xfrm>
            <a:prstGeom prst="rect">
              <a:avLst/>
            </a:prstGeom>
            <a:no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r>
                <a:rPr lang="zh-TW" altLang="en-US" sz="3200" b="1" dirty="0">
                  <a:solidFill>
                    <a:srgbClr val="009900"/>
                  </a:solidFill>
                  <a:latin typeface="微軟正黑體" panose="020B0604030504040204" pitchFamily="34" charset="-120"/>
                  <a:ea typeface="微軟正黑體" panose="020B0604030504040204" pitchFamily="34" charset="-120"/>
                </a:rPr>
                <a:t>輻射安全</a:t>
              </a:r>
            </a:p>
          </p:txBody>
        </p:sp>
        <p:sp>
          <p:nvSpPr>
            <p:cNvPr id="47119" name="AutoShape 15"/>
            <p:cNvSpPr>
              <a:spLocks noChangeArrowheads="1"/>
            </p:cNvSpPr>
            <p:nvPr/>
          </p:nvSpPr>
          <p:spPr bwMode="auto">
            <a:xfrm>
              <a:off x="2359025" y="4292600"/>
              <a:ext cx="1644650" cy="1098550"/>
            </a:xfrm>
            <a:prstGeom prst="upArrowCallout">
              <a:avLst>
                <a:gd name="adj1" fmla="val 25000"/>
                <a:gd name="adj2" fmla="val 25000"/>
                <a:gd name="adj3" fmla="val 16667"/>
                <a:gd name="adj4" fmla="val 66667"/>
              </a:avLst>
            </a:prstGeom>
            <a:ln w="28575">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建築安全</a:t>
              </a:r>
            </a:p>
          </p:txBody>
        </p:sp>
        <p:sp>
          <p:nvSpPr>
            <p:cNvPr id="35" name="AutoShape 15"/>
            <p:cNvSpPr>
              <a:spLocks noChangeArrowheads="1"/>
            </p:cNvSpPr>
            <p:nvPr/>
          </p:nvSpPr>
          <p:spPr bwMode="auto">
            <a:xfrm>
              <a:off x="2359025" y="5418137"/>
              <a:ext cx="1644650" cy="1100138"/>
            </a:xfrm>
            <a:prstGeom prst="upArrowCallout">
              <a:avLst>
                <a:gd name="adj1" fmla="val 25000"/>
                <a:gd name="adj2" fmla="val 25000"/>
                <a:gd name="adj3" fmla="val 16667"/>
                <a:gd name="adj4" fmla="val 66667"/>
              </a:avLst>
            </a:prstGeom>
            <a:ln w="381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核安會</a:t>
              </a:r>
            </a:p>
          </p:txBody>
        </p:sp>
        <p:cxnSp>
          <p:nvCxnSpPr>
            <p:cNvPr id="43" name="直線接點 42"/>
            <p:cNvCxnSpPr/>
            <p:nvPr/>
          </p:nvCxnSpPr>
          <p:spPr>
            <a:xfrm>
              <a:off x="3132137" y="1647825"/>
              <a:ext cx="0" cy="307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p:cNvCxnSpPr/>
          <p:nvPr/>
        </p:nvCxnSpPr>
        <p:spPr>
          <a:xfrm>
            <a:off x="4914900" y="976313"/>
            <a:ext cx="9525" cy="657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111" name="Rectangle 7"/>
          <p:cNvSpPr>
            <a:spLocks noChangeArrowheads="1"/>
          </p:cNvSpPr>
          <p:nvPr/>
        </p:nvSpPr>
        <p:spPr bwMode="auto">
          <a:xfrm>
            <a:off x="6002338" y="1671638"/>
            <a:ext cx="781050" cy="2292350"/>
          </a:xfrm>
          <a:prstGeom prst="rect">
            <a:avLst/>
          </a:prstGeom>
          <a:no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r>
              <a:rPr lang="zh-TW" altLang="en-US" sz="3200" b="1" dirty="0">
                <a:solidFill>
                  <a:srgbClr val="009900"/>
                </a:solidFill>
                <a:latin typeface="微軟正黑體" panose="020B0604030504040204" pitchFamily="34" charset="-120"/>
                <a:ea typeface="微軟正黑體" panose="020B0604030504040204" pitchFamily="34" charset="-120"/>
              </a:rPr>
              <a:t>化學安全</a:t>
            </a:r>
          </a:p>
        </p:txBody>
      </p:sp>
      <p:sp>
        <p:nvSpPr>
          <p:cNvPr id="47120" name="AutoShape 16"/>
          <p:cNvSpPr>
            <a:spLocks noChangeArrowheads="1"/>
          </p:cNvSpPr>
          <p:nvPr/>
        </p:nvSpPr>
        <p:spPr bwMode="auto">
          <a:xfrm>
            <a:off x="5930900" y="3954463"/>
            <a:ext cx="2312988" cy="1098550"/>
          </a:xfrm>
          <a:prstGeom prst="upArrowCallout">
            <a:avLst>
              <a:gd name="adj1" fmla="val 25000"/>
              <a:gd name="adj2" fmla="val 25000"/>
              <a:gd name="adj3" fmla="val 16667"/>
              <a:gd name="adj4" fmla="val 66667"/>
            </a:avLst>
          </a:prstGeom>
          <a:ln w="28575">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職場傷害</a:t>
            </a:r>
          </a:p>
        </p:txBody>
      </p:sp>
      <p:sp>
        <p:nvSpPr>
          <p:cNvPr id="36" name="AutoShape 16"/>
          <p:cNvSpPr>
            <a:spLocks noChangeArrowheads="1"/>
          </p:cNvSpPr>
          <p:nvPr/>
        </p:nvSpPr>
        <p:spPr bwMode="auto">
          <a:xfrm>
            <a:off x="5930900" y="5075238"/>
            <a:ext cx="2312988" cy="1100137"/>
          </a:xfrm>
          <a:prstGeom prst="upArrowCallout">
            <a:avLst>
              <a:gd name="adj1" fmla="val 25000"/>
              <a:gd name="adj2" fmla="val 25000"/>
              <a:gd name="adj3" fmla="val 16667"/>
              <a:gd name="adj4" fmla="val 66667"/>
            </a:avLst>
          </a:prstGeom>
          <a:ln w="38100">
            <a:headEnd/>
            <a:tailEnd/>
          </a:ln>
        </p:spPr>
        <p:style>
          <a:lnRef idx="2">
            <a:schemeClr val="dk1"/>
          </a:lnRef>
          <a:fillRef idx="1">
            <a:schemeClr val="lt1"/>
          </a:fillRef>
          <a:effectRef idx="0">
            <a:schemeClr val="dk1"/>
          </a:effectRef>
          <a:fontRef idx="minor">
            <a:schemeClr val="dk1"/>
          </a:fontRef>
        </p:style>
        <p:txBody>
          <a:bodyPr wrap="none" anchor="ctr"/>
          <a:lstStyle/>
          <a:p>
            <a:pPr algn="ctr">
              <a:defRPr/>
            </a:pPr>
            <a:r>
              <a:rPr lang="zh-TW" altLang="en-US" sz="2800" b="1" dirty="0">
                <a:solidFill>
                  <a:srgbClr val="009900"/>
                </a:solidFill>
                <a:latin typeface="微軟正黑體" panose="020B0604030504040204" pitchFamily="34" charset="-120"/>
                <a:ea typeface="微軟正黑體" panose="020B0604030504040204" pitchFamily="34" charset="-120"/>
              </a:rPr>
              <a:t>勞動部</a:t>
            </a:r>
          </a:p>
        </p:txBody>
      </p:sp>
      <p:sp>
        <p:nvSpPr>
          <p:cNvPr id="47110" name="Rectangle 6"/>
          <p:cNvSpPr>
            <a:spLocks noChangeArrowheads="1"/>
          </p:cNvSpPr>
          <p:nvPr/>
        </p:nvSpPr>
        <p:spPr bwMode="auto">
          <a:xfrm>
            <a:off x="7434263" y="1671638"/>
            <a:ext cx="781050" cy="2292350"/>
          </a:xfrm>
          <a:prstGeom prst="rect">
            <a:avLst/>
          </a:prstGeom>
          <a:no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r>
              <a:rPr lang="zh-TW" altLang="en-US" sz="3200" b="1" dirty="0">
                <a:solidFill>
                  <a:srgbClr val="009900"/>
                </a:solidFill>
                <a:latin typeface="微軟正黑體" panose="020B0604030504040204" pitchFamily="34" charset="-120"/>
                <a:ea typeface="微軟正黑體" panose="020B0604030504040204" pitchFamily="34" charset="-120"/>
              </a:rPr>
              <a:t>物理安全</a:t>
            </a:r>
          </a:p>
        </p:txBody>
      </p:sp>
      <p:cxnSp>
        <p:nvCxnSpPr>
          <p:cNvPr id="47" name="直線接點 46"/>
          <p:cNvCxnSpPr/>
          <p:nvPr/>
        </p:nvCxnSpPr>
        <p:spPr>
          <a:xfrm>
            <a:off x="6392863" y="1335088"/>
            <a:ext cx="0" cy="307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092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152400"/>
            <a:ext cx="8077200" cy="523220"/>
          </a:xfrm>
          <a:prstGeom prst="rect">
            <a:avLst/>
          </a:prstGeom>
        </p:spPr>
        <p:txBody>
          <a:bodyPr vert="horz" wrap="square" lIns="0" tIns="0" rIns="0" bIns="0" rtlCol="0">
            <a:spAutoFit/>
          </a:bodyPr>
          <a:lstStyle/>
          <a:p>
            <a:pPr marL="11723"/>
            <a:r>
              <a:rPr sz="3400" b="1" dirty="0">
                <a:latin typeface="微軟正黑體"/>
                <a:cs typeface="微軟正黑體"/>
              </a:rPr>
              <a:t>Biosafety</a:t>
            </a:r>
            <a:r>
              <a:rPr sz="3400" b="1" spc="-42" dirty="0">
                <a:latin typeface="微軟正黑體"/>
                <a:cs typeface="微軟正黑體"/>
              </a:rPr>
              <a:t> </a:t>
            </a:r>
            <a:r>
              <a:rPr sz="3400" b="1" spc="-5" dirty="0">
                <a:latin typeface="微軟正黑體"/>
                <a:cs typeface="微軟正黑體"/>
              </a:rPr>
              <a:t>le</a:t>
            </a:r>
            <a:r>
              <a:rPr sz="3400" b="1" spc="-23" dirty="0">
                <a:latin typeface="微軟正黑體"/>
                <a:cs typeface="微軟正黑體"/>
              </a:rPr>
              <a:t>v</a:t>
            </a:r>
            <a:r>
              <a:rPr sz="3400" b="1" dirty="0">
                <a:latin typeface="微軟正黑體"/>
                <a:cs typeface="微軟正黑體"/>
              </a:rPr>
              <a:t>els</a:t>
            </a:r>
            <a:r>
              <a:rPr sz="3400" b="1" spc="-5" dirty="0">
                <a:latin typeface="微軟正黑體"/>
                <a:cs typeface="微軟正黑體"/>
              </a:rPr>
              <a:t> (BS</a:t>
            </a:r>
            <a:r>
              <a:rPr sz="3400" b="1" dirty="0">
                <a:latin typeface="微軟正黑體"/>
                <a:cs typeface="微軟正黑體"/>
              </a:rPr>
              <a:t>L-1~</a:t>
            </a:r>
            <a:r>
              <a:rPr sz="3400" b="1" spc="-5" dirty="0">
                <a:latin typeface="微軟正黑體"/>
                <a:cs typeface="微軟正黑體"/>
              </a:rPr>
              <a:t>4)</a:t>
            </a:r>
            <a:endParaRPr sz="3400" dirty="0">
              <a:latin typeface="微軟正黑體"/>
              <a:cs typeface="微軟正黑體"/>
            </a:endParaRPr>
          </a:p>
        </p:txBody>
      </p:sp>
      <p:sp>
        <p:nvSpPr>
          <p:cNvPr id="5" name="object 5"/>
          <p:cNvSpPr/>
          <p:nvPr/>
        </p:nvSpPr>
        <p:spPr>
          <a:xfrm>
            <a:off x="838200" y="762000"/>
            <a:ext cx="7924800" cy="5943600"/>
          </a:xfrm>
          <a:prstGeom prst="rect">
            <a:avLst/>
          </a:prstGeom>
          <a:blipFill>
            <a:blip r:embed="rId3" cstate="print"/>
            <a:stretch>
              <a:fillRect/>
            </a:stretch>
          </a:blipFill>
        </p:spPr>
        <p:txBody>
          <a:bodyPr wrap="square" lIns="0" tIns="0" rIns="0" bIns="0" rtlCol="0"/>
          <a:lstStyle/>
          <a:p>
            <a:endParaRPr sz="1662"/>
          </a:p>
        </p:txBody>
      </p:sp>
      <p:sp>
        <p:nvSpPr>
          <p:cNvPr id="7" name="object 7"/>
          <p:cNvSpPr txBox="1"/>
          <p:nvPr/>
        </p:nvSpPr>
        <p:spPr>
          <a:xfrm>
            <a:off x="4843587" y="6324600"/>
            <a:ext cx="3834032" cy="255776"/>
          </a:xfrm>
          <a:prstGeom prst="rect">
            <a:avLst/>
          </a:prstGeom>
        </p:spPr>
        <p:txBody>
          <a:bodyPr vert="horz" wrap="square" lIns="0" tIns="0" rIns="0" bIns="0" rtlCol="0">
            <a:spAutoFit/>
          </a:bodyPr>
          <a:lstStyle/>
          <a:p>
            <a:pPr marL="11723"/>
            <a:r>
              <a:rPr sz="1662" spc="-9" dirty="0">
                <a:latin typeface="Calibri"/>
                <a:cs typeface="Calibri"/>
                <a:hlinkClick r:id="rId4"/>
              </a:rPr>
              <a:t>ww</a:t>
            </a:r>
            <a:r>
              <a:rPr sz="1662" spc="-129" dirty="0">
                <a:latin typeface="Calibri"/>
                <a:cs typeface="Calibri"/>
                <a:hlinkClick r:id="rId4"/>
              </a:rPr>
              <a:t>w</a:t>
            </a:r>
            <a:r>
              <a:rPr sz="1662" spc="-5" dirty="0">
                <a:latin typeface="Calibri"/>
                <a:cs typeface="Calibri"/>
                <a:hlinkClick r:id="rId4"/>
              </a:rPr>
              <a:t>.cdc</a:t>
            </a:r>
            <a:r>
              <a:rPr sz="1662" spc="18" dirty="0">
                <a:latin typeface="Calibri"/>
                <a:cs typeface="Calibri"/>
                <a:hlinkClick r:id="rId4"/>
              </a:rPr>
              <a:t>.</a:t>
            </a:r>
            <a:r>
              <a:rPr sz="1662" spc="-18" dirty="0">
                <a:latin typeface="Calibri"/>
                <a:cs typeface="Calibri"/>
                <a:hlinkClick r:id="rId4"/>
              </a:rPr>
              <a:t>g</a:t>
            </a:r>
            <a:r>
              <a:rPr sz="1662" spc="-14" dirty="0">
                <a:latin typeface="Calibri"/>
                <a:cs typeface="Calibri"/>
                <a:hlinkClick r:id="rId4"/>
              </a:rPr>
              <a:t>o</a:t>
            </a:r>
            <a:r>
              <a:rPr sz="1662" spc="-9" dirty="0">
                <a:latin typeface="Calibri"/>
                <a:cs typeface="Calibri"/>
                <a:hlinkClick r:id="rId4"/>
              </a:rPr>
              <a:t>v/t</a:t>
            </a:r>
            <a:r>
              <a:rPr sz="1662" spc="-51" dirty="0">
                <a:latin typeface="Calibri"/>
                <a:cs typeface="Calibri"/>
                <a:hlinkClick r:id="rId4"/>
              </a:rPr>
              <a:t>r</a:t>
            </a:r>
            <a:r>
              <a:rPr sz="1662" dirty="0">
                <a:latin typeface="Calibri"/>
                <a:cs typeface="Calibri"/>
                <a:hlinkClick r:id="rId4"/>
              </a:rPr>
              <a:t>ain</a:t>
            </a:r>
            <a:r>
              <a:rPr sz="1662" spc="-9" dirty="0">
                <a:latin typeface="Calibri"/>
                <a:cs typeface="Calibri"/>
                <a:hlinkClick r:id="rId4"/>
              </a:rPr>
              <a:t>i</a:t>
            </a:r>
            <a:r>
              <a:rPr sz="1662" spc="-5" dirty="0">
                <a:latin typeface="Calibri"/>
                <a:cs typeface="Calibri"/>
                <a:hlinkClick r:id="rId4"/>
              </a:rPr>
              <a:t>n</a:t>
            </a:r>
            <a:r>
              <a:rPr sz="1662" spc="60" dirty="0">
                <a:latin typeface="Calibri"/>
                <a:cs typeface="Calibri"/>
                <a:hlinkClick r:id="rId4"/>
              </a:rPr>
              <a:t>g</a:t>
            </a:r>
            <a:r>
              <a:rPr sz="1662" spc="-5" dirty="0">
                <a:latin typeface="Calibri"/>
                <a:cs typeface="Calibri"/>
                <a:hlinkClick r:id="rId4"/>
              </a:rPr>
              <a:t>/q</a:t>
            </a:r>
            <a:r>
              <a:rPr sz="1662" dirty="0">
                <a:latin typeface="Calibri"/>
                <a:cs typeface="Calibri"/>
                <a:hlinkClick r:id="rId4"/>
              </a:rPr>
              <a:t>u</a:t>
            </a:r>
            <a:r>
              <a:rPr sz="1662" spc="-5" dirty="0">
                <a:latin typeface="Calibri"/>
                <a:cs typeface="Calibri"/>
                <a:hlinkClick r:id="rId4"/>
              </a:rPr>
              <a:t>i</a:t>
            </a:r>
            <a:r>
              <a:rPr sz="1662" spc="-18" dirty="0">
                <a:latin typeface="Calibri"/>
                <a:cs typeface="Calibri"/>
                <a:hlinkClick r:id="rId4"/>
              </a:rPr>
              <a:t>c</a:t>
            </a:r>
            <a:r>
              <a:rPr sz="1662" dirty="0">
                <a:latin typeface="Calibri"/>
                <a:cs typeface="Calibri"/>
                <a:hlinkClick r:id="rId4"/>
              </a:rPr>
              <a:t>k</a:t>
            </a:r>
            <a:r>
              <a:rPr sz="1662" spc="-9" dirty="0">
                <a:latin typeface="Calibri"/>
                <a:cs typeface="Calibri"/>
                <a:hlinkClick r:id="rId4"/>
              </a:rPr>
              <a:t>learns</a:t>
            </a:r>
            <a:r>
              <a:rPr sz="1662" spc="-5" dirty="0">
                <a:latin typeface="Calibri"/>
                <a:cs typeface="Calibri"/>
                <a:hlinkClick r:id="rId4"/>
              </a:rPr>
              <a:t>/bios</a:t>
            </a:r>
            <a:r>
              <a:rPr sz="1662" spc="-9" dirty="0">
                <a:latin typeface="Calibri"/>
                <a:cs typeface="Calibri"/>
                <a:hlinkClick r:id="rId4"/>
              </a:rPr>
              <a:t>a</a:t>
            </a:r>
            <a:r>
              <a:rPr sz="1662" spc="-46" dirty="0">
                <a:latin typeface="Calibri"/>
                <a:cs typeface="Calibri"/>
                <a:hlinkClick r:id="rId4"/>
              </a:rPr>
              <a:t>f</a:t>
            </a:r>
            <a:r>
              <a:rPr sz="1662" spc="-18" dirty="0">
                <a:latin typeface="Calibri"/>
                <a:cs typeface="Calibri"/>
                <a:hlinkClick r:id="rId4"/>
              </a:rPr>
              <a:t>e</a:t>
            </a:r>
            <a:r>
              <a:rPr sz="1662" spc="-9" dirty="0">
                <a:latin typeface="Calibri"/>
                <a:cs typeface="Calibri"/>
                <a:hlinkClick r:id="rId4"/>
              </a:rPr>
              <a:t>ty</a:t>
            </a:r>
            <a:endParaRPr sz="1662" dirty="0">
              <a:latin typeface="Calibri"/>
              <a:cs typeface="Calibri"/>
            </a:endParaRPr>
          </a:p>
        </p:txBody>
      </p:sp>
    </p:spTree>
    <p:extLst>
      <p:ext uri="{BB962C8B-B14F-4D97-AF65-F5344CB8AC3E}">
        <p14:creationId xmlns:p14="http://schemas.microsoft.com/office/powerpoint/2010/main" val="12155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0" y="294553"/>
            <a:ext cx="9143999" cy="707886"/>
          </a:xfrm>
          <a:prstGeom prst="rect">
            <a:avLst/>
          </a:prstGeom>
          <a:noFill/>
        </p:spPr>
        <p:txBody>
          <a:bodyPr wrap="square" rtlCol="0">
            <a:spAutoFit/>
          </a:bodyPr>
          <a:lstStyle/>
          <a:p>
            <a:pPr algn="ctr"/>
            <a:r>
              <a:rPr lang="en-US" altLang="zh-TW" sz="4000" b="1" dirty="0">
                <a:latin typeface="微軟正黑體" panose="020B0604030504040204" pitchFamily="34" charset="-120"/>
                <a:ea typeface="微軟正黑體" panose="020B0604030504040204" pitchFamily="34" charset="-120"/>
              </a:rPr>
              <a:t>Biosafety levels</a:t>
            </a:r>
            <a:r>
              <a:rPr lang="en-US" altLang="zh-TW" sz="4000" b="1" spc="-5" dirty="0">
                <a:latin typeface="微軟正黑體"/>
                <a:cs typeface="微軟正黑體"/>
              </a:rPr>
              <a:t>(BS</a:t>
            </a:r>
            <a:r>
              <a:rPr lang="en-US" altLang="zh-TW" sz="4000" b="1" dirty="0">
                <a:latin typeface="微軟正黑體"/>
                <a:cs typeface="微軟正黑體"/>
              </a:rPr>
              <a:t>L-1~</a:t>
            </a:r>
            <a:r>
              <a:rPr lang="en-US" altLang="zh-TW" sz="4000" b="1" spc="-5" dirty="0">
                <a:latin typeface="微軟正黑體"/>
                <a:cs typeface="微軟正黑體"/>
              </a:rPr>
              <a:t>4)</a:t>
            </a:r>
          </a:p>
        </p:txBody>
      </p:sp>
      <p:pic>
        <p:nvPicPr>
          <p:cNvPr id="14" name="圖片 13"/>
          <p:cNvPicPr>
            <a:picLocks noChangeAspect="1"/>
          </p:cNvPicPr>
          <p:nvPr/>
        </p:nvPicPr>
        <p:blipFill rotWithShape="1">
          <a:blip r:embed="rId3"/>
          <a:srcRect l="23184" t="29876" r="6404" b="31198"/>
          <a:stretch/>
        </p:blipFill>
        <p:spPr>
          <a:xfrm>
            <a:off x="-1" y="1313906"/>
            <a:ext cx="9144000" cy="3639094"/>
          </a:xfrm>
          <a:prstGeom prst="rect">
            <a:avLst/>
          </a:prstGeom>
        </p:spPr>
      </p:pic>
      <p:grpSp>
        <p:nvGrpSpPr>
          <p:cNvPr id="2" name="群組 1"/>
          <p:cNvGrpSpPr/>
          <p:nvPr/>
        </p:nvGrpSpPr>
        <p:grpSpPr>
          <a:xfrm>
            <a:off x="457200" y="4339220"/>
            <a:ext cx="8581556" cy="1227560"/>
            <a:chOff x="426668" y="3835792"/>
            <a:chExt cx="8581556" cy="1227560"/>
          </a:xfrm>
        </p:grpSpPr>
        <p:sp>
          <p:nvSpPr>
            <p:cNvPr id="15" name="Content Placeholder 2"/>
            <p:cNvSpPr txBox="1">
              <a:spLocks/>
            </p:cNvSpPr>
            <p:nvPr/>
          </p:nvSpPr>
          <p:spPr>
            <a:xfrm>
              <a:off x="426668" y="3835792"/>
              <a:ext cx="1811454" cy="1049205"/>
            </a:xfrm>
            <a:prstGeom prst="rect">
              <a:avLst/>
            </a:prstGeom>
          </p:spPr>
          <p:txBody>
            <a:bodyPr vert="horz" lIns="68567" tIns="34284" rIns="68567" bIns="3428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開放空間工作台</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優良微生物知識</a:t>
              </a:r>
              <a:endParaRPr lang="en-US" altLang="zh-CN"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6" name="Content Placeholder 2"/>
            <p:cNvSpPr txBox="1">
              <a:spLocks/>
            </p:cNvSpPr>
            <p:nvPr/>
          </p:nvSpPr>
          <p:spPr>
            <a:xfrm>
              <a:off x="2664791" y="3835793"/>
              <a:ext cx="1996197" cy="1049204"/>
            </a:xfrm>
            <a:prstGeom prst="rect">
              <a:avLst/>
            </a:prstGeom>
          </p:spPr>
          <p:txBody>
            <a:bodyPr vert="horz" lIns="68567" tIns="34284" rIns="68567" bIns="3428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開放空間工作台</a:t>
              </a: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有</a:t>
              </a:r>
              <a:r>
                <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BSC</a:t>
              </a: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防止氣膠</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門禁 生物危害標誌</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7" name="Content Placeholder 2"/>
            <p:cNvSpPr txBox="1">
              <a:spLocks/>
            </p:cNvSpPr>
            <p:nvPr/>
          </p:nvSpPr>
          <p:spPr>
            <a:xfrm>
              <a:off x="4866695" y="3835792"/>
              <a:ext cx="1939625" cy="632979"/>
            </a:xfrm>
            <a:prstGeom prst="rect">
              <a:avLst/>
            </a:prstGeom>
          </p:spPr>
          <p:txBody>
            <a:bodyPr vert="horz" lIns="68567" tIns="34284" rIns="68567" bIns="3428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24h</a:t>
              </a: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負壓 定向氣流</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PPE</a:t>
              </a: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裝備防護</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雙門高壓滅菌鍋</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Content Placeholder 2"/>
            <p:cNvSpPr txBox="1">
              <a:spLocks/>
            </p:cNvSpPr>
            <p:nvPr/>
          </p:nvSpPr>
          <p:spPr>
            <a:xfrm>
              <a:off x="7012027" y="3835792"/>
              <a:ext cx="1996197" cy="1227560"/>
            </a:xfrm>
            <a:prstGeom prst="rect">
              <a:avLst/>
            </a:prstGeom>
          </p:spPr>
          <p:txBody>
            <a:bodyPr vert="horz" lIns="68567" tIns="34284" rIns="68567" bIns="34284"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正壓</a:t>
              </a:r>
              <a:r>
                <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PPE</a:t>
              </a: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裝備防護</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氣鎖入口出口淋浴</a:t>
              </a:r>
              <a:endParaRPr lang="en-US" altLang="zh-TW"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just">
                <a:lnSpc>
                  <a:spcPct val="150000"/>
                </a:lnSpc>
                <a:spcBef>
                  <a:spcPts val="0"/>
                </a:spcBef>
                <a:spcAft>
                  <a:spcPts val="0"/>
                </a:spcAft>
              </a:pPr>
              <a:r>
                <a:rPr lang="zh-TW" altLang="en-US" sz="1662" b="1" dirty="0">
                  <a:solidFill>
                    <a:schemeClr val="bg2">
                      <a:lumMod val="25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其他建物完全隔離</a:t>
              </a:r>
            </a:p>
          </p:txBody>
        </p:sp>
      </p:grpSp>
    </p:spTree>
    <p:extLst>
      <p:ext uri="{BB962C8B-B14F-4D97-AF65-F5344CB8AC3E}">
        <p14:creationId xmlns:p14="http://schemas.microsoft.com/office/powerpoint/2010/main" val="2194336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1377950" y="95495"/>
            <a:ext cx="7496175" cy="923330"/>
          </a:xfrm>
        </p:spPr>
        <p:txBody>
          <a:bodyPr/>
          <a:lstStyle/>
          <a:p>
            <a:pPr eaLnBrk="1" hangingPunct="1"/>
            <a:r>
              <a:rPr lang="zh-TW" altLang="en-US" sz="3000" b="1"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生物安全第一等級實驗室</a:t>
            </a:r>
            <a:br>
              <a:rPr lang="en-US" altLang="zh-TW" sz="3000" b="1"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br>
            <a:r>
              <a:rPr lang="en-US" altLang="zh-TW" sz="30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(Biosafety Level 1 Laboratory,BSL-1 Lab)</a:t>
            </a:r>
            <a:endParaRPr lang="zh-TW" altLang="en-US" sz="300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0964" name="投影片編號版面配置區 3"/>
          <p:cNvSpPr>
            <a:spLocks noGrp="1"/>
          </p:cNvSpPr>
          <p:nvPr>
            <p:ph type="sldNum" sz="quarter" idx="4294967295"/>
          </p:nvPr>
        </p:nvSpPr>
        <p:spPr bwMode="auto">
          <a:xfrm>
            <a:off x="8582025"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60C42B4E-5C72-40E3-951F-B6A78C056259}"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32</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16" name="圖片 15"/>
          <p:cNvPicPr>
            <a:picLocks noChangeAspect="1"/>
          </p:cNvPicPr>
          <p:nvPr/>
        </p:nvPicPr>
        <p:blipFill>
          <a:blip r:embed="rId2"/>
          <a:stretch>
            <a:fillRect/>
          </a:stretch>
        </p:blipFill>
        <p:spPr>
          <a:xfrm>
            <a:off x="0" y="0"/>
            <a:ext cx="1194695" cy="1129292"/>
          </a:xfrm>
          <a:prstGeom prst="rect">
            <a:avLst/>
          </a:prstGeom>
        </p:spPr>
      </p:pic>
      <p:grpSp>
        <p:nvGrpSpPr>
          <p:cNvPr id="8" name="群組 7"/>
          <p:cNvGrpSpPr/>
          <p:nvPr/>
        </p:nvGrpSpPr>
        <p:grpSpPr>
          <a:xfrm>
            <a:off x="1175663" y="2179637"/>
            <a:ext cx="7262693" cy="4495800"/>
            <a:chOff x="1224815" y="2362200"/>
            <a:chExt cx="7262693" cy="4495800"/>
          </a:xfrm>
        </p:grpSpPr>
        <p:grpSp>
          <p:nvGrpSpPr>
            <p:cNvPr id="10" name="群組 9"/>
            <p:cNvGrpSpPr/>
            <p:nvPr/>
          </p:nvGrpSpPr>
          <p:grpSpPr>
            <a:xfrm>
              <a:off x="1224815" y="2362200"/>
              <a:ext cx="7262693" cy="4495800"/>
              <a:chOff x="1224815" y="2362200"/>
              <a:chExt cx="7262693" cy="449580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15" y="2362200"/>
                <a:ext cx="7262693" cy="4495800"/>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7707">
                <a:off x="3746564" y="3967866"/>
                <a:ext cx="184850" cy="231851"/>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64750" flipH="1">
                <a:off x="4583868" y="4617984"/>
                <a:ext cx="129497" cy="184865"/>
              </a:xfrm>
              <a:prstGeom prst="rect">
                <a:avLst/>
              </a:prstGeom>
            </p:spPr>
          </p:pic>
        </p:grpSp>
        <p:sp>
          <p:nvSpPr>
            <p:cNvPr id="4" name="文字方塊 3"/>
            <p:cNvSpPr txBox="1"/>
            <p:nvPr/>
          </p:nvSpPr>
          <p:spPr>
            <a:xfrm>
              <a:off x="1361998" y="6028240"/>
              <a:ext cx="4657802" cy="753559"/>
            </a:xfrm>
            <a:prstGeom prst="rect">
              <a:avLst/>
            </a:prstGeom>
            <a:noFill/>
            <a:ln w="41275"/>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TW" altLang="en-US" dirty="0"/>
            </a:p>
          </p:txBody>
        </p:sp>
        <p:sp>
          <p:nvSpPr>
            <p:cNvPr id="7" name="五角星形 6"/>
            <p:cNvSpPr/>
            <p:nvPr/>
          </p:nvSpPr>
          <p:spPr>
            <a:xfrm>
              <a:off x="1377950" y="5684410"/>
              <a:ext cx="304800" cy="3048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內容版面配置區 2"/>
          <p:cNvSpPr txBox="1">
            <a:spLocks/>
          </p:cNvSpPr>
          <p:nvPr/>
        </p:nvSpPr>
        <p:spPr>
          <a:xfrm>
            <a:off x="841375" y="1116630"/>
            <a:ext cx="8150226" cy="1875896"/>
          </a:xfrm>
          <a:prstGeom prst="rect">
            <a:avLst/>
          </a:prstGeom>
        </p:spPr>
        <p:txBody>
          <a:bodyPr wrap="square" lIns="0" tIns="0" rIns="0" bIns="0" rtlCol="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Ø"/>
              <a:defRPr/>
            </a:pPr>
            <a:r>
              <a:rPr lang="zh-TW" altLang="en-US" sz="2200" b="1" kern="0" dirty="0">
                <a:latin typeface="微軟正黑體" panose="020B0604030504040204" pitchFamily="34" charset="-120"/>
                <a:ea typeface="微軟正黑體" panose="020B0604030504040204" pitchFamily="34" charset="-120"/>
              </a:rPr>
              <a:t>適用範圍：</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通常</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不影響人體健康者</a:t>
            </a:r>
            <a:r>
              <a:rPr lang="zh-TW" altLang="en-US" sz="2200" b="1" kern="1200" dirty="0">
                <a:latin typeface="微軟正黑體" panose="020B0604030504040204" pitchFamily="34" charset="-120"/>
                <a:ea typeface="微軟正黑體" panose="020B0604030504040204" pitchFamily="34" charset="-120"/>
              </a:rPr>
              <a:t>之感染性生物材料</a:t>
            </a:r>
            <a:r>
              <a:rPr lang="zh-TW" altLang="en-US" sz="2200" b="1" kern="0" dirty="0">
                <a:latin typeface="微軟正黑體" panose="020B0604030504040204" pitchFamily="34" charset="-120"/>
                <a:ea typeface="微軟正黑體" panose="020B0604030504040204" pitchFamily="34" charset="-120"/>
              </a:rPr>
              <a:t>。</a:t>
            </a:r>
            <a:endParaRPr lang="en-US" altLang="zh-TW" sz="2200" b="1" kern="0" dirty="0">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Ø"/>
              <a:defRPr/>
            </a:pPr>
            <a:r>
              <a:rPr lang="zh-TW" altLang="en-US" sz="2200" b="1" kern="0" dirty="0">
                <a:latin typeface="微軟正黑體" panose="020B0604030504040204" pitchFamily="34" charset="-120"/>
                <a:ea typeface="微軟正黑體" panose="020B0604030504040204" pitchFamily="34" charset="-120"/>
              </a:rPr>
              <a:t>基本設施：</a:t>
            </a:r>
            <a:endParaRPr lang="en-US" altLang="zh-TW" sz="2200" b="1" kern="0" dirty="0">
              <a:latin typeface="微軟正黑體" panose="020B0604030504040204" pitchFamily="34" charset="-120"/>
              <a:ea typeface="微軟正黑體" panose="020B0604030504040204" pitchFamily="34" charset="-120"/>
            </a:endParaRPr>
          </a:p>
          <a:p>
            <a:pPr>
              <a:buFont typeface="Wingdings" panose="05000000000000000000" pitchFamily="2" charset="2"/>
              <a:buNone/>
              <a:defRPr/>
            </a:pPr>
            <a:r>
              <a:rPr lang="zh-TW" altLang="en-US" sz="2200" b="1" kern="0" dirty="0">
                <a:latin typeface="微軟正黑體" panose="020B0604030504040204" pitchFamily="34" charset="-120"/>
                <a:ea typeface="微軟正黑體" panose="020B0604030504040204" pitchFamily="34" charset="-120"/>
              </a:rPr>
              <a:t>     </a:t>
            </a:r>
            <a:r>
              <a:rPr lang="en-US" altLang="zh-TW" sz="2200" b="1" kern="0" dirty="0">
                <a:latin typeface="微軟正黑體" panose="020B0604030504040204" pitchFamily="34" charset="-120"/>
                <a:ea typeface="微軟正黑體" panose="020B0604030504040204" pitchFamily="34" charset="-120"/>
              </a:rPr>
              <a:t>1.</a:t>
            </a:r>
            <a:r>
              <a:rPr lang="zh-TW" altLang="zh-TW" sz="2200" b="1" kern="0" dirty="0">
                <a:latin typeface="微軟正黑體" panose="020B0604030504040204" pitchFamily="34" charset="-120"/>
                <a:ea typeface="微軟正黑體" panose="020B0604030504040204" pitchFamily="34" charset="-120"/>
              </a:rPr>
              <a:t>需具備有基本防污、洗手及門禁</a:t>
            </a:r>
            <a:r>
              <a:rPr lang="en-US" altLang="zh-TW" sz="2200" b="1" kern="0" dirty="0">
                <a:latin typeface="微軟正黑體" panose="020B0604030504040204" pitchFamily="34" charset="-120"/>
                <a:ea typeface="微軟正黑體" panose="020B0604030504040204" pitchFamily="34" charset="-120"/>
              </a:rPr>
              <a:t> (</a:t>
            </a:r>
            <a:r>
              <a:rPr lang="zh-TW" altLang="zh-TW" sz="2200" b="1" kern="0" dirty="0">
                <a:latin typeface="微軟正黑體" panose="020B0604030504040204" pitchFamily="34" charset="-120"/>
                <a:ea typeface="微軟正黑體" panose="020B0604030504040204" pitchFamily="34" charset="-120"/>
              </a:rPr>
              <a:t>上鎖</a:t>
            </a:r>
            <a:r>
              <a:rPr lang="en-US" altLang="zh-TW" sz="2200" b="1" kern="0" dirty="0">
                <a:latin typeface="微軟正黑體" panose="020B0604030504040204" pitchFamily="34" charset="-120"/>
                <a:ea typeface="微軟正黑體" panose="020B0604030504040204" pitchFamily="34" charset="-120"/>
              </a:rPr>
              <a:t>) </a:t>
            </a:r>
            <a:r>
              <a:rPr lang="zh-TW" altLang="zh-TW" sz="2200" b="1" kern="0" dirty="0">
                <a:latin typeface="微軟正黑體" panose="020B0604030504040204" pitchFamily="34" charset="-120"/>
                <a:ea typeface="微軟正黑體" panose="020B0604030504040204" pitchFamily="34" charset="-120"/>
              </a:rPr>
              <a:t>等設施。</a:t>
            </a:r>
          </a:p>
          <a:p>
            <a:pPr>
              <a:buFont typeface="Wingdings" panose="05000000000000000000" pitchFamily="2" charset="2"/>
              <a:buNone/>
              <a:defRPr/>
            </a:pPr>
            <a:r>
              <a:rPr lang="zh-TW" altLang="en-US" sz="2200" b="1" kern="0" dirty="0">
                <a:latin typeface="微軟正黑體" panose="020B0604030504040204" pitchFamily="34" charset="-120"/>
                <a:ea typeface="微軟正黑體" panose="020B0604030504040204" pitchFamily="34" charset="-120"/>
              </a:rPr>
              <a:t>     </a:t>
            </a:r>
            <a:r>
              <a:rPr lang="en-US" altLang="zh-TW" sz="2200" b="1" kern="0" dirty="0">
                <a:latin typeface="微軟正黑體" panose="020B0604030504040204" pitchFamily="34" charset="-120"/>
                <a:ea typeface="微軟正黑體" panose="020B0604030504040204" pitchFamily="34" charset="-120"/>
              </a:rPr>
              <a:t>2.</a:t>
            </a:r>
            <a:r>
              <a:rPr lang="zh-TW" altLang="zh-TW" sz="2200" b="1" kern="0" dirty="0">
                <a:latin typeface="微軟正黑體" panose="020B0604030504040204" pitchFamily="34" charset="-120"/>
                <a:ea typeface="微軟正黑體" panose="020B0604030504040204" pitchFamily="34" charset="-120"/>
              </a:rPr>
              <a:t>實驗室所在建物內，需設置處理污染物及廢棄物之</a:t>
            </a:r>
            <a:r>
              <a:rPr lang="zh-TW" altLang="en-US" sz="2200" b="1" kern="0" dirty="0">
                <a:latin typeface="微軟正黑體" panose="020B0604030504040204" pitchFamily="34" charset="-120"/>
                <a:ea typeface="微軟正黑體" panose="020B0604030504040204" pitchFamily="34" charset="-120"/>
              </a:rPr>
              <a:t>高溫</a:t>
            </a:r>
            <a:r>
              <a:rPr lang="zh-TW" altLang="zh-TW" sz="2200" b="1" kern="0" dirty="0">
                <a:latin typeface="微軟正黑體" panose="020B0604030504040204" pitchFamily="34" charset="-120"/>
                <a:ea typeface="微軟正黑體" panose="020B0604030504040204" pitchFamily="34" charset="-120"/>
              </a:rPr>
              <a:t>高壓</a:t>
            </a:r>
            <a:endParaRPr lang="en-US" altLang="zh-TW" sz="2200" b="1" kern="0" dirty="0">
              <a:latin typeface="微軟正黑體" panose="020B0604030504040204" pitchFamily="34" charset="-120"/>
              <a:ea typeface="微軟正黑體" panose="020B0604030504040204" pitchFamily="34" charset="-120"/>
            </a:endParaRPr>
          </a:p>
          <a:p>
            <a:pPr>
              <a:buFont typeface="Wingdings" panose="05000000000000000000" pitchFamily="2" charset="2"/>
              <a:buNone/>
              <a:defRPr/>
            </a:pPr>
            <a:r>
              <a:rPr lang="en-US" altLang="zh-TW" sz="2200" b="1" kern="0" dirty="0">
                <a:latin typeface="微軟正黑體" panose="020B0604030504040204" pitchFamily="34" charset="-120"/>
                <a:ea typeface="微軟正黑體" panose="020B0604030504040204" pitchFamily="34" charset="-120"/>
              </a:rPr>
              <a:t>        </a:t>
            </a:r>
            <a:r>
              <a:rPr lang="zh-TW" altLang="zh-TW" sz="2200" b="1" kern="0" dirty="0">
                <a:latin typeface="微軟正黑體" panose="020B0604030504040204" pitchFamily="34" charset="-120"/>
                <a:ea typeface="微軟正黑體" panose="020B0604030504040204" pitchFamily="34" charset="-120"/>
              </a:rPr>
              <a:t>滅菌器。</a:t>
            </a:r>
            <a:endParaRPr lang="en-US" altLang="zh-TW" sz="2200" b="1" kern="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14313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81125" y="228600"/>
            <a:ext cx="7600950" cy="987425"/>
          </a:xfrm>
        </p:spPr>
        <p:txBody>
          <a:bodyPr rtlCol="0">
            <a:normAutofit/>
          </a:bodyPr>
          <a:lstStyle/>
          <a:p>
            <a:pPr eaLnBrk="1" fontAlgn="auto" hangingPunct="1">
              <a:spcAft>
                <a:spcPts val="0"/>
              </a:spcAft>
              <a:defRPr/>
            </a:pPr>
            <a:r>
              <a:rPr lang="zh-TW" altLang="en-US" sz="3000" b="1" dirty="0">
                <a:solidFill>
                  <a:schemeClr val="tx1">
                    <a:lumMod val="85000"/>
                    <a:lumOff val="15000"/>
                  </a:schemeClr>
                </a:solidFill>
                <a:latin typeface="微軟正黑體" panose="020B0604030504040204" pitchFamily="34" charset="-120"/>
                <a:ea typeface="微軟正黑體" panose="020B0604030504040204" pitchFamily="34" charset="-120"/>
              </a:rPr>
              <a:t>生物安全第二等級實驗室</a:t>
            </a:r>
            <a:br>
              <a:rPr lang="en-US" altLang="zh-TW" sz="3000" b="1" dirty="0">
                <a:solidFill>
                  <a:schemeClr val="tx1">
                    <a:lumMod val="85000"/>
                    <a:lumOff val="15000"/>
                  </a:schemeClr>
                </a:solidFill>
                <a:latin typeface="微軟正黑體" panose="020B0604030504040204" pitchFamily="34" charset="-120"/>
                <a:ea typeface="微軟正黑體" panose="020B0604030504040204" pitchFamily="34" charset="-120"/>
              </a:rPr>
            </a:br>
            <a:r>
              <a:rPr lang="en-US" altLang="zh-TW" sz="30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(Biosafety Level 2 Laboratory,BSL-2 Lab)</a:t>
            </a:r>
            <a:endParaRPr lang="zh-TW" altLang="en-US" sz="30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內容版面配置區 2"/>
          <p:cNvSpPr>
            <a:spLocks noGrp="1"/>
          </p:cNvSpPr>
          <p:nvPr>
            <p:ph idx="4294967295"/>
          </p:nvPr>
        </p:nvSpPr>
        <p:spPr>
          <a:xfrm>
            <a:off x="257935" y="1524000"/>
            <a:ext cx="8628129" cy="4315281"/>
          </a:xfrm>
          <a:prstGeom prst="rect">
            <a:avLst/>
          </a:prstGeom>
        </p:spPr>
        <p:txBody>
          <a:bodyPr rtlCol="0">
            <a:normAutofit lnSpcReduction="10000"/>
          </a:bodyPr>
          <a:lstStyle/>
          <a:p>
            <a:pPr>
              <a:spcBef>
                <a:spcPts val="1000"/>
              </a:spcBef>
              <a:defRPr/>
            </a:pPr>
            <a:r>
              <a:rPr lang="zh-TW" altLang="en-US" sz="2600" b="1" dirty="0">
                <a:solidFill>
                  <a:schemeClr val="tx1"/>
                </a:solidFill>
                <a:latin typeface="微軟正黑體" panose="020B0604030504040204" pitchFamily="34" charset="-120"/>
                <a:ea typeface="微軟正黑體" panose="020B0604030504040204" pitchFamily="34" charset="-120"/>
              </a:rPr>
              <a:t>適用範圍：</a:t>
            </a:r>
            <a:r>
              <a:rPr lang="zh-TW" altLang="zh-TW" sz="2800" b="1" dirty="0">
                <a:effectLst/>
                <a:latin typeface="微軟正黑體" panose="020B0604030504040204" pitchFamily="34" charset="-120"/>
                <a:ea typeface="微軟正黑體" panose="020B0604030504040204" pitchFamily="34" charset="-120"/>
                <a:cs typeface="Times New Roman" panose="02020603050405020304" pitchFamily="18" charset="0"/>
              </a:rPr>
              <a:t>影響人體健康，且</a:t>
            </a:r>
            <a:r>
              <a:rPr lang="zh-TW"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通常有預防或</a:t>
            </a:r>
            <a:r>
              <a:rPr lang="zh-TW"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治療方法者</a:t>
            </a:r>
            <a:endParaRPr lang="en-US" altLang="zh-TW" sz="28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zh-TW" altLang="en-US" sz="2800" b="1" kern="1200" dirty="0">
                <a:latin typeface="微軟正黑體" panose="020B0604030504040204" pitchFamily="34" charset="-120"/>
                <a:ea typeface="微軟正黑體" panose="020B0604030504040204" pitchFamily="34" charset="-120"/>
              </a:rPr>
              <a:t>                   之感染性生物材料。 </a:t>
            </a:r>
            <a:endParaRPr lang="zh-TW" altLang="en-US" sz="2600" b="1" dirty="0">
              <a:solidFill>
                <a:srgbClr val="A53010"/>
              </a:solidFill>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Font typeface="Wingdings" panose="05000000000000000000" pitchFamily="2" charset="2"/>
              <a:buChar char="Ø"/>
              <a:defRPr/>
            </a:pPr>
            <a:r>
              <a:rPr lang="zh-TW" altLang="en-US" sz="2600" b="1" dirty="0">
                <a:solidFill>
                  <a:schemeClr val="tx1"/>
                </a:solidFill>
                <a:latin typeface="微軟正黑體" panose="020B0604030504040204" pitchFamily="34" charset="-120"/>
                <a:ea typeface="微軟正黑體" panose="020B0604030504040204" pitchFamily="34" charset="-120"/>
              </a:rPr>
              <a:t>基本設施：</a:t>
            </a:r>
            <a:r>
              <a:rPr lang="en-US" altLang="zh-TW" sz="2600" b="1" dirty="0">
                <a:solidFill>
                  <a:schemeClr val="tx1"/>
                </a:solidFill>
                <a:latin typeface="微軟正黑體" panose="020B0604030504040204" pitchFamily="34" charset="-120"/>
                <a:ea typeface="微軟正黑體" panose="020B0604030504040204" pitchFamily="34" charset="-120"/>
              </a:rPr>
              <a:t>BSL-1</a:t>
            </a:r>
            <a:r>
              <a:rPr lang="zh-TW" altLang="en-US" sz="2600" b="1" dirty="0">
                <a:solidFill>
                  <a:schemeClr val="tx1"/>
                </a:solidFill>
                <a:latin typeface="微軟正黑體" panose="020B0604030504040204" pitchFamily="34" charset="-120"/>
                <a:ea typeface="微軟正黑體" panose="020B0604030504040204" pitchFamily="34" charset="-120"/>
              </a:rPr>
              <a:t>基本設施再加上</a:t>
            </a:r>
            <a:r>
              <a:rPr lang="zh-TW" altLang="en-US" sz="2600" b="1" dirty="0">
                <a:solidFill>
                  <a:srgbClr val="0000FF"/>
                </a:solidFill>
                <a:latin typeface="微軟正黑體" panose="020B0604030504040204" pitchFamily="34" charset="-120"/>
                <a:ea typeface="微軟正黑體" panose="020B0604030504040204" pitchFamily="34" charset="-120"/>
              </a:rPr>
              <a:t>生物安全櫃</a:t>
            </a:r>
            <a:r>
              <a:rPr lang="zh-TW" altLang="en-US" sz="2600" b="1" dirty="0">
                <a:solidFill>
                  <a:schemeClr val="tx1"/>
                </a:solidFill>
                <a:latin typeface="微軟正黑體" panose="020B0604030504040204" pitchFamily="34" charset="-120"/>
                <a:ea typeface="微軟正黑體" panose="020B0604030504040204" pitchFamily="34" charset="-120"/>
              </a:rPr>
              <a:t>。</a:t>
            </a:r>
            <a:endParaRPr lang="en-US" altLang="zh-TW" sz="2600" b="1" dirty="0">
              <a:solidFill>
                <a:schemeClr val="tx1"/>
              </a:solidFill>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Font typeface="Wingdings" panose="05000000000000000000" pitchFamily="2" charset="2"/>
              <a:buChar char="Ø"/>
              <a:defRPr/>
            </a:pPr>
            <a:r>
              <a:rPr lang="zh-TW" altLang="en-US" sz="2600" b="1" dirty="0">
                <a:latin typeface="微軟正黑體" panose="020B0604030504040204" pitchFamily="34" charset="-120"/>
                <a:ea typeface="微軟正黑體" panose="020B0604030504040204" pitchFamily="34" charset="-120"/>
              </a:rPr>
              <a:t>必設生物安全櫃</a:t>
            </a:r>
            <a:r>
              <a:rPr lang="en-US" altLang="zh-TW" sz="2600" b="1" dirty="0">
                <a:latin typeface="微軟正黑體" panose="020B0604030504040204" pitchFamily="34" charset="-120"/>
                <a:ea typeface="微軟正黑體" panose="020B0604030504040204" pitchFamily="34" charset="-120"/>
              </a:rPr>
              <a:t>(BSC)</a:t>
            </a:r>
            <a:r>
              <a:rPr lang="zh-TW" altLang="en-US" sz="2600" b="1" dirty="0">
                <a:latin typeface="微軟正黑體" panose="020B0604030504040204" pitchFamily="34" charset="-120"/>
                <a:ea typeface="微軟正黑體" panose="020B0604030504040204" pitchFamily="34" charset="-120"/>
              </a:rPr>
              <a:t>：</a:t>
            </a:r>
            <a:endParaRPr lang="en-US" altLang="zh-TW" sz="2600" b="1" dirty="0">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Font typeface="Wingdings" panose="05000000000000000000" pitchFamily="2" charset="2"/>
              <a:buNone/>
              <a:defRPr/>
            </a:pPr>
            <a:r>
              <a:rPr lang="zh-TW" altLang="en-US" sz="2600" b="1"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en-US" altLang="zh-TW" sz="2600" b="1" dirty="0">
                <a:solidFill>
                  <a:srgbClr val="0000FF"/>
                </a:solidFill>
                <a:latin typeface="微軟正黑體" panose="020B0604030504040204" pitchFamily="34" charset="-120"/>
                <a:ea typeface="微軟正黑體" panose="020B0604030504040204" pitchFamily="34" charset="-120"/>
              </a:rPr>
              <a:t>1.BSC</a:t>
            </a:r>
            <a:r>
              <a:rPr lang="zh-TW" altLang="en-US" sz="2600" b="1" dirty="0">
                <a:solidFill>
                  <a:srgbClr val="0000FF"/>
                </a:solidFill>
                <a:latin typeface="微軟正黑體" panose="020B0604030504040204" pitchFamily="34" charset="-120"/>
                <a:ea typeface="微軟正黑體" panose="020B0604030504040204" pitchFamily="34" charset="-120"/>
              </a:rPr>
              <a:t>之安裝位置應遠離門口、空調出風口，且位於不</a:t>
            </a:r>
            <a:endParaRPr lang="en-US" altLang="zh-TW" sz="2600" b="1" dirty="0">
              <a:solidFill>
                <a:srgbClr val="0000FF"/>
              </a:solidFill>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Font typeface="Wingdings" panose="05000000000000000000" pitchFamily="2" charset="2"/>
              <a:buNone/>
              <a:defRPr/>
            </a:pPr>
            <a:r>
              <a:rPr lang="zh-TW" altLang="en-US" sz="2600" b="1" dirty="0">
                <a:solidFill>
                  <a:srgbClr val="0000FF"/>
                </a:solidFill>
                <a:latin typeface="微軟正黑體" panose="020B0604030504040204" pitchFamily="34" charset="-120"/>
                <a:ea typeface="微軟正黑體" panose="020B0604030504040204" pitchFamily="34" charset="-120"/>
              </a:rPr>
              <a:t>        受進、排氣、和人員走動頻繁影響的實驗區域。</a:t>
            </a:r>
          </a:p>
          <a:p>
            <a:pPr marL="0" indent="0" eaLnBrk="1" fontAlgn="auto" hangingPunct="1">
              <a:spcBef>
                <a:spcPts val="500"/>
              </a:spcBef>
              <a:spcAft>
                <a:spcPts val="0"/>
              </a:spcAft>
              <a:buFont typeface="Wingdings" panose="05000000000000000000" pitchFamily="2" charset="2"/>
              <a:buNone/>
              <a:defRPr/>
            </a:pPr>
            <a:r>
              <a:rPr lang="zh-TW" altLang="en-US" sz="2600" b="1" dirty="0">
                <a:solidFill>
                  <a:srgbClr val="0000FF"/>
                </a:solidFill>
                <a:latin typeface="微軟正黑體" panose="020B0604030504040204" pitchFamily="34" charset="-120"/>
                <a:ea typeface="微軟正黑體" panose="020B0604030504040204" pitchFamily="34" charset="-120"/>
              </a:rPr>
              <a:t>     </a:t>
            </a:r>
            <a:r>
              <a:rPr lang="en-US" altLang="zh-TW" sz="2600" b="1" dirty="0">
                <a:solidFill>
                  <a:srgbClr val="0000FF"/>
                </a:solidFill>
                <a:latin typeface="微軟正黑體" panose="020B0604030504040204" pitchFamily="34" charset="-120"/>
                <a:ea typeface="微軟正黑體" panose="020B0604030504040204" pitchFamily="34" charset="-120"/>
              </a:rPr>
              <a:t>2.BSC</a:t>
            </a:r>
            <a:r>
              <a:rPr lang="zh-TW" altLang="en-US" sz="2600" b="1" dirty="0">
                <a:solidFill>
                  <a:srgbClr val="0000FF"/>
                </a:solidFill>
                <a:latin typeface="微軟正黑體" panose="020B0604030504040204" pitchFamily="34" charset="-120"/>
                <a:ea typeface="微軟正黑體" panose="020B0604030504040204" pitchFamily="34" charset="-120"/>
              </a:rPr>
              <a:t>必須通過其原廠所依循之國家檢測標準、產品認</a:t>
            </a:r>
            <a:endParaRPr lang="en-US" altLang="zh-TW" sz="2600" b="1" dirty="0">
              <a:solidFill>
                <a:srgbClr val="0000FF"/>
              </a:solidFill>
              <a:latin typeface="微軟正黑體" panose="020B0604030504040204" pitchFamily="34" charset="-120"/>
              <a:ea typeface="微軟正黑體" panose="020B0604030504040204" pitchFamily="34" charset="-120"/>
            </a:endParaRPr>
          </a:p>
          <a:p>
            <a:pPr marL="0" indent="0" eaLnBrk="1" fontAlgn="auto" hangingPunct="1">
              <a:spcBef>
                <a:spcPts val="500"/>
              </a:spcBef>
              <a:spcAft>
                <a:spcPts val="0"/>
              </a:spcAft>
              <a:buFont typeface="Wingdings" panose="05000000000000000000" pitchFamily="2" charset="2"/>
              <a:buNone/>
              <a:defRPr/>
            </a:pPr>
            <a:r>
              <a:rPr lang="zh-TW" altLang="en-US" sz="2600" b="1" dirty="0">
                <a:solidFill>
                  <a:srgbClr val="0000FF"/>
                </a:solidFill>
                <a:latin typeface="微軟正黑體" panose="020B0604030504040204" pitchFamily="34" charset="-120"/>
                <a:ea typeface="微軟正黑體" panose="020B0604030504040204" pitchFamily="34" charset="-120"/>
              </a:rPr>
              <a:t>        證及現場安裝檢測。</a:t>
            </a:r>
          </a:p>
          <a:p>
            <a:pPr marL="0" indent="0" eaLnBrk="1" fontAlgn="auto" hangingPunct="1">
              <a:spcBef>
                <a:spcPts val="500"/>
              </a:spcBef>
              <a:spcAft>
                <a:spcPts val="0"/>
              </a:spcAft>
              <a:buFont typeface="Wingdings" panose="05000000000000000000" pitchFamily="2" charset="2"/>
              <a:buNone/>
              <a:defRPr/>
            </a:pPr>
            <a:r>
              <a:rPr lang="zh-TW" altLang="en-US" sz="2600" b="1" dirty="0">
                <a:solidFill>
                  <a:srgbClr val="FF0000"/>
                </a:solidFill>
                <a:latin typeface="微軟正黑體" panose="020B0604030504040204" pitchFamily="34" charset="-120"/>
                <a:ea typeface="微軟正黑體" panose="020B0604030504040204" pitchFamily="34" charset="-120"/>
              </a:rPr>
              <a:t>     </a:t>
            </a:r>
            <a:r>
              <a:rPr lang="en-US" altLang="zh-TW" sz="2600" b="1" dirty="0">
                <a:solidFill>
                  <a:srgbClr val="A53010"/>
                </a:solidFill>
                <a:latin typeface="微軟正黑體" panose="020B0604030504040204" pitchFamily="34" charset="-120"/>
                <a:ea typeface="微軟正黑體" panose="020B0604030504040204" pitchFamily="34" charset="-120"/>
              </a:rPr>
              <a:t>3.BSC</a:t>
            </a:r>
            <a:r>
              <a:rPr lang="zh-TW" altLang="en-US" sz="2600" b="1" dirty="0">
                <a:solidFill>
                  <a:srgbClr val="A53010"/>
                </a:solidFill>
                <a:latin typeface="微軟正黑體" panose="020B0604030504040204" pitchFamily="34" charset="-120"/>
                <a:ea typeface="微軟正黑體" panose="020B0604030504040204" pitchFamily="34" charset="-120"/>
              </a:rPr>
              <a:t>每年至少檢測 </a:t>
            </a:r>
            <a:r>
              <a:rPr lang="en-US" altLang="zh-TW" sz="2600" b="1" dirty="0">
                <a:solidFill>
                  <a:srgbClr val="A53010"/>
                </a:solidFill>
                <a:latin typeface="微軟正黑體" panose="020B0604030504040204" pitchFamily="34" charset="-120"/>
                <a:ea typeface="微軟正黑體" panose="020B0604030504040204" pitchFamily="34" charset="-120"/>
              </a:rPr>
              <a:t>1 </a:t>
            </a:r>
            <a:r>
              <a:rPr lang="zh-TW" altLang="en-US" sz="2600" b="1" dirty="0">
                <a:solidFill>
                  <a:srgbClr val="A53010"/>
                </a:solidFill>
                <a:latin typeface="微軟正黑體" panose="020B0604030504040204" pitchFamily="34" charset="-120"/>
                <a:ea typeface="微軟正黑體" panose="020B0604030504040204" pitchFamily="34" charset="-120"/>
              </a:rPr>
              <a:t>次為原則。</a:t>
            </a:r>
            <a:endParaRPr lang="en-US" altLang="zh-TW" sz="2600" b="1" dirty="0">
              <a:solidFill>
                <a:srgbClr val="A53010"/>
              </a:solidFill>
              <a:latin typeface="微軟正黑體" panose="020B0604030504040204" pitchFamily="34" charset="-120"/>
              <a:ea typeface="微軟正黑體" panose="020B0604030504040204" pitchFamily="34" charset="-120"/>
            </a:endParaRPr>
          </a:p>
        </p:txBody>
      </p:sp>
      <p:sp>
        <p:nvSpPr>
          <p:cNvPr id="65540" name="投影片編號版面配置區 3"/>
          <p:cNvSpPr>
            <a:spLocks noGrp="1"/>
          </p:cNvSpPr>
          <p:nvPr>
            <p:ph type="sldNum" sz="quarter" idx="4294967295"/>
          </p:nvPr>
        </p:nvSpPr>
        <p:spPr bwMode="auto">
          <a:xfrm>
            <a:off x="8543925" y="6492875"/>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071452E3-5B30-41EA-BF91-5BA8435938AF}"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33</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6" name="圖片 5"/>
          <p:cNvPicPr>
            <a:picLocks noChangeAspect="1"/>
          </p:cNvPicPr>
          <p:nvPr/>
        </p:nvPicPr>
        <p:blipFill>
          <a:blip r:embed="rId2"/>
          <a:stretch>
            <a:fillRect/>
          </a:stretch>
        </p:blipFill>
        <p:spPr>
          <a:xfrm>
            <a:off x="0" y="73025"/>
            <a:ext cx="1381125" cy="1143000"/>
          </a:xfrm>
          <a:prstGeom prst="rect">
            <a:avLst/>
          </a:prstGeom>
        </p:spPr>
      </p:pic>
    </p:spTree>
    <p:extLst>
      <p:ext uri="{BB962C8B-B14F-4D97-AF65-F5344CB8AC3E}">
        <p14:creationId xmlns:p14="http://schemas.microsoft.com/office/powerpoint/2010/main" val="2097859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1295401" y="350462"/>
            <a:ext cx="3505200" cy="604345"/>
          </a:xfrm>
        </p:spPr>
        <p:txBody>
          <a:bodyPr rtlCol="0">
            <a:normAutofit/>
          </a:bodyPr>
          <a:lstStyle/>
          <a:p>
            <a:pPr eaLnBrk="1" fontAlgn="auto" hangingPunct="1">
              <a:spcAft>
                <a:spcPts val="0"/>
              </a:spcAft>
              <a:defRPr/>
            </a:pPr>
            <a:r>
              <a:rPr lang="zh-TW" altLang="zh-TW" sz="3600" b="1" dirty="0">
                <a:latin typeface="微軟正黑體" panose="020B0604030504040204" pitchFamily="34" charset="-120"/>
                <a:ea typeface="微軟正黑體" panose="020B0604030504040204" pitchFamily="34" charset="-120"/>
                <a:cs typeface="Times New Roman" panose="02020603050405020304" pitchFamily="18" charset="0"/>
              </a:rPr>
              <a:t>BSL-2實驗室</a:t>
            </a:r>
            <a:endParaRPr lang="zh-TW" altLang="en-US" sz="3600" dirty="0">
              <a:latin typeface="微軟正黑體" panose="020B0604030504040204" pitchFamily="34" charset="-120"/>
              <a:ea typeface="微軟正黑體" panose="020B0604030504040204" pitchFamily="34" charset="-120"/>
            </a:endParaRPr>
          </a:p>
        </p:txBody>
      </p:sp>
      <p:sp>
        <p:nvSpPr>
          <p:cNvPr id="66563" name="投影片編號版面配置區 3"/>
          <p:cNvSpPr>
            <a:spLocks noGrp="1"/>
          </p:cNvSpPr>
          <p:nvPr>
            <p:ph type="sldNum" sz="quarter" idx="4294967295"/>
          </p:nvPr>
        </p:nvSpPr>
        <p:spPr bwMode="auto">
          <a:xfrm>
            <a:off x="8559800"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ECC0406D-3935-49CF-8A9B-6251DE5F81D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34</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39" name="圖片 38"/>
          <p:cNvPicPr>
            <a:picLocks noChangeAspect="1"/>
          </p:cNvPicPr>
          <p:nvPr/>
        </p:nvPicPr>
        <p:blipFill>
          <a:blip r:embed="rId2"/>
          <a:stretch>
            <a:fillRect/>
          </a:stretch>
        </p:blipFill>
        <p:spPr>
          <a:xfrm>
            <a:off x="1" y="76200"/>
            <a:ext cx="1295400" cy="1072055"/>
          </a:xfrm>
          <a:prstGeom prst="rect">
            <a:avLst/>
          </a:prstGeom>
        </p:spPr>
      </p:pic>
      <p:grpSp>
        <p:nvGrpSpPr>
          <p:cNvPr id="3" name="群組 2"/>
          <p:cNvGrpSpPr/>
          <p:nvPr/>
        </p:nvGrpSpPr>
        <p:grpSpPr>
          <a:xfrm>
            <a:off x="152400" y="859596"/>
            <a:ext cx="8884965" cy="5684837"/>
            <a:chOff x="152400" y="990600"/>
            <a:chExt cx="8884965" cy="5684837"/>
          </a:xfrm>
        </p:grpSpPr>
        <p:pic>
          <p:nvPicPr>
            <p:cNvPr id="40" name="圖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8884965" cy="5684837"/>
            </a:xfrm>
            <a:prstGeom prst="rect">
              <a:avLst/>
            </a:prstGeom>
          </p:spPr>
        </p:pic>
        <p:sp>
          <p:nvSpPr>
            <p:cNvPr id="2" name="文字方塊 1"/>
            <p:cNvSpPr txBox="1"/>
            <p:nvPr/>
          </p:nvSpPr>
          <p:spPr>
            <a:xfrm>
              <a:off x="228600" y="5867400"/>
              <a:ext cx="6441688" cy="738846"/>
            </a:xfrm>
            <a:prstGeom prst="rect">
              <a:avLst/>
            </a:prstGeom>
            <a:noFill/>
            <a:ln w="3810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TW" altLang="en-US" dirty="0"/>
            </a:p>
          </p:txBody>
        </p:sp>
        <p:sp>
          <p:nvSpPr>
            <p:cNvPr id="7" name="五角星形 6"/>
            <p:cNvSpPr/>
            <p:nvPr/>
          </p:nvSpPr>
          <p:spPr>
            <a:xfrm>
              <a:off x="307589" y="5493409"/>
              <a:ext cx="304800" cy="3048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03572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4107" y="149078"/>
            <a:ext cx="6730785" cy="461665"/>
          </a:xfrm>
        </p:spPr>
        <p:txBody>
          <a:bodyPr/>
          <a:lstStyle/>
          <a:p>
            <a:r>
              <a:rPr lang="en-US" altLang="zh-TW" sz="3000" dirty="0">
                <a:latin typeface="微軟正黑體" panose="020B0604030504040204" pitchFamily="34" charset="-120"/>
                <a:ea typeface="微軟正黑體" panose="020B0604030504040204" pitchFamily="34" charset="-120"/>
              </a:rPr>
              <a:t>BSL-2</a:t>
            </a:r>
            <a:r>
              <a:rPr lang="zh-TW" altLang="en-US" sz="3000" dirty="0">
                <a:latin typeface="微軟正黑體" panose="020B0604030504040204" pitchFamily="34" charset="-120"/>
                <a:ea typeface="微軟正黑體" panose="020B0604030504040204" pitchFamily="34" charset="-120"/>
              </a:rPr>
              <a:t>微生物實驗室平面圖</a:t>
            </a:r>
          </a:p>
        </p:txBody>
      </p:sp>
      <p:sp>
        <p:nvSpPr>
          <p:cNvPr id="7" name="矩形 6"/>
          <p:cNvSpPr/>
          <p:nvPr/>
        </p:nvSpPr>
        <p:spPr>
          <a:xfrm>
            <a:off x="285082" y="674481"/>
            <a:ext cx="8494964" cy="1515800"/>
          </a:xfrm>
          <a:prstGeom prst="rect">
            <a:avLst/>
          </a:prstGeom>
        </p:spPr>
        <p:txBody>
          <a:bodyPr wrap="square">
            <a:spAutoFit/>
          </a:bodyPr>
          <a:lstStyle/>
          <a:p>
            <a:pPr marL="342900" indent="-342900">
              <a:spcBef>
                <a:spcPts val="500"/>
              </a:spcBef>
              <a:buFont typeface="Wingdings" panose="05000000000000000000" pitchFamily="2" charset="2"/>
              <a:buChar char="u"/>
            </a:pPr>
            <a:r>
              <a:rPr lang="zh-TW" altLang="en-US" sz="2000" b="1" dirty="0">
                <a:solidFill>
                  <a:prstClr val="black"/>
                </a:solidFill>
                <a:latin typeface="微軟正黑體" panose="020B0604030504040204" pitchFamily="34" charset="-120"/>
                <a:ea typeface="微軟正黑體" panose="020B0604030504040204" pitchFamily="34" charset="-120"/>
              </a:rPr>
              <a:t>阻隔區域以</a:t>
            </a:r>
            <a:r>
              <a:rPr lang="zh-TW" altLang="en-US" sz="2000" b="1" dirty="0">
                <a:solidFill>
                  <a:srgbClr val="0000FF"/>
                </a:solidFill>
                <a:latin typeface="微軟正黑體" panose="020B0604030504040204" pitchFamily="34" charset="-120"/>
                <a:ea typeface="微軟正黑體" panose="020B0604030504040204" pitchFamily="34" charset="-120"/>
              </a:rPr>
              <a:t>門</a:t>
            </a:r>
            <a:r>
              <a:rPr lang="zh-TW" altLang="en-US" sz="2000" b="1" dirty="0">
                <a:solidFill>
                  <a:prstClr val="black"/>
                </a:solidFill>
                <a:latin typeface="微軟正黑體" panose="020B0604030504040204" pitchFamily="34" charset="-120"/>
                <a:ea typeface="微軟正黑體" panose="020B0604030504040204" pitchFamily="34" charset="-120"/>
              </a:rPr>
              <a:t>和公共及行政區作區隔。</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342900" indent="-342900">
              <a:spcBef>
                <a:spcPts val="500"/>
              </a:spcBef>
              <a:buFont typeface="Wingdings" panose="05000000000000000000" pitchFamily="2" charset="2"/>
              <a:buChar char="u"/>
            </a:pPr>
            <a:r>
              <a:rPr lang="zh-TW" altLang="en-US" sz="2000" b="1" dirty="0">
                <a:solidFill>
                  <a:prstClr val="black"/>
                </a:solidFill>
                <a:latin typeface="微軟正黑體" panose="020B0604030504040204" pitchFamily="34" charset="-120"/>
                <a:ea typeface="微軟正黑體" panose="020B0604030504040204" pitchFamily="34" charset="-120"/>
              </a:rPr>
              <a:t>阻隔區域之</a:t>
            </a:r>
            <a:r>
              <a:rPr lang="zh-TW" altLang="en-US" sz="2000" b="1" dirty="0">
                <a:solidFill>
                  <a:srgbClr val="0000FF"/>
                </a:solidFill>
                <a:latin typeface="微軟正黑體" panose="020B0604030504040204" pitchFamily="34" charset="-120"/>
                <a:ea typeface="微軟正黑體" panose="020B0604030504040204" pitchFamily="34" charset="-120"/>
              </a:rPr>
              <a:t>文書</a:t>
            </a:r>
            <a:r>
              <a:rPr lang="zh-TW" altLang="en-US" sz="2000" b="1" dirty="0">
                <a:solidFill>
                  <a:prstClr val="black"/>
                </a:solidFill>
                <a:latin typeface="微軟正黑體" panose="020B0604030504040204" pitchFamily="34" charset="-120"/>
                <a:ea typeface="微軟正黑體" panose="020B0604030504040204" pitchFamily="34" charset="-120"/>
              </a:rPr>
              <a:t>專用工作檯和</a:t>
            </a:r>
            <a:r>
              <a:rPr lang="zh-TW" altLang="en-US" sz="2000" b="1" dirty="0">
                <a:solidFill>
                  <a:srgbClr val="0000FF"/>
                </a:solidFill>
                <a:latin typeface="微軟正黑體" panose="020B0604030504040204" pitchFamily="34" charset="-120"/>
                <a:ea typeface="微軟正黑體" panose="020B0604030504040204" pitchFamily="34" charset="-120"/>
              </a:rPr>
              <a:t>實驗工作檯</a:t>
            </a:r>
            <a:r>
              <a:rPr lang="zh-TW" altLang="en-US" sz="2000" b="1" dirty="0">
                <a:solidFill>
                  <a:prstClr val="black"/>
                </a:solidFill>
                <a:latin typeface="微軟正黑體" panose="020B0604030504040204" pitchFamily="34" charset="-120"/>
                <a:ea typeface="微軟正黑體" panose="020B0604030504040204" pitchFamily="34" charset="-120"/>
              </a:rPr>
              <a:t>作</a:t>
            </a:r>
            <a:r>
              <a:rPr lang="zh-TW" altLang="en-US" sz="2000" b="1" dirty="0">
                <a:solidFill>
                  <a:srgbClr val="0000FF"/>
                </a:solidFill>
                <a:latin typeface="微軟正黑體" panose="020B0604030504040204" pitchFamily="34" charset="-120"/>
                <a:ea typeface="微軟正黑體" panose="020B0604030504040204" pitchFamily="34" charset="-120"/>
              </a:rPr>
              <a:t>區隔</a:t>
            </a:r>
            <a:r>
              <a:rPr lang="zh-TW" altLang="en-US" sz="2000" b="1" dirty="0">
                <a:solidFill>
                  <a:prstClr val="black"/>
                </a:solidFill>
                <a:latin typeface="微軟正黑體" panose="020B0604030504040204" pitchFamily="34" charset="-120"/>
                <a:ea typeface="微軟正黑體" panose="020B0604030504040204" pitchFamily="34" charset="-120"/>
              </a:rPr>
              <a:t>。</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marL="342900" indent="-342900">
              <a:spcBef>
                <a:spcPts val="500"/>
              </a:spcBef>
              <a:buFont typeface="Wingdings" panose="05000000000000000000" pitchFamily="2" charset="2"/>
              <a:buChar char="u"/>
            </a:pPr>
            <a:r>
              <a:rPr lang="zh-TW" altLang="en-US" sz="2000" b="1" dirty="0">
                <a:solidFill>
                  <a:prstClr val="black"/>
                </a:solidFill>
                <a:latin typeface="微軟正黑體" panose="020B0604030504040204" pitchFamily="34" charset="-120"/>
                <a:ea typeface="微軟正黑體" panose="020B0604030504040204" pitchFamily="34" charset="-120"/>
              </a:rPr>
              <a:t>微生物實驗室設</a:t>
            </a:r>
            <a:r>
              <a:rPr lang="zh-TW" altLang="en-US" sz="2000" b="1" dirty="0">
                <a:solidFill>
                  <a:srgbClr val="0000FF"/>
                </a:solidFill>
                <a:latin typeface="微軟正黑體" panose="020B0604030504040204" pitchFamily="34" charset="-120"/>
                <a:ea typeface="微軟正黑體" panose="020B0604030504040204" pitchFamily="34" charset="-120"/>
              </a:rPr>
              <a:t>高壓滅菌器</a:t>
            </a:r>
            <a:r>
              <a:rPr lang="zh-TW" altLang="en-US" sz="2000" b="1" dirty="0">
                <a:solidFill>
                  <a:prstClr val="black"/>
                </a:solidFill>
                <a:latin typeface="微軟正黑體" panose="020B0604030504040204" pitchFamily="34" charset="-120"/>
                <a:ea typeface="微軟正黑體" panose="020B0604030504040204" pitchFamily="34" charset="-120"/>
              </a:rPr>
              <a:t>，置於實驗</a:t>
            </a:r>
            <a:r>
              <a:rPr lang="zh-TW" altLang="en-US" sz="2000" b="1" dirty="0">
                <a:solidFill>
                  <a:srgbClr val="0000FF"/>
                </a:solidFill>
                <a:latin typeface="微軟正黑體" panose="020B0604030504040204" pitchFamily="34" charset="-120"/>
                <a:ea typeface="微軟正黑體" panose="020B0604030504040204" pitchFamily="34" charset="-120"/>
              </a:rPr>
              <a:t>工作區內。</a:t>
            </a:r>
            <a:endParaRPr lang="en-US" altLang="zh-TW" sz="2000" b="1" dirty="0">
              <a:solidFill>
                <a:srgbClr val="0000FF"/>
              </a:solidFill>
              <a:latin typeface="微軟正黑體" panose="020B0604030504040204" pitchFamily="34" charset="-120"/>
              <a:ea typeface="微軟正黑體" panose="020B0604030504040204" pitchFamily="34" charset="-120"/>
            </a:endParaRPr>
          </a:p>
          <a:p>
            <a:pPr marL="342900" indent="-342900">
              <a:spcBef>
                <a:spcPts val="500"/>
              </a:spcBef>
              <a:buFont typeface="Wingdings" panose="05000000000000000000" pitchFamily="2" charset="2"/>
              <a:buChar char="u"/>
            </a:pPr>
            <a:r>
              <a:rPr lang="zh-TW" altLang="en-US" sz="2000" b="1" dirty="0">
                <a:solidFill>
                  <a:srgbClr val="0000FF"/>
                </a:solidFill>
                <a:latin typeface="微軟正黑體" panose="020B0604030504040204" pitchFamily="34" charset="-120"/>
                <a:ea typeface="微軟正黑體" panose="020B0604030504040204" pitchFamily="34" charset="-120"/>
              </a:rPr>
              <a:t>水槽</a:t>
            </a:r>
            <a:r>
              <a:rPr lang="zh-TW" altLang="en-US" sz="2000" b="1" dirty="0">
                <a:solidFill>
                  <a:prstClr val="black"/>
                </a:solidFill>
                <a:latin typeface="微軟正黑體" panose="020B0604030504040204" pitchFamily="34" charset="-120"/>
                <a:ea typeface="微軟正黑體" panose="020B0604030504040204" pitchFamily="34" charset="-120"/>
              </a:rPr>
              <a:t>設置位於阻隔區域之</a:t>
            </a:r>
            <a:r>
              <a:rPr lang="zh-TW" altLang="en-US" sz="2000" b="1" dirty="0">
                <a:solidFill>
                  <a:srgbClr val="0000FF"/>
                </a:solidFill>
                <a:latin typeface="微軟正黑體" panose="020B0604030504040204" pitchFamily="34" charset="-120"/>
                <a:ea typeface="微軟正黑體" panose="020B0604030504040204" pitchFamily="34" charset="-120"/>
              </a:rPr>
              <a:t>出口</a:t>
            </a:r>
            <a:r>
              <a:rPr lang="zh-TW" altLang="en-US" sz="2000" b="1" dirty="0">
                <a:solidFill>
                  <a:prstClr val="black"/>
                </a:solidFill>
                <a:latin typeface="微軟正黑體" panose="020B0604030504040204" pitchFamily="34" charset="-120"/>
                <a:ea typeface="微軟正黑體" panose="020B0604030504040204" pitchFamily="34" charset="-120"/>
              </a:rPr>
              <a:t>處，以利洗手，具</a:t>
            </a:r>
            <a:r>
              <a:rPr lang="zh-TW" altLang="en-US" sz="2000" b="1" dirty="0">
                <a:solidFill>
                  <a:srgbClr val="0000FF"/>
                </a:solidFill>
                <a:latin typeface="微軟正黑體" panose="020B0604030504040204" pitchFamily="34" charset="-120"/>
                <a:ea typeface="微軟正黑體" panose="020B0604030504040204" pitchFamily="34" charset="-120"/>
              </a:rPr>
              <a:t>免手動</a:t>
            </a:r>
            <a:r>
              <a:rPr lang="zh-TW" altLang="en-US" sz="2000" b="1" dirty="0">
                <a:solidFill>
                  <a:prstClr val="black"/>
                </a:solidFill>
                <a:latin typeface="微軟正黑體" panose="020B0604030504040204" pitchFamily="34" charset="-120"/>
                <a:ea typeface="微軟正黑體" panose="020B0604030504040204" pitchFamily="34" charset="-120"/>
              </a:rPr>
              <a:t>設計。</a:t>
            </a:r>
          </a:p>
        </p:txBody>
      </p:sp>
      <p:grpSp>
        <p:nvGrpSpPr>
          <p:cNvPr id="20" name="群組 19"/>
          <p:cNvGrpSpPr/>
          <p:nvPr/>
        </p:nvGrpSpPr>
        <p:grpSpPr>
          <a:xfrm>
            <a:off x="457200" y="2141115"/>
            <a:ext cx="7536205" cy="4643468"/>
            <a:chOff x="838200" y="2173126"/>
            <a:chExt cx="7175393" cy="4643468"/>
          </a:xfrm>
        </p:grpSpPr>
        <p:grpSp>
          <p:nvGrpSpPr>
            <p:cNvPr id="12" name="群組 11"/>
            <p:cNvGrpSpPr/>
            <p:nvPr/>
          </p:nvGrpSpPr>
          <p:grpSpPr>
            <a:xfrm>
              <a:off x="838200" y="2173126"/>
              <a:ext cx="7175393" cy="4643468"/>
              <a:chOff x="228600" y="1012135"/>
              <a:chExt cx="7248525" cy="5740032"/>
            </a:xfrm>
          </p:grpSpPr>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12135"/>
                <a:ext cx="7248525" cy="4924425"/>
              </a:xfrm>
              <a:prstGeom prst="rect">
                <a:avLst/>
              </a:prstGeom>
            </p:spPr>
          </p:pic>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56" y="5866342"/>
                <a:ext cx="6705600" cy="885825"/>
              </a:xfrm>
              <a:prstGeom prst="rect">
                <a:avLst/>
              </a:prstGeom>
            </p:spPr>
          </p:pic>
        </p:grpSp>
        <p:sp>
          <p:nvSpPr>
            <p:cNvPr id="5" name="橢圓 4"/>
            <p:cNvSpPr/>
            <p:nvPr/>
          </p:nvSpPr>
          <p:spPr>
            <a:xfrm>
              <a:off x="1066800" y="2505841"/>
              <a:ext cx="603526" cy="6234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7254629" y="2279996"/>
              <a:ext cx="603526" cy="62343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圓角矩形 7"/>
            <p:cNvSpPr/>
            <p:nvPr/>
          </p:nvSpPr>
          <p:spPr>
            <a:xfrm>
              <a:off x="1152708" y="4468219"/>
              <a:ext cx="4257492" cy="146402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a:off x="5697929" y="4542254"/>
              <a:ext cx="1213461" cy="1389989"/>
            </a:xfrm>
            <a:prstGeom prst="roundRect">
              <a:avLst/>
            </a:prstGeom>
            <a:noFill/>
            <a:ln w="381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6272324" y="3880617"/>
              <a:ext cx="788865" cy="50102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6577458" y="3437475"/>
              <a:ext cx="367387" cy="369332"/>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門</a:t>
              </a:r>
            </a:p>
          </p:txBody>
        </p:sp>
      </p:grpSp>
      <p:sp>
        <p:nvSpPr>
          <p:cNvPr id="4" name="object 12"/>
          <p:cNvSpPr txBox="1"/>
          <p:nvPr/>
        </p:nvSpPr>
        <p:spPr>
          <a:xfrm>
            <a:off x="7531309" y="6170132"/>
            <a:ext cx="1508710" cy="553998"/>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r>
              <a:rPr lang="zh-TW" altLang="en-US" sz="1200" b="1" dirty="0">
                <a:solidFill>
                  <a:schemeClr val="bg1"/>
                </a:solidFill>
                <a:latin typeface="微軟正黑體" panose="020B0604030504040204" pitchFamily="34" charset="-120"/>
                <a:ea typeface="微軟正黑體" panose="020B0604030504040204" pitchFamily="34" charset="-120"/>
              </a:rPr>
              <a:t>實驗室生物安全規範</a:t>
            </a:r>
            <a:endParaRPr lang="en-US" altLang="zh-TW" sz="1200" b="1" dirty="0">
              <a:solidFill>
                <a:schemeClr val="bg1"/>
              </a:solidFill>
              <a:latin typeface="微軟正黑體" panose="020B0604030504040204" pitchFamily="34" charset="-120"/>
              <a:ea typeface="微軟正黑體" panose="020B0604030504040204" pitchFamily="34" charset="-120"/>
            </a:endParaRPr>
          </a:p>
          <a:p>
            <a:pPr algn="r"/>
            <a:r>
              <a:rPr lang="en-US" altLang="zh-TW" sz="1200" b="1" dirty="0">
                <a:solidFill>
                  <a:schemeClr val="bg1"/>
                </a:solidFill>
                <a:latin typeface="微軟正黑體" panose="020B0604030504040204" pitchFamily="34" charset="-120"/>
                <a:ea typeface="微軟正黑體" panose="020B0604030504040204" pitchFamily="34" charset="-120"/>
              </a:rPr>
              <a:t>(2021</a:t>
            </a:r>
            <a:r>
              <a:rPr lang="zh-TW" altLang="en-US" sz="1200" b="1" dirty="0">
                <a:solidFill>
                  <a:schemeClr val="bg1"/>
                </a:solidFill>
                <a:latin typeface="微軟正黑體" panose="020B0604030504040204" pitchFamily="34" charset="-120"/>
                <a:ea typeface="微軟正黑體" panose="020B0604030504040204" pitchFamily="34" charset="-120"/>
              </a:rPr>
              <a:t>年版</a:t>
            </a:r>
            <a:r>
              <a:rPr lang="en-US" altLang="zh-TW" sz="1200" b="1" dirty="0">
                <a:solidFill>
                  <a:schemeClr val="bg1"/>
                </a:solidFill>
                <a:latin typeface="微軟正黑體" panose="020B0604030504040204" pitchFamily="34" charset="-120"/>
                <a:ea typeface="微軟正黑體" panose="020B0604030504040204" pitchFamily="34" charset="-120"/>
              </a:rPr>
              <a:t>)</a:t>
            </a:r>
          </a:p>
          <a:p>
            <a:pPr algn="r"/>
            <a:r>
              <a:rPr lang="en-US" altLang="zh-TW" sz="1200" b="1" dirty="0">
                <a:solidFill>
                  <a:schemeClr val="bg1"/>
                </a:solidFill>
                <a:latin typeface="微軟正黑體" panose="020B0604030504040204" pitchFamily="34" charset="-120"/>
                <a:ea typeface="微軟正黑體" panose="020B0604030504040204" pitchFamily="34" charset="-120"/>
              </a:rPr>
              <a:t>CDC</a:t>
            </a:r>
            <a:r>
              <a:rPr lang="zh-TW" altLang="en-US" sz="1200" b="1" dirty="0">
                <a:solidFill>
                  <a:schemeClr val="bg1"/>
                </a:solidFill>
                <a:latin typeface="微軟正黑體" panose="020B0604030504040204" pitchFamily="34" charset="-120"/>
                <a:ea typeface="微軟正黑體" panose="020B0604030504040204" pitchFamily="34" charset="-120"/>
              </a:rPr>
              <a:t>編訂</a:t>
            </a:r>
            <a:r>
              <a:rPr lang="en-US" altLang="zh-TW" sz="1200" b="1" dirty="0">
                <a:solidFill>
                  <a:schemeClr val="bg1"/>
                </a:solidFill>
                <a:latin typeface="微軟正黑體" panose="020B0604030504040204" pitchFamily="34" charset="-120"/>
                <a:ea typeface="微軟正黑體" panose="020B0604030504040204" pitchFamily="34" charset="-120"/>
              </a:rPr>
              <a:t>2021.05</a:t>
            </a:r>
          </a:p>
        </p:txBody>
      </p:sp>
      <p:cxnSp>
        <p:nvCxnSpPr>
          <p:cNvPr id="16" name="直線接點 15"/>
          <p:cNvCxnSpPr/>
          <p:nvPr/>
        </p:nvCxnSpPr>
        <p:spPr>
          <a:xfrm flipV="1">
            <a:off x="5410200" y="4267201"/>
            <a:ext cx="0" cy="163303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6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4294967295"/>
          </p:nvPr>
        </p:nvSpPr>
        <p:spPr>
          <a:xfrm>
            <a:off x="247879" y="1066800"/>
            <a:ext cx="8648241" cy="5232202"/>
          </a:xfrm>
          <a:prstGeom prst="rect">
            <a:avLst/>
          </a:prstGeom>
        </p:spPr>
        <p:txBody>
          <a:bodyPr/>
          <a:lstStyle/>
          <a:p>
            <a:pPr>
              <a:spcBef>
                <a:spcPts val="1000"/>
              </a:spcBef>
              <a:defRPr/>
            </a:pPr>
            <a:r>
              <a:rPr lang="zh-TW" altLang="en-US" sz="2000" b="1" dirty="0">
                <a:latin typeface="微軟正黑體" panose="020B0604030504040204" pitchFamily="34" charset="-120"/>
                <a:ea typeface="微軟正黑體" panose="020B0604030504040204" pitchFamily="34" charset="-120"/>
              </a:rPr>
              <a:t>適用範圍：</a:t>
            </a: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嚴重影響</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人體健康或</a:t>
            </a: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可能</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致死</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且</a:t>
            </a:r>
            <a:r>
              <a:rPr lang="zh-TW" altLang="zh-TW" sz="20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可能有預防或治療方法者</a:t>
            </a:r>
            <a:r>
              <a:rPr lang="zh-TW" altLang="en-US" sz="2000" b="1" kern="1200" dirty="0">
                <a:solidFill>
                  <a:schemeClr val="tx1">
                    <a:lumMod val="95000"/>
                    <a:lumOff val="5000"/>
                  </a:schemeClr>
                </a:solidFill>
                <a:latin typeface="微軟正黑體" panose="020B0604030504040204" pitchFamily="34" charset="-120"/>
                <a:ea typeface="微軟正黑體" panose="020B0604030504040204" pitchFamily="34" charset="-120"/>
              </a:rPr>
              <a:t>之</a:t>
            </a:r>
            <a:endParaRPr lang="en-US" altLang="zh-TW" sz="2000" b="1" kern="12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defRPr/>
            </a:pPr>
            <a:r>
              <a:rPr lang="en-US" altLang="zh-TW" sz="2000" b="1" kern="1200" dirty="0">
                <a:solidFill>
                  <a:schemeClr val="tx1">
                    <a:lumMod val="95000"/>
                    <a:lumOff val="5000"/>
                  </a:schemeClr>
                </a:solidFill>
                <a:latin typeface="微軟正黑體" panose="020B0604030504040204" pitchFamily="34" charset="-120"/>
                <a:ea typeface="微軟正黑體" panose="020B0604030504040204" pitchFamily="34" charset="-120"/>
              </a:rPr>
              <a:t>                    </a:t>
            </a:r>
            <a:r>
              <a:rPr lang="zh-TW" altLang="en-US" sz="2000" b="1" kern="1200" dirty="0">
                <a:solidFill>
                  <a:schemeClr val="tx1">
                    <a:lumMod val="95000"/>
                    <a:lumOff val="5000"/>
                  </a:schemeClr>
                </a:solidFill>
                <a:latin typeface="微軟正黑體" panose="020B0604030504040204" pitchFamily="34" charset="-120"/>
                <a:ea typeface="微軟正黑體" panose="020B0604030504040204" pitchFamily="34" charset="-120"/>
              </a:rPr>
              <a:t>感染  性生物材料。 </a:t>
            </a:r>
            <a:endParaRPr lang="zh-TW" altLang="en-US" sz="2000" b="1" dirty="0">
              <a:solidFill>
                <a:srgbClr val="A53010"/>
              </a:solidFill>
              <a:latin typeface="微軟正黑體" panose="020B0604030504040204" pitchFamily="34" charset="-120"/>
              <a:ea typeface="微軟正黑體" panose="020B0604030504040204" pitchFamily="34" charset="-120"/>
            </a:endParaRPr>
          </a:p>
          <a:p>
            <a:pPr marL="342900" indent="-342900">
              <a:lnSpc>
                <a:spcPct val="150000"/>
              </a:lnSpc>
              <a:buClr>
                <a:srgbClr val="C00000"/>
              </a:buClr>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基本設施：</a:t>
            </a:r>
            <a:endParaRPr lang="en-US" altLang="zh-TW" sz="2000" b="1" dirty="0">
              <a:latin typeface="微軟正黑體" panose="020B0604030504040204" pitchFamily="34" charset="-120"/>
              <a:ea typeface="微軟正黑體" panose="020B0604030504040204" pitchFamily="34" charset="-120"/>
            </a:endParaRPr>
          </a:p>
          <a:p>
            <a:pPr>
              <a:buClr>
                <a:srgbClr val="C00000"/>
              </a:buCl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1.</a:t>
            </a:r>
            <a:r>
              <a:rPr lang="zh-TW" altLang="en-US" sz="2000" b="1" dirty="0">
                <a:latin typeface="微軟正黑體" panose="020B0604030504040204" pitchFamily="34" charset="-120"/>
                <a:ea typeface="微軟正黑體" panose="020B0604030504040204" pitchFamily="34" charset="-120"/>
              </a:rPr>
              <a:t>為</a:t>
            </a:r>
            <a:r>
              <a:rPr lang="zh-TW" altLang="en-US" sz="2000" b="1" dirty="0">
                <a:solidFill>
                  <a:srgbClr val="C00000"/>
                </a:solidFill>
                <a:latin typeface="微軟正黑體" panose="020B0604030504040204" pitchFamily="34" charset="-120"/>
                <a:ea typeface="微軟正黑體" panose="020B0604030504040204" pitchFamily="34" charset="-120"/>
              </a:rPr>
              <a:t>獨立建築或單獨隔離的區域</a:t>
            </a:r>
            <a:r>
              <a:rPr lang="zh-TW" altLang="en-US" sz="2000" b="1" dirty="0">
                <a:latin typeface="微軟正黑體" panose="020B0604030504040204" pitchFamily="34" charset="-120"/>
                <a:ea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2.</a:t>
            </a:r>
            <a:r>
              <a:rPr lang="zh-TW" altLang="en-US" sz="2000" b="1" dirty="0">
                <a:latin typeface="微軟正黑體" panose="020B0604030504040204" pitchFamily="34" charset="-120"/>
                <a:ea typeface="微軟正黑體" panose="020B0604030504040204" pitchFamily="34" charset="-120"/>
              </a:rPr>
              <a:t>實驗室要密閉，設置</a:t>
            </a:r>
            <a:r>
              <a:rPr lang="zh-TW" altLang="en-US" sz="2000" b="1" dirty="0">
                <a:solidFill>
                  <a:srgbClr val="C00000"/>
                </a:solidFill>
                <a:latin typeface="微軟正黑體" panose="020B0604030504040204" pitchFamily="34" charset="-120"/>
                <a:ea typeface="微軟正黑體" panose="020B0604030504040204" pitchFamily="34" charset="-120"/>
              </a:rPr>
              <a:t>緩衝區及自動關閉雙門，雙門設定不可同時開啟</a:t>
            </a:r>
            <a:r>
              <a:rPr lang="zh-TW" altLang="en-US" sz="2000" b="1" dirty="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3.</a:t>
            </a:r>
            <a:r>
              <a:rPr lang="zh-TW" altLang="en-US" sz="2000" b="1" dirty="0">
                <a:latin typeface="微軟正黑體" panose="020B0604030504040204" pitchFamily="34" charset="-120"/>
                <a:ea typeface="微軟正黑體" panose="020B0604030504040204" pitchFamily="34" charset="-120"/>
              </a:rPr>
              <a:t>實驗區域內需有</a:t>
            </a:r>
            <a:r>
              <a:rPr lang="zh-TW" altLang="en-US" sz="2000" b="1" dirty="0">
                <a:solidFill>
                  <a:srgbClr val="C00000"/>
                </a:solidFill>
                <a:latin typeface="微軟正黑體" panose="020B0604030504040204" pitchFamily="34" charset="-120"/>
                <a:ea typeface="微軟正黑體" panose="020B0604030504040204" pitchFamily="34" charset="-120"/>
              </a:rPr>
              <a:t>廢水收集及滅菌設備，滅菌設備需有雙門開啟</a:t>
            </a:r>
            <a:r>
              <a:rPr lang="zh-TW" altLang="en-US" sz="2000" b="1" dirty="0">
                <a:solidFill>
                  <a:srgbClr val="FF0000"/>
                </a:solidFill>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4.</a:t>
            </a:r>
            <a:r>
              <a:rPr lang="zh-TW" altLang="en-US" sz="2000" b="1" dirty="0">
                <a:latin typeface="微軟正黑體" panose="020B0604030504040204" pitchFamily="34" charset="-120"/>
                <a:ea typeface="微軟正黑體" panose="020B0604030504040204" pitchFamily="34" charset="-120"/>
              </a:rPr>
              <a:t>牆壁、天花板及地板需</a:t>
            </a:r>
            <a:r>
              <a:rPr lang="zh-TW" altLang="en-US" sz="2000" b="1" dirty="0">
                <a:solidFill>
                  <a:srgbClr val="C00000"/>
                </a:solidFill>
                <a:latin typeface="微軟正黑體" panose="020B0604030504040204" pitchFamily="34" charset="-120"/>
                <a:ea typeface="微軟正黑體" panose="020B0604030504040204" pitchFamily="34" charset="-120"/>
              </a:rPr>
              <a:t>防水</a:t>
            </a:r>
            <a:r>
              <a:rPr lang="zh-TW" altLang="en-US" sz="2000" b="1" dirty="0">
                <a:latin typeface="微軟正黑體" panose="020B0604030504040204" pitchFamily="34" charset="-120"/>
                <a:ea typeface="微軟正黑體" panose="020B0604030504040204" pitchFamily="34" charset="-120"/>
              </a:rPr>
              <a:t>及易於清潔。</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5.</a:t>
            </a:r>
            <a:r>
              <a:rPr lang="zh-TW" altLang="en-US" sz="2000" b="1" dirty="0">
                <a:latin typeface="微軟正黑體" panose="020B0604030504040204" pitchFamily="34" charset="-120"/>
                <a:ea typeface="微軟正黑體" panose="020B0604030504040204" pitchFamily="34" charset="-120"/>
              </a:rPr>
              <a:t>需要密閉式供氣設備，單向氣流，向內流入實驗室方向</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rPr>
              <a:t>負壓</a:t>
            </a:r>
            <a:r>
              <a:rPr lang="en-US" altLang="zh-TW" sz="2000" b="1" dirty="0">
                <a:solidFill>
                  <a:srgbClr val="C00000"/>
                </a:solidFill>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a:t>
            </a:r>
            <a:endParaRPr lang="en-US" altLang="zh-TW" sz="2000" b="1" dirty="0">
              <a:latin typeface="微軟正黑體" panose="020B0604030504040204" pitchFamily="34" charset="-120"/>
              <a:ea typeface="微軟正黑體" panose="020B0604030504040204" pitchFamily="34" charset="-120"/>
            </a:endParaRP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6.</a:t>
            </a:r>
            <a:r>
              <a:rPr lang="zh-TW" altLang="en-US" sz="2000" b="1" dirty="0">
                <a:latin typeface="微軟正黑體" panose="020B0604030504040204" pitchFamily="34" charset="-120"/>
                <a:ea typeface="微軟正黑體" panose="020B0604030504040204" pitchFamily="34" charset="-120"/>
              </a:rPr>
              <a:t>具有</a:t>
            </a:r>
            <a:r>
              <a:rPr lang="en-US" altLang="zh-TW" sz="2000" b="1" dirty="0">
                <a:solidFill>
                  <a:srgbClr val="C00000"/>
                </a:solidFill>
                <a:latin typeface="微軟正黑體" panose="020B0604030504040204" pitchFamily="34" charset="-120"/>
                <a:ea typeface="微軟正黑體" panose="020B0604030504040204" pitchFamily="34" charset="-120"/>
              </a:rPr>
              <a:t>Class II</a:t>
            </a:r>
            <a:r>
              <a:rPr lang="zh-TW" altLang="en-US" sz="2000" b="1" dirty="0">
                <a:solidFill>
                  <a:srgbClr val="C00000"/>
                </a:solidFill>
                <a:latin typeface="微軟正黑體" panose="020B0604030504040204" pitchFamily="34" charset="-120"/>
                <a:ea typeface="微軟正黑體" panose="020B0604030504040204" pitchFamily="34" charset="-120"/>
              </a:rPr>
              <a:t>或</a:t>
            </a:r>
            <a:r>
              <a:rPr lang="en-US" altLang="zh-TW" sz="2000" b="1" dirty="0">
                <a:solidFill>
                  <a:srgbClr val="C00000"/>
                </a:solidFill>
                <a:latin typeface="微軟正黑體" panose="020B0604030504040204" pitchFamily="34" charset="-120"/>
                <a:ea typeface="微軟正黑體" panose="020B0604030504040204" pitchFamily="34" charset="-120"/>
              </a:rPr>
              <a:t>III</a:t>
            </a:r>
            <a:r>
              <a:rPr lang="zh-TW" altLang="en-US" sz="2000" b="1" dirty="0">
                <a:solidFill>
                  <a:srgbClr val="C00000"/>
                </a:solidFill>
                <a:latin typeface="微軟正黑體" panose="020B0604030504040204" pitchFamily="34" charset="-120"/>
                <a:ea typeface="微軟正黑體" panose="020B0604030504040204" pitchFamily="34" charset="-120"/>
              </a:rPr>
              <a:t>生物安全操作櫃</a:t>
            </a:r>
            <a:r>
              <a:rPr lang="zh-TW" altLang="en-US" sz="2000" b="1" dirty="0">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a:p>
            <a:pPr marL="342900" indent="-342900" eaLnBrk="1" fontAlgn="auto" hangingPunct="1">
              <a:lnSpc>
                <a:spcPct val="150000"/>
              </a:lnSpc>
              <a:buClr>
                <a:srgbClr val="C00000"/>
              </a:buClr>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人員訓練及要求：</a:t>
            </a:r>
            <a:endParaRPr lang="en-US" altLang="zh-TW" sz="2000" b="1" dirty="0">
              <a:latin typeface="微軟正黑體" panose="020B0604030504040204" pitchFamily="34" charset="-120"/>
              <a:ea typeface="微軟正黑體" panose="020B0604030504040204" pitchFamily="34" charset="-120"/>
            </a:endParaRPr>
          </a:p>
          <a:p>
            <a:pPr marL="0" indent="0">
              <a:buFont typeface="Wingdings 3" panose="05040102010807070707" pitchFamily="18" charset="2"/>
              <a:buNone/>
              <a:defRPr/>
            </a:pPr>
            <a:r>
              <a:rPr lang="zh-TW" altLang="en-US" sz="20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2000" b="1" dirty="0">
                <a:latin typeface="微軟正黑體" panose="020B0604030504040204" pitchFamily="34" charset="-120"/>
                <a:ea typeface="微軟正黑體" panose="020B0604030504040204" pitchFamily="34" charset="-120"/>
                <a:cs typeface="Arial" panose="020B0604020202020204" pitchFamily="34" charset="0"/>
              </a:rPr>
              <a:t>1.</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高防護實驗室新進工作人員所接受課程，應報中央主管機關認可；未</a:t>
            </a:r>
            <a:endParaRPr lang="en-US"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經認可者，其繼續教育不具效力</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辦法</a:t>
            </a:r>
            <a:r>
              <a:rPr lang="en-US" altLang="zh-TW" sz="2000" b="1" dirty="0">
                <a:latin typeface="微軟正黑體" panose="020B0604030504040204" pitchFamily="34" charset="-120"/>
                <a:ea typeface="微軟正黑體" panose="020B0604030504040204" pitchFamily="34" charset="-120"/>
              </a:rPr>
              <a:t>#24)</a:t>
            </a:r>
          </a:p>
          <a:p>
            <a:pPr>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2.</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設置單位對於使用</a:t>
            </a:r>
            <a:r>
              <a:rPr lang="en-US"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RG3RG4</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危險群病原體之實驗室</a:t>
            </a:r>
            <a:r>
              <a:rPr lang="zh-TW" altLang="zh-TW" sz="2000" b="1" dirty="0">
                <a:latin typeface="微軟正黑體" panose="020B0604030504040204" pitchFamily="34" charset="-120"/>
                <a:ea typeface="微軟正黑體" panose="020B0604030504040204" pitchFamily="34" charset="-120"/>
                <a:cs typeface="Times New Roman" panose="02020603050405020304" pitchFamily="18" charset="0"/>
              </a:rPr>
              <a:t>工作人員，應保存</a:t>
            </a:r>
            <a:endParaRPr lang="en-US"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Font typeface="Wingdings 3" panose="05040102010807070707" pitchFamily="18" charset="2"/>
              <a:buNone/>
              <a:defRPr/>
            </a:pPr>
            <a:r>
              <a:rPr lang="en-US"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血清檢體至其離職後十年</a:t>
            </a:r>
            <a:r>
              <a:rPr lang="zh-TW" altLang="en-US" sz="2000" b="1" dirty="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辦法</a:t>
            </a:r>
            <a:r>
              <a:rPr lang="en-US" altLang="zh-TW" sz="2000" b="1" dirty="0">
                <a:latin typeface="微軟正黑體" panose="020B0604030504040204" pitchFamily="34" charset="-120"/>
                <a:ea typeface="微軟正黑體" panose="020B0604030504040204" pitchFamily="34" charset="-120"/>
              </a:rPr>
              <a:t>#21)</a:t>
            </a:r>
            <a:endParaRPr lang="zh-TW" altLang="en-US" sz="2000" b="1" dirty="0">
              <a:solidFill>
                <a:srgbClr val="FF0000"/>
              </a:solidFill>
              <a:latin typeface="微軟正黑體" panose="020B0604030504040204" pitchFamily="34" charset="-120"/>
              <a:ea typeface="微軟正黑體" panose="020B0604030504040204" pitchFamily="34" charset="-120"/>
            </a:endParaRPr>
          </a:p>
          <a:p>
            <a:pPr marL="0" indent="0">
              <a:buFont typeface="Wingdings 3" panose="05040102010807070707" pitchFamily="18" charset="2"/>
              <a:buNone/>
              <a:defRPr/>
            </a:pPr>
            <a:r>
              <a:rPr lang="zh-TW" altLang="en-US" sz="2000" b="1" dirty="0">
                <a:latin typeface="微軟正黑體" panose="020B0604030504040204" pitchFamily="34" charset="-120"/>
                <a:ea typeface="微軟正黑體" panose="020B0604030504040204" pitchFamily="34" charset="-120"/>
              </a:rPr>
              <a:t>       </a:t>
            </a:r>
            <a:r>
              <a:rPr lang="en-US" altLang="zh-TW" sz="2000" b="1" dirty="0">
                <a:latin typeface="微軟正黑體" panose="020B0604030504040204" pitchFamily="34" charset="-120"/>
                <a:ea typeface="微軟正黑體" panose="020B0604030504040204" pitchFamily="34" charset="-120"/>
              </a:rPr>
              <a:t>3.</a:t>
            </a:r>
            <a:r>
              <a:rPr lang="zh-TW" altLang="en-US" sz="2000" b="1" dirty="0">
                <a:latin typeface="微軟正黑體" panose="020B0604030504040204" pitchFamily="34" charset="-120"/>
                <a:ea typeface="微軟正黑體" panose="020B0604030504040204" pitchFamily="34" charset="-120"/>
              </a:rPr>
              <a:t>所有感染性物質的操作，必須在</a:t>
            </a:r>
            <a:r>
              <a:rPr lang="en-US" altLang="zh-TW" sz="2000" b="1" dirty="0">
                <a:latin typeface="微軟正黑體" panose="020B0604030504040204" pitchFamily="34" charset="-120"/>
                <a:ea typeface="微軟正黑體" panose="020B0604030504040204" pitchFamily="34" charset="-120"/>
              </a:rPr>
              <a:t>BSC</a:t>
            </a:r>
            <a:r>
              <a:rPr lang="zh-TW" altLang="en-US" sz="2000" b="1" dirty="0">
                <a:latin typeface="微軟正黑體" panose="020B0604030504040204" pitchFamily="34" charset="-120"/>
                <a:ea typeface="微軟正黑體" panose="020B0604030504040204" pitchFamily="34" charset="-120"/>
              </a:rPr>
              <a:t>內進行，工作人員亦須穿戴合適</a:t>
            </a:r>
            <a:endParaRPr lang="en-US" altLang="zh-TW" sz="2000" b="1" dirty="0">
              <a:latin typeface="微軟正黑體" panose="020B0604030504040204" pitchFamily="34" charset="-120"/>
              <a:ea typeface="微軟正黑體" panose="020B0604030504040204" pitchFamily="34" charset="-120"/>
            </a:endParaRPr>
          </a:p>
          <a:p>
            <a:pPr marL="0" indent="0">
              <a:buFont typeface="Wingdings 3" panose="05040102010807070707" pitchFamily="18" charset="2"/>
              <a:buNone/>
              <a:defRPr/>
            </a:pPr>
            <a:r>
              <a:rPr lang="zh-TW" altLang="en-US" sz="2000" b="1" dirty="0">
                <a:latin typeface="微軟正黑體" panose="020B0604030504040204" pitchFamily="34" charset="-120"/>
                <a:ea typeface="微軟正黑體" panose="020B0604030504040204" pitchFamily="34" charset="-120"/>
              </a:rPr>
              <a:t>          的防護衣。</a:t>
            </a:r>
          </a:p>
        </p:txBody>
      </p:sp>
      <p:sp>
        <p:nvSpPr>
          <p:cNvPr id="5" name="標題 1"/>
          <p:cNvSpPr>
            <a:spLocks noGrp="1"/>
          </p:cNvSpPr>
          <p:nvPr>
            <p:ph type="title"/>
          </p:nvPr>
        </p:nvSpPr>
        <p:spPr>
          <a:xfrm>
            <a:off x="381000" y="152400"/>
            <a:ext cx="8648241" cy="990600"/>
          </a:xfrm>
        </p:spPr>
        <p:txBody>
          <a:bodyPr rtlCol="0">
            <a:normAutofit/>
          </a:bodyPr>
          <a:lstStyle/>
          <a:p>
            <a:pPr eaLnBrk="1" fontAlgn="auto" hangingPunct="1">
              <a:spcAft>
                <a:spcPts val="0"/>
              </a:spcAft>
              <a:defRPr/>
            </a:pPr>
            <a:r>
              <a:rPr lang="zh-TW" altLang="en-US" sz="3000" b="1" dirty="0">
                <a:solidFill>
                  <a:schemeClr val="tx1">
                    <a:lumMod val="85000"/>
                    <a:lumOff val="15000"/>
                  </a:schemeClr>
                </a:solidFill>
                <a:latin typeface="微軟正黑體" panose="020B0604030504040204" pitchFamily="34" charset="-120"/>
                <a:ea typeface="微軟正黑體" panose="020B0604030504040204" pitchFamily="34" charset="-120"/>
              </a:rPr>
              <a:t>生物安全第三等級實驗室</a:t>
            </a:r>
            <a:br>
              <a:rPr lang="en-US" altLang="zh-TW" sz="3000" b="1" dirty="0">
                <a:solidFill>
                  <a:schemeClr val="tx1">
                    <a:lumMod val="85000"/>
                    <a:lumOff val="15000"/>
                  </a:schemeClr>
                </a:solidFill>
                <a:latin typeface="微軟正黑體" panose="020B0604030504040204" pitchFamily="34" charset="-120"/>
                <a:ea typeface="微軟正黑體" panose="020B0604030504040204" pitchFamily="34" charset="-120"/>
              </a:rPr>
            </a:br>
            <a:r>
              <a:rPr lang="en-US" altLang="zh-TW" sz="30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rPr>
              <a:t>(Biosafety Level 3 Laboratory,BSL-3 Lab)</a:t>
            </a:r>
            <a:endParaRPr lang="zh-TW" altLang="en-US" sz="3000"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56275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05219" y="533400"/>
            <a:ext cx="5727700" cy="553998"/>
          </a:xfrm>
        </p:spPr>
        <p:txBody>
          <a:bodyPr/>
          <a:lstStyle/>
          <a:p>
            <a:r>
              <a:rPr lang="zh-TW" altLang="zh-TW" sz="3600" dirty="0">
                <a:latin typeface="微軟正黑體" panose="020B0604030504040204" pitchFamily="34" charset="-120"/>
                <a:ea typeface="微軟正黑體" panose="020B0604030504040204" pitchFamily="34" charset="-120"/>
                <a:cs typeface="Times New Roman" panose="02020603050405020304" pitchFamily="18" charset="0"/>
              </a:rPr>
              <a:t>BSL-</a:t>
            </a:r>
            <a:r>
              <a:rPr lang="en-US" altLang="zh-TW" sz="36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3600" dirty="0">
                <a:latin typeface="微軟正黑體" panose="020B0604030504040204" pitchFamily="34" charset="-120"/>
                <a:ea typeface="微軟正黑體" panose="020B0604030504040204" pitchFamily="34" charset="-120"/>
                <a:cs typeface="Times New Roman" panose="02020603050405020304" pitchFamily="18" charset="0"/>
              </a:rPr>
              <a:t>實驗室</a:t>
            </a:r>
            <a:endParaRPr lang="zh-TW" altLang="en-US" sz="3600" dirty="0"/>
          </a:p>
        </p:txBody>
      </p:sp>
      <p:pic>
        <p:nvPicPr>
          <p:cNvPr id="7" name="圖片 6"/>
          <p:cNvPicPr>
            <a:picLocks noChangeAspect="1"/>
          </p:cNvPicPr>
          <p:nvPr/>
        </p:nvPicPr>
        <p:blipFill>
          <a:blip r:embed="rId2"/>
          <a:stretch>
            <a:fillRect/>
          </a:stretch>
        </p:blipFill>
        <p:spPr>
          <a:xfrm>
            <a:off x="152400" y="0"/>
            <a:ext cx="1352819" cy="1229387"/>
          </a:xfrm>
          <a:prstGeom prst="rect">
            <a:avLst/>
          </a:prstGeom>
        </p:spPr>
      </p:pic>
      <p:grpSp>
        <p:nvGrpSpPr>
          <p:cNvPr id="9" name="群組 8"/>
          <p:cNvGrpSpPr/>
          <p:nvPr/>
        </p:nvGrpSpPr>
        <p:grpSpPr>
          <a:xfrm>
            <a:off x="170985" y="1059674"/>
            <a:ext cx="8686799" cy="5476213"/>
            <a:chOff x="170985" y="1059674"/>
            <a:chExt cx="8686799" cy="5476213"/>
          </a:xfrm>
        </p:grpSpPr>
        <p:grpSp>
          <p:nvGrpSpPr>
            <p:cNvPr id="4" name="群組 3"/>
            <p:cNvGrpSpPr/>
            <p:nvPr/>
          </p:nvGrpSpPr>
          <p:grpSpPr>
            <a:xfrm>
              <a:off x="170985" y="1059674"/>
              <a:ext cx="8686799" cy="5476213"/>
              <a:chOff x="351622" y="1188067"/>
              <a:chExt cx="8763000" cy="5657998"/>
            </a:xfrm>
          </p:grpSpPr>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22" y="1188067"/>
                <a:ext cx="8763000" cy="5657998"/>
              </a:xfrm>
              <a:prstGeom prst="rect">
                <a:avLst/>
              </a:prstGeom>
            </p:spPr>
          </p:pic>
          <p:sp>
            <p:nvSpPr>
              <p:cNvPr id="6" name="矩形 5"/>
              <p:cNvSpPr/>
              <p:nvPr/>
            </p:nvSpPr>
            <p:spPr>
              <a:xfrm>
                <a:off x="596900" y="1231863"/>
                <a:ext cx="2908300" cy="7003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文字方塊 2"/>
            <p:cNvSpPr txBox="1"/>
            <p:nvPr/>
          </p:nvSpPr>
          <p:spPr>
            <a:xfrm>
              <a:off x="4800600" y="5638800"/>
              <a:ext cx="3886200" cy="838200"/>
            </a:xfrm>
            <a:prstGeom prst="rect">
              <a:avLst/>
            </a:prstGeom>
            <a:noFill/>
            <a:ln w="28575">
              <a:solidFill>
                <a:srgbClr val="C00000"/>
              </a:solidFill>
            </a:ln>
          </p:spPr>
          <p:txBody>
            <a:bodyPr wrap="square" rtlCol="0">
              <a:spAutoFit/>
            </a:bodyPr>
            <a:lstStyle/>
            <a:p>
              <a:endParaRPr lang="zh-TW" altLang="en-US" dirty="0"/>
            </a:p>
          </p:txBody>
        </p:sp>
        <p:sp>
          <p:nvSpPr>
            <p:cNvPr id="8" name="五角星形 7"/>
            <p:cNvSpPr/>
            <p:nvPr/>
          </p:nvSpPr>
          <p:spPr>
            <a:xfrm>
              <a:off x="4495800" y="5753100"/>
              <a:ext cx="304800" cy="3048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940071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內容版面配置區 2"/>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79795" y="1604619"/>
            <a:ext cx="4558720" cy="2590800"/>
          </a:xfrm>
          <a:prstGeom prst="rect">
            <a:avLst/>
          </a:prstGeom>
        </p:spPr>
      </p:pic>
      <p:sp>
        <p:nvSpPr>
          <p:cNvPr id="77828" name="投影片編號版面配置區 3"/>
          <p:cNvSpPr>
            <a:spLocks noGrp="1"/>
          </p:cNvSpPr>
          <p:nvPr>
            <p:ph type="sldNum" sz="quarter" idx="4294967295"/>
          </p:nvPr>
        </p:nvSpPr>
        <p:spPr bwMode="auto">
          <a:xfrm>
            <a:off x="8559800" y="6496050"/>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4D0AEE77-5085-4066-A6AA-1FE399C94BD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38</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34823"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2281743"/>
            <a:ext cx="4495800" cy="300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文字方塊 5"/>
          <p:cNvSpPr txBox="1">
            <a:spLocks noChangeArrowheads="1"/>
          </p:cNvSpPr>
          <p:nvPr/>
        </p:nvSpPr>
        <p:spPr bwMode="auto">
          <a:xfrm>
            <a:off x="7812088" y="6535738"/>
            <a:ext cx="1331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1200" dirty="0">
                <a:solidFill>
                  <a:schemeClr val="tx1"/>
                </a:solidFill>
                <a:latin typeface="Arial" panose="020B0604020202020204" pitchFamily="34" charset="0"/>
                <a:ea typeface="新細明體" panose="02020500000000000000" pitchFamily="18" charset="-120"/>
              </a:rPr>
              <a:t>圖片摘自網路</a:t>
            </a:r>
          </a:p>
        </p:txBody>
      </p:sp>
      <p:pic>
        <p:nvPicPr>
          <p:cNvPr id="77831"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2088" y="3178681"/>
            <a:ext cx="4251824" cy="246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5"/>
          <p:cNvSpPr txBox="1"/>
          <p:nvPr/>
        </p:nvSpPr>
        <p:spPr>
          <a:xfrm>
            <a:off x="152400" y="5387281"/>
            <a:ext cx="6705600" cy="677108"/>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54013" indent="-342900">
              <a:buFont typeface="Wingdings" panose="05000000000000000000" pitchFamily="2" charset="2"/>
              <a:buChar char="Ø"/>
            </a:pPr>
            <a:r>
              <a:rPr lang="zh-TW" altLang="zh-TW" sz="2200" b="1" dirty="0">
                <a:solidFill>
                  <a:srgbClr val="0909CD"/>
                </a:solidFill>
                <a:latin typeface="微軟正黑體" panose="020B0604030504040204" pitchFamily="34" charset="-120"/>
                <a:ea typeface="微軟正黑體" panose="020B0604030504040204" pitchFamily="34" charset="-120"/>
              </a:rPr>
              <a:t>Class III BSC(All work )</a:t>
            </a:r>
            <a:endParaRPr lang="zh-TW" altLang="zh-TW" sz="2200" dirty="0">
              <a:solidFill>
                <a:srgbClr val="0909CD"/>
              </a:solidFill>
              <a:latin typeface="微軟正黑體" panose="020B0604030504040204" pitchFamily="34" charset="-120"/>
              <a:ea typeface="微軟正黑體" panose="020B0604030504040204" pitchFamily="34" charset="-120"/>
            </a:endParaRPr>
          </a:p>
          <a:p>
            <a:pPr marL="354013" indent="-342900">
              <a:buFont typeface="Wingdings" panose="05000000000000000000" pitchFamily="2" charset="2"/>
              <a:buChar char="Ø"/>
            </a:pPr>
            <a:r>
              <a:rPr lang="zh-TW" altLang="zh-TW" sz="2200" b="1" dirty="0">
                <a:solidFill>
                  <a:srgbClr val="0909CD"/>
                </a:solidFill>
                <a:latin typeface="微軟正黑體" panose="020B0604030504040204" pitchFamily="34" charset="-120"/>
                <a:ea typeface="微軟正黑體" panose="020B0604030504040204" pitchFamily="34" charset="-120"/>
              </a:rPr>
              <a:t>Full body, air-supplied, positive pressure A suit.</a:t>
            </a:r>
            <a:endParaRPr lang="zh-TW" altLang="zh-TW" sz="2200" dirty="0">
              <a:solidFill>
                <a:srgbClr val="0909CD"/>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6"/>
          <a:stretch>
            <a:fillRect/>
          </a:stretch>
        </p:blipFill>
        <p:spPr>
          <a:xfrm>
            <a:off x="0" y="34887"/>
            <a:ext cx="1618427" cy="1391691"/>
          </a:xfrm>
          <a:prstGeom prst="rect">
            <a:avLst/>
          </a:prstGeom>
        </p:spPr>
      </p:pic>
      <p:sp>
        <p:nvSpPr>
          <p:cNvPr id="52226" name="標題 1"/>
          <p:cNvSpPr>
            <a:spLocks noGrp="1"/>
          </p:cNvSpPr>
          <p:nvPr>
            <p:ph type="title"/>
          </p:nvPr>
        </p:nvSpPr>
        <p:spPr>
          <a:xfrm>
            <a:off x="1752600" y="192138"/>
            <a:ext cx="4552950" cy="720725"/>
          </a:xfrm>
        </p:spPr>
        <p:txBody>
          <a:bodyPr rtlCol="0">
            <a:noAutofit/>
          </a:bodyPr>
          <a:lstStyle/>
          <a:p>
            <a:pPr eaLnBrk="1" fontAlgn="auto" hangingPunct="1">
              <a:spcAft>
                <a:spcPts val="0"/>
              </a:spcAft>
              <a:defRPr/>
            </a:pPr>
            <a:r>
              <a:rPr lang="zh-TW" altLang="zh-TW"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BSL-</a:t>
            </a:r>
            <a:r>
              <a:rPr lang="en-US" altLang="zh-TW"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4</a:t>
            </a:r>
            <a:r>
              <a:rPr lang="zh-TW" altLang="zh-TW"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實驗室</a:t>
            </a:r>
            <a:endParaRPr lang="zh-TW" altLang="en-US" sz="3400" b="1" dirty="0">
              <a:solidFill>
                <a:schemeClr val="tx1">
                  <a:lumMod val="85000"/>
                  <a:lumOff val="1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矩形 1"/>
          <p:cNvSpPr/>
          <p:nvPr/>
        </p:nvSpPr>
        <p:spPr>
          <a:xfrm>
            <a:off x="1618426" y="773622"/>
            <a:ext cx="7220773" cy="830997"/>
          </a:xfrm>
          <a:prstGeom prst="rect">
            <a:avLst/>
          </a:prstGeom>
        </p:spPr>
        <p:txBody>
          <a:bodyPr wrap="square">
            <a:spAutoFit/>
          </a:bodyPr>
          <a:lstStyle/>
          <a:p>
            <a:pPr>
              <a:spcBef>
                <a:spcPts val="1000"/>
              </a:spcBef>
              <a:defRPr/>
            </a:pPr>
            <a:r>
              <a:rPr lang="zh-TW" altLang="zh-TW" sz="2400" b="1" dirty="0">
                <a:effectLst/>
                <a:latin typeface="微軟正黑體" panose="020B0604030504040204" pitchFamily="34" charset="-120"/>
                <a:ea typeface="微軟正黑體" panose="020B0604030504040204" pitchFamily="34" charset="-120"/>
                <a:cs typeface="Times New Roman" panose="02020603050405020304" pitchFamily="18" charset="0"/>
              </a:rPr>
              <a:t>嚴重影響人體健康或可能</a:t>
            </a: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致死，</a:t>
            </a:r>
            <a:r>
              <a:rPr lang="zh-TW"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且</a:t>
            </a:r>
            <a:r>
              <a:rPr lang="zh-TW" altLang="zh-TW" sz="24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通常無預防及治療方法者</a:t>
            </a:r>
            <a:r>
              <a:rPr lang="zh-TW" altLang="en-US" sz="2400" b="1" dirty="0">
                <a:latin typeface="微軟正黑體" panose="020B0604030504040204" pitchFamily="34" charset="-120"/>
                <a:ea typeface="微軟正黑體" panose="020B0604030504040204" pitchFamily="34" charset="-120"/>
              </a:rPr>
              <a:t>者</a:t>
            </a:r>
            <a:r>
              <a:rPr lang="zh-TW" altLang="en-US" sz="2400" b="1" dirty="0">
                <a:solidFill>
                  <a:schemeClr val="tx1">
                    <a:lumMod val="95000"/>
                    <a:lumOff val="5000"/>
                  </a:schemeClr>
                </a:solidFill>
                <a:latin typeface="微軟正黑體" panose="020B0604030504040204" pitchFamily="34" charset="-120"/>
                <a:ea typeface="微軟正黑體" panose="020B0604030504040204" pitchFamily="34" charset="-120"/>
              </a:rPr>
              <a:t>之感染性生物材料</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1600" b="1" dirty="0">
                <a:solidFill>
                  <a:schemeClr val="bg2">
                    <a:lumMod val="50000"/>
                  </a:schemeClr>
                </a:solidFill>
                <a:latin typeface="微軟正黑體" panose="020B0604030504040204" pitchFamily="34" charset="-120"/>
                <a:ea typeface="微軟正黑體" panose="020B0604030504040204" pitchFamily="34" charset="-120"/>
              </a:rPr>
              <a:t>全境擴散</a:t>
            </a:r>
            <a:r>
              <a:rPr lang="en-US" altLang="zh-TW" sz="1600" b="1" dirty="0">
                <a:solidFill>
                  <a:schemeClr val="bg2">
                    <a:lumMod val="50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2805759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fade">
                                      <p:cBhvr>
                                        <p:cTn id="11" dur="500"/>
                                        <p:tgtEl>
                                          <p:spTgt spid="348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7831"/>
                                        </p:tgtEl>
                                        <p:attrNameLst>
                                          <p:attrName>style.visibility</p:attrName>
                                        </p:attrNameLst>
                                      </p:cBhvr>
                                      <p:to>
                                        <p:strVal val="visible"/>
                                      </p:to>
                                    </p:set>
                                    <p:animEffect transition="in" filter="fade">
                                      <p:cBhvr>
                                        <p:cTn id="16" dur="1000"/>
                                        <p:tgtEl>
                                          <p:spTgt spid="77831"/>
                                        </p:tgtEl>
                                      </p:cBhvr>
                                    </p:animEffect>
                                    <p:anim calcmode="lin" valueType="num">
                                      <p:cBhvr>
                                        <p:cTn id="17" dur="1000" fill="hold"/>
                                        <p:tgtEl>
                                          <p:spTgt spid="77831"/>
                                        </p:tgtEl>
                                        <p:attrNameLst>
                                          <p:attrName>ppt_x</p:attrName>
                                        </p:attrNameLst>
                                      </p:cBhvr>
                                      <p:tavLst>
                                        <p:tav tm="0">
                                          <p:val>
                                            <p:strVal val="#ppt_x"/>
                                          </p:val>
                                        </p:tav>
                                        <p:tav tm="100000">
                                          <p:val>
                                            <p:strVal val="#ppt_x"/>
                                          </p:val>
                                        </p:tav>
                                      </p:tavLst>
                                    </p:anim>
                                    <p:anim calcmode="lin" valueType="num">
                                      <p:cBhvr>
                                        <p:cTn id="18" dur="1000" fill="hold"/>
                                        <p:tgtEl>
                                          <p:spTgt spid="778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8791052" y="6477000"/>
            <a:ext cx="234367" cy="200243"/>
          </a:xfrm>
        </p:spPr>
        <p:txBody>
          <a:bodyPr/>
          <a:lstStyle/>
          <a:p>
            <a:fld id="{3E01EE5D-26FB-46D5-A381-ECFB35BF1D34}" type="slidenum">
              <a:rPr lang="zh-CN" altLang="en-US" smtClean="0">
                <a:latin typeface="Garamond" panose="02020404030301010803" pitchFamily="18" charset="0"/>
              </a:rPr>
              <a:pPr/>
              <a:t>39</a:t>
            </a:fld>
            <a:endParaRPr lang="zh-CN" altLang="en-US" dirty="0">
              <a:latin typeface="Garamond" panose="02020404030301010803" pitchFamily="18" charset="0"/>
            </a:endParaRPr>
          </a:p>
        </p:txBody>
      </p:sp>
      <p:sp>
        <p:nvSpPr>
          <p:cNvPr id="12" name="AutoShape 10"/>
          <p:cNvSpPr>
            <a:spLocks/>
          </p:cNvSpPr>
          <p:nvPr/>
        </p:nvSpPr>
        <p:spPr bwMode="auto">
          <a:xfrm>
            <a:off x="4530254" y="4253025"/>
            <a:ext cx="1152462" cy="3080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s-ES" sz="1200" b="1" dirty="0">
                <a:solidFill>
                  <a:srgbClr val="FFFFFF"/>
                </a:solidFill>
                <a:latin typeface="Open Sans" charset="0"/>
                <a:cs typeface="Open Sans" charset="0"/>
                <a:sym typeface="Open Sans" charset="0"/>
              </a:rPr>
              <a:t>Portfolio 4</a:t>
            </a:r>
            <a:endParaRPr lang="es-ES" sz="1900" dirty="0">
              <a:cs typeface="Calibri" charset="0"/>
            </a:endParaRPr>
          </a:p>
        </p:txBody>
      </p:sp>
      <p:pic>
        <p:nvPicPr>
          <p:cNvPr id="36" name="圖片 35"/>
          <p:cNvPicPr>
            <a:picLocks noChangeAspect="1"/>
          </p:cNvPicPr>
          <p:nvPr/>
        </p:nvPicPr>
        <p:blipFill rotWithShape="1">
          <a:blip r:embed="rId2"/>
          <a:srcRect l="3664" r="15806"/>
          <a:stretch/>
        </p:blipFill>
        <p:spPr>
          <a:xfrm>
            <a:off x="185051" y="1931453"/>
            <a:ext cx="1724010" cy="2093771"/>
          </a:xfrm>
          <a:prstGeom prst="rect">
            <a:avLst/>
          </a:prstGeom>
        </p:spPr>
      </p:pic>
      <p:pic>
        <p:nvPicPr>
          <p:cNvPr id="39" name="圖片 38"/>
          <p:cNvPicPr>
            <a:picLocks noChangeAspect="1"/>
          </p:cNvPicPr>
          <p:nvPr/>
        </p:nvPicPr>
        <p:blipFill>
          <a:blip r:embed="rId3"/>
          <a:stretch>
            <a:fillRect/>
          </a:stretch>
        </p:blipFill>
        <p:spPr>
          <a:xfrm>
            <a:off x="3855725" y="1246835"/>
            <a:ext cx="2540580" cy="2943541"/>
          </a:xfrm>
          <a:prstGeom prst="rect">
            <a:avLst/>
          </a:prstGeom>
        </p:spPr>
      </p:pic>
      <p:pic>
        <p:nvPicPr>
          <p:cNvPr id="40" name="圖片 39"/>
          <p:cNvPicPr>
            <a:picLocks noChangeAspect="1"/>
          </p:cNvPicPr>
          <p:nvPr/>
        </p:nvPicPr>
        <p:blipFill rotWithShape="1">
          <a:blip r:embed="rId4"/>
          <a:srcRect l="5578"/>
          <a:stretch/>
        </p:blipFill>
        <p:spPr>
          <a:xfrm>
            <a:off x="1713836" y="1246835"/>
            <a:ext cx="2060537" cy="2778389"/>
          </a:xfrm>
          <a:prstGeom prst="rect">
            <a:avLst/>
          </a:prstGeom>
        </p:spPr>
      </p:pic>
      <p:pic>
        <p:nvPicPr>
          <p:cNvPr id="41" name="圖片 40"/>
          <p:cNvPicPr>
            <a:picLocks noChangeAspect="1"/>
          </p:cNvPicPr>
          <p:nvPr/>
        </p:nvPicPr>
        <p:blipFill>
          <a:blip r:embed="rId5"/>
          <a:stretch>
            <a:fillRect/>
          </a:stretch>
        </p:blipFill>
        <p:spPr>
          <a:xfrm>
            <a:off x="6477369" y="1231569"/>
            <a:ext cx="2548050" cy="2958807"/>
          </a:xfrm>
          <a:prstGeom prst="rect">
            <a:avLst/>
          </a:prstGeom>
        </p:spPr>
      </p:pic>
      <p:sp>
        <p:nvSpPr>
          <p:cNvPr id="47" name="文字方塊 46"/>
          <p:cNvSpPr txBox="1"/>
          <p:nvPr/>
        </p:nvSpPr>
        <p:spPr>
          <a:xfrm>
            <a:off x="1511589" y="227396"/>
            <a:ext cx="6165426" cy="769441"/>
          </a:xfrm>
          <a:prstGeom prst="rect">
            <a:avLst/>
          </a:prstGeom>
          <a:noFill/>
        </p:spPr>
        <p:txBody>
          <a:bodyPr wrap="square" rtlCol="0">
            <a:spAutoFit/>
          </a:bodyPr>
          <a:lstStyle/>
          <a:p>
            <a:pPr lvl="0" algn="ctr"/>
            <a:r>
              <a:rPr lang="en-US" altLang="zh-TW" sz="4400" b="1" dirty="0">
                <a:latin typeface="微軟正黑體" panose="020B0604030504040204" pitchFamily="34" charset="-120"/>
                <a:ea typeface="微軟正黑體" panose="020B0604030504040204" pitchFamily="34" charset="-120"/>
                <a:cs typeface="+mj-cs"/>
              </a:rPr>
              <a:t>Biosafety levels</a:t>
            </a:r>
            <a:endParaRPr lang="zh-TW" altLang="en-US" sz="4400" b="1" dirty="0">
              <a:latin typeface="微軟正黑體" panose="020B0604030504040204" pitchFamily="34" charset="-120"/>
              <a:ea typeface="微軟正黑體" panose="020B0604030504040204" pitchFamily="34" charset="-120"/>
            </a:endParaRPr>
          </a:p>
        </p:txBody>
      </p:sp>
      <p:pic>
        <p:nvPicPr>
          <p:cNvPr id="56" name="圖片 55"/>
          <p:cNvPicPr>
            <a:picLocks noChangeAspect="1"/>
          </p:cNvPicPr>
          <p:nvPr/>
        </p:nvPicPr>
        <p:blipFill>
          <a:blip r:embed="rId6"/>
          <a:stretch>
            <a:fillRect/>
          </a:stretch>
        </p:blipFill>
        <p:spPr>
          <a:xfrm>
            <a:off x="66713" y="4231330"/>
            <a:ext cx="1842348" cy="619624"/>
          </a:xfrm>
          <a:prstGeom prst="rect">
            <a:avLst/>
          </a:prstGeom>
        </p:spPr>
      </p:pic>
      <p:pic>
        <p:nvPicPr>
          <p:cNvPr id="57" name="圖片 56"/>
          <p:cNvPicPr>
            <a:picLocks noChangeAspect="1"/>
          </p:cNvPicPr>
          <p:nvPr/>
        </p:nvPicPr>
        <p:blipFill>
          <a:blip r:embed="rId7"/>
          <a:stretch>
            <a:fillRect/>
          </a:stretch>
        </p:blipFill>
        <p:spPr>
          <a:xfrm>
            <a:off x="2044212" y="4253310"/>
            <a:ext cx="1950667" cy="609584"/>
          </a:xfrm>
          <a:prstGeom prst="rect">
            <a:avLst/>
          </a:prstGeom>
        </p:spPr>
      </p:pic>
      <p:pic>
        <p:nvPicPr>
          <p:cNvPr id="58" name="圖片 57"/>
          <p:cNvPicPr>
            <a:picLocks noChangeAspect="1"/>
          </p:cNvPicPr>
          <p:nvPr/>
        </p:nvPicPr>
        <p:blipFill>
          <a:blip r:embed="rId8"/>
          <a:stretch>
            <a:fillRect/>
          </a:stretch>
        </p:blipFill>
        <p:spPr>
          <a:xfrm>
            <a:off x="4284741" y="4190376"/>
            <a:ext cx="1933350" cy="650230"/>
          </a:xfrm>
          <a:prstGeom prst="rect">
            <a:avLst/>
          </a:prstGeom>
        </p:spPr>
      </p:pic>
      <p:pic>
        <p:nvPicPr>
          <p:cNvPr id="59" name="圖片 58"/>
          <p:cNvPicPr>
            <a:picLocks noChangeAspect="1"/>
          </p:cNvPicPr>
          <p:nvPr/>
        </p:nvPicPr>
        <p:blipFill>
          <a:blip r:embed="rId9"/>
          <a:stretch>
            <a:fillRect/>
          </a:stretch>
        </p:blipFill>
        <p:spPr>
          <a:xfrm>
            <a:off x="6753467" y="4196521"/>
            <a:ext cx="1939607" cy="589572"/>
          </a:xfrm>
          <a:prstGeom prst="rect">
            <a:avLst/>
          </a:prstGeom>
        </p:spPr>
      </p:pic>
      <p:pic>
        <p:nvPicPr>
          <p:cNvPr id="60" name="圖片 59"/>
          <p:cNvPicPr>
            <a:picLocks noChangeAspect="1"/>
          </p:cNvPicPr>
          <p:nvPr/>
        </p:nvPicPr>
        <p:blipFill>
          <a:blip r:embed="rId10"/>
          <a:stretch>
            <a:fillRect/>
          </a:stretch>
        </p:blipFill>
        <p:spPr>
          <a:xfrm>
            <a:off x="436941" y="5034588"/>
            <a:ext cx="1052346" cy="1035839"/>
          </a:xfrm>
          <a:prstGeom prst="rect">
            <a:avLst/>
          </a:prstGeom>
        </p:spPr>
      </p:pic>
      <p:pic>
        <p:nvPicPr>
          <p:cNvPr id="61" name="圖片 60"/>
          <p:cNvPicPr>
            <a:picLocks noChangeAspect="1"/>
          </p:cNvPicPr>
          <p:nvPr/>
        </p:nvPicPr>
        <p:blipFill>
          <a:blip r:embed="rId11"/>
          <a:stretch>
            <a:fillRect/>
          </a:stretch>
        </p:blipFill>
        <p:spPr>
          <a:xfrm>
            <a:off x="2405942" y="4992914"/>
            <a:ext cx="1149649" cy="1077514"/>
          </a:xfrm>
          <a:prstGeom prst="rect">
            <a:avLst/>
          </a:prstGeom>
        </p:spPr>
      </p:pic>
      <p:pic>
        <p:nvPicPr>
          <p:cNvPr id="62" name="圖片 61"/>
          <p:cNvPicPr>
            <a:picLocks noChangeAspect="1"/>
          </p:cNvPicPr>
          <p:nvPr/>
        </p:nvPicPr>
        <p:blipFill>
          <a:blip r:embed="rId12"/>
          <a:stretch>
            <a:fillRect/>
          </a:stretch>
        </p:blipFill>
        <p:spPr>
          <a:xfrm>
            <a:off x="4704938" y="4962328"/>
            <a:ext cx="1162462" cy="1118130"/>
          </a:xfrm>
          <a:prstGeom prst="rect">
            <a:avLst/>
          </a:prstGeom>
        </p:spPr>
      </p:pic>
      <p:pic>
        <p:nvPicPr>
          <p:cNvPr id="63" name="圖片 62"/>
          <p:cNvPicPr>
            <a:picLocks noChangeAspect="1"/>
          </p:cNvPicPr>
          <p:nvPr/>
        </p:nvPicPr>
        <p:blipFill>
          <a:blip r:embed="rId13"/>
          <a:stretch>
            <a:fillRect/>
          </a:stretch>
        </p:blipFill>
        <p:spPr>
          <a:xfrm>
            <a:off x="7094559" y="4908310"/>
            <a:ext cx="1211242" cy="1216532"/>
          </a:xfrm>
          <a:prstGeom prst="rect">
            <a:avLst/>
          </a:prstGeom>
        </p:spPr>
      </p:pic>
    </p:spTree>
    <p:extLst>
      <p:ext uri="{BB962C8B-B14F-4D97-AF65-F5344CB8AC3E}">
        <p14:creationId xmlns:p14="http://schemas.microsoft.com/office/powerpoint/2010/main" val="196415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292390" y="344678"/>
            <a:ext cx="7708610" cy="1271588"/>
          </a:xfrm>
        </p:spPr>
        <p:txBody>
          <a:bodyPr/>
          <a:lstStyle/>
          <a:p>
            <a:pPr eaLnBrk="1" hangingPunct="1"/>
            <a:r>
              <a:rPr lang="zh-TW" altLang="en-US" sz="4000" b="1" dirty="0">
                <a:solidFill>
                  <a:schemeClr val="tx1"/>
                </a:solidFill>
                <a:latin typeface="微軟正黑體" panose="020B0604030504040204" pitchFamily="34" charset="-120"/>
                <a:ea typeface="微軟正黑體" panose="020B0604030504040204" pitchFamily="34" charset="-120"/>
              </a:rPr>
              <a:t>全國</a:t>
            </a:r>
            <a:r>
              <a:rPr lang="zh-TW" altLang="zh-TW" sz="4000" b="1" dirty="0">
                <a:solidFill>
                  <a:schemeClr val="tx1"/>
                </a:solidFill>
                <a:latin typeface="微軟正黑體" panose="020B0604030504040204" pitchFamily="34" charset="-120"/>
                <a:ea typeface="微軟正黑體" panose="020B0604030504040204" pitchFamily="34" charset="-120"/>
              </a:rPr>
              <a:t>設置單位生物安全管理組織之類型及家數統計表</a:t>
            </a:r>
            <a:endParaRPr lang="zh-TW" altLang="en-US" sz="40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6" name="內容版面配置區 4"/>
          <p:cNvGraphicFramePr>
            <a:graphicFrameLocks noGrp="1"/>
          </p:cNvGraphicFramePr>
          <p:nvPr>
            <p:ph idx="4294967295"/>
            <p:extLst>
              <p:ext uri="{D42A27DB-BD31-4B8C-83A1-F6EECF244321}">
                <p14:modId xmlns:p14="http://schemas.microsoft.com/office/powerpoint/2010/main" val="397444044"/>
              </p:ext>
            </p:extLst>
          </p:nvPr>
        </p:nvGraphicFramePr>
        <p:xfrm>
          <a:off x="184542" y="1828800"/>
          <a:ext cx="8701876" cy="3608652"/>
        </p:xfrm>
        <a:graphic>
          <a:graphicData uri="http://schemas.openxmlformats.org/drawingml/2006/table">
            <a:tbl>
              <a:tblPr firstRow="1" bandRow="1">
                <a:tableStyleId>{5C22544A-7EE6-4342-B048-85BDC9FD1C3A}</a:tableStyleId>
              </a:tblPr>
              <a:tblGrid>
                <a:gridCol w="1763980">
                  <a:extLst>
                    <a:ext uri="{9D8B030D-6E8A-4147-A177-3AD203B41FA5}">
                      <a16:colId xmlns:a16="http://schemas.microsoft.com/office/drawing/2014/main" val="20000"/>
                    </a:ext>
                  </a:extLst>
                </a:gridCol>
                <a:gridCol w="1156316">
                  <a:extLst>
                    <a:ext uri="{9D8B030D-6E8A-4147-A177-3AD203B41FA5}">
                      <a16:colId xmlns:a16="http://schemas.microsoft.com/office/drawing/2014/main" val="20001"/>
                    </a:ext>
                  </a:extLst>
                </a:gridCol>
                <a:gridCol w="1156316">
                  <a:extLst>
                    <a:ext uri="{9D8B030D-6E8A-4147-A177-3AD203B41FA5}">
                      <a16:colId xmlns:a16="http://schemas.microsoft.com/office/drawing/2014/main" val="20002"/>
                    </a:ext>
                  </a:extLst>
                </a:gridCol>
                <a:gridCol w="1156316">
                  <a:extLst>
                    <a:ext uri="{9D8B030D-6E8A-4147-A177-3AD203B41FA5}">
                      <a16:colId xmlns:a16="http://schemas.microsoft.com/office/drawing/2014/main" val="20003"/>
                    </a:ext>
                  </a:extLst>
                </a:gridCol>
                <a:gridCol w="1156316">
                  <a:extLst>
                    <a:ext uri="{9D8B030D-6E8A-4147-A177-3AD203B41FA5}">
                      <a16:colId xmlns:a16="http://schemas.microsoft.com/office/drawing/2014/main" val="20004"/>
                    </a:ext>
                  </a:extLst>
                </a:gridCol>
                <a:gridCol w="1156316">
                  <a:extLst>
                    <a:ext uri="{9D8B030D-6E8A-4147-A177-3AD203B41FA5}">
                      <a16:colId xmlns:a16="http://schemas.microsoft.com/office/drawing/2014/main" val="20005"/>
                    </a:ext>
                  </a:extLst>
                </a:gridCol>
                <a:gridCol w="1156316">
                  <a:extLst>
                    <a:ext uri="{9D8B030D-6E8A-4147-A177-3AD203B41FA5}">
                      <a16:colId xmlns:a16="http://schemas.microsoft.com/office/drawing/2014/main" val="20006"/>
                    </a:ext>
                  </a:extLst>
                </a:gridCol>
              </a:tblGrid>
              <a:tr h="902163">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生安組織</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類型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政府</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機關</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醫事</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學術</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研究</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其他</a:t>
                      </a:r>
                      <a:endPar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合計</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extLst>
                  <a:ext uri="{0D108BD9-81ED-4DB2-BD59-A6C34878D82A}">
                    <a16:rowId xmlns:a16="http://schemas.microsoft.com/office/drawing/2014/main" val="10000"/>
                  </a:ext>
                </a:extLst>
              </a:tr>
              <a:tr h="902163">
                <a:tc>
                  <a:txBody>
                    <a:bodyPr/>
                    <a:lstStyle/>
                    <a:p>
                      <a:pPr algn="ctr">
                        <a:spcAft>
                          <a:spcPts val="0"/>
                        </a:spcAft>
                      </a:pPr>
                      <a:r>
                        <a:rPr lang="zh-TW"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生</a:t>
                      </a:r>
                      <a:r>
                        <a:rPr lang="zh-TW" altLang="en-US"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物</a:t>
                      </a:r>
                      <a:r>
                        <a:rPr lang="zh-TW"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安</a:t>
                      </a:r>
                      <a:r>
                        <a:rPr lang="zh-TW" altLang="en-US"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全主管</a:t>
                      </a:r>
                      <a:endParaRPr lang="zh-TW" sz="20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2</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8</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800" b="1" dirty="0">
                          <a:solidFill>
                            <a:schemeClr val="tx1"/>
                          </a:solidFill>
                          <a:effectLst/>
                          <a:latin typeface="微軟正黑體" panose="020B0604030504040204" pitchFamily="34" charset="-120"/>
                          <a:ea typeface="微軟正黑體" panose="020B0604030504040204" pitchFamily="34" charset="-120"/>
                          <a:cs typeface="Noto Sans CJK JP Regular"/>
                        </a:rPr>
                        <a:t>0</a:t>
                      </a:r>
                      <a:endParaRPr lang="zh-TW" sz="28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2</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117</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129</a:t>
                      </a:r>
                    </a:p>
                  </a:txBody>
                  <a:tcPr marL="0" marR="0" marT="0" marB="0" anchor="ctr"/>
                </a:tc>
                <a:extLst>
                  <a:ext uri="{0D108BD9-81ED-4DB2-BD59-A6C34878D82A}">
                    <a16:rowId xmlns:a16="http://schemas.microsoft.com/office/drawing/2014/main" val="2742969150"/>
                  </a:ext>
                </a:extLst>
              </a:tr>
              <a:tr h="902163">
                <a:tc>
                  <a:txBody>
                    <a:bodyPr/>
                    <a:lstStyle/>
                    <a:p>
                      <a:pPr algn="ctr">
                        <a:spcAft>
                          <a:spcPts val="0"/>
                        </a:spcAft>
                      </a:pPr>
                      <a:r>
                        <a:rPr lang="zh-TW"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生物安全會</a:t>
                      </a:r>
                      <a:endParaRPr lang="en-US" altLang="zh-TW"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p>
                      <a:pPr algn="ctr">
                        <a:spcAft>
                          <a:spcPts val="0"/>
                        </a:spcAft>
                      </a:pPr>
                      <a:r>
                        <a:rPr lang="en-US" altLang="zh-TW" sz="16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(30</a:t>
                      </a:r>
                      <a:r>
                        <a:rPr lang="zh-TW" altLang="en-US" sz="16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人以上</a:t>
                      </a:r>
                      <a:r>
                        <a:rPr lang="en-US" altLang="zh-TW" sz="16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a:t>
                      </a:r>
                      <a:endParaRPr lang="zh-TW" sz="16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22</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158</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800" b="1" dirty="0">
                          <a:solidFill>
                            <a:schemeClr val="tx1"/>
                          </a:solidFill>
                          <a:effectLst/>
                          <a:latin typeface="微軟正黑體" panose="020B0604030504040204" pitchFamily="34" charset="-120"/>
                          <a:ea typeface="微軟正黑體" panose="020B0604030504040204" pitchFamily="34" charset="-120"/>
                          <a:cs typeface="Noto Sans CJK JP Regular"/>
                        </a:rPr>
                        <a:t>44</a:t>
                      </a:r>
                      <a:endParaRPr lang="zh-TW" sz="28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16</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247</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487</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extLst>
                  <a:ext uri="{0D108BD9-81ED-4DB2-BD59-A6C34878D82A}">
                    <a16:rowId xmlns:a16="http://schemas.microsoft.com/office/drawing/2014/main" val="10001"/>
                  </a:ext>
                </a:extLst>
              </a:tr>
              <a:tr h="902163">
                <a:tc>
                  <a:txBody>
                    <a:bodyPr/>
                    <a:lstStyle/>
                    <a:p>
                      <a:pPr algn="ctr">
                        <a:spcAft>
                          <a:spcPts val="0"/>
                        </a:spcAft>
                      </a:pPr>
                      <a:r>
                        <a:rPr lang="zh-TW" sz="20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合計</a:t>
                      </a:r>
                      <a:endParaRPr lang="zh-TW" sz="20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24</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166</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800" b="1" dirty="0">
                          <a:solidFill>
                            <a:schemeClr val="tx1"/>
                          </a:solidFill>
                          <a:effectLst/>
                          <a:latin typeface="微軟正黑體" panose="020B0604030504040204" pitchFamily="34" charset="-120"/>
                          <a:ea typeface="微軟正黑體" panose="020B0604030504040204" pitchFamily="34" charset="-120"/>
                          <a:cs typeface="Noto Sans CJK JP Regular"/>
                        </a:rPr>
                        <a:t>44</a:t>
                      </a:r>
                      <a:endParaRPr lang="zh-TW" sz="28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18</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400" b="1" dirty="0">
                          <a:solidFill>
                            <a:schemeClr val="tx1"/>
                          </a:solidFill>
                          <a:effectLst/>
                          <a:latin typeface="微軟正黑體" panose="020B0604030504040204" pitchFamily="34" charset="-120"/>
                          <a:ea typeface="微軟正黑體" panose="020B0604030504040204" pitchFamily="34" charset="-120"/>
                          <a:cs typeface="Noto Sans CJK JP Regular"/>
                        </a:rPr>
                        <a:t>364</a:t>
                      </a:r>
                      <a:endParaRPr lang="zh-TW" sz="2400" b="1" dirty="0">
                        <a:solidFill>
                          <a:schemeClr val="tx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en-US" altLang="zh-TW" sz="2800" b="1" dirty="0">
                          <a:solidFill>
                            <a:srgbClr val="C00000"/>
                          </a:solidFill>
                          <a:effectLst/>
                          <a:latin typeface="微軟正黑體" panose="020B0604030504040204" pitchFamily="34" charset="-120"/>
                          <a:ea typeface="微軟正黑體" panose="020B0604030504040204" pitchFamily="34" charset="-120"/>
                          <a:cs typeface="Noto Sans CJK JP Regular"/>
                        </a:rPr>
                        <a:t>616</a:t>
                      </a:r>
                      <a:endParaRPr lang="zh-TW" sz="2800" b="1" dirty="0">
                        <a:solidFill>
                          <a:srgbClr val="C00000"/>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extLst>
                  <a:ext uri="{0D108BD9-81ED-4DB2-BD59-A6C34878D82A}">
                    <a16:rowId xmlns:a16="http://schemas.microsoft.com/office/drawing/2014/main" val="10004"/>
                  </a:ext>
                </a:extLst>
              </a:tr>
            </a:tbl>
          </a:graphicData>
        </a:graphic>
      </p:graphicFrame>
      <p:sp>
        <p:nvSpPr>
          <p:cNvPr id="27701" name="投影片編號版面配置區 3"/>
          <p:cNvSpPr>
            <a:spLocks noGrp="1"/>
          </p:cNvSpPr>
          <p:nvPr>
            <p:ph type="sldNum" sz="quarter" idx="4294967295"/>
          </p:nvPr>
        </p:nvSpPr>
        <p:spPr bwMode="auto">
          <a:xfrm>
            <a:off x="8558213" y="6488113"/>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0567379-5D8B-4FD0-9B64-A704ADE11050}"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27702" name="文字方塊 2"/>
          <p:cNvSpPr txBox="1">
            <a:spLocks noChangeArrowheads="1"/>
          </p:cNvSpPr>
          <p:nvPr/>
        </p:nvSpPr>
        <p:spPr bwMode="auto">
          <a:xfrm>
            <a:off x="6019800" y="6118226"/>
            <a:ext cx="3240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dirty="0">
                <a:solidFill>
                  <a:schemeClr val="bg1"/>
                </a:solidFill>
                <a:latin typeface="微軟正黑體" panose="020B0604030504040204" pitchFamily="34" charset="-120"/>
              </a:rPr>
              <a:t>資料來源</a:t>
            </a:r>
            <a:r>
              <a:rPr lang="en-US" altLang="zh-TW" b="1" dirty="0">
                <a:solidFill>
                  <a:schemeClr val="bg1"/>
                </a:solidFill>
                <a:latin typeface="微軟正黑體" panose="020B0604030504040204" pitchFamily="34" charset="-120"/>
              </a:rPr>
              <a:t>:CDC,</a:t>
            </a:r>
            <a:r>
              <a:rPr lang="zh-TW" altLang="en-US" b="1" dirty="0">
                <a:solidFill>
                  <a:schemeClr val="bg1"/>
                </a:solidFill>
                <a:latin typeface="微軟正黑體" panose="020B0604030504040204" pitchFamily="34" charset="-120"/>
              </a:rPr>
              <a:t>截至</a:t>
            </a:r>
            <a:r>
              <a:rPr lang="en-US" altLang="zh-TW" b="1" dirty="0">
                <a:solidFill>
                  <a:schemeClr val="bg1"/>
                </a:solidFill>
                <a:latin typeface="微軟正黑體" panose="020B0604030504040204" pitchFamily="34" charset="-120"/>
              </a:rPr>
              <a:t>114</a:t>
            </a:r>
            <a:r>
              <a:rPr lang="zh-TW" altLang="en-US" b="1" dirty="0">
                <a:solidFill>
                  <a:schemeClr val="bg1"/>
                </a:solidFill>
                <a:latin typeface="微軟正黑體" panose="020B0604030504040204" pitchFamily="34" charset="-120"/>
              </a:rPr>
              <a:t>年</a:t>
            </a:r>
            <a:r>
              <a:rPr lang="en-US" altLang="zh-TW" b="1" dirty="0">
                <a:solidFill>
                  <a:schemeClr val="bg1"/>
                </a:solidFill>
                <a:latin typeface="微軟正黑體" panose="020B0604030504040204" pitchFamily="34" charset="-120"/>
              </a:rPr>
              <a:t>5</a:t>
            </a:r>
            <a:r>
              <a:rPr lang="zh-TW" altLang="en-US" b="1" dirty="0">
                <a:solidFill>
                  <a:schemeClr val="bg1"/>
                </a:solidFill>
                <a:latin typeface="微軟正黑體" panose="020B0604030504040204" pitchFamily="34" charset="-120"/>
              </a:rPr>
              <a:t>月</a:t>
            </a:r>
          </a:p>
        </p:txBody>
      </p:sp>
      <p:sp>
        <p:nvSpPr>
          <p:cNvPr id="7" name="圓角矩形 6"/>
          <p:cNvSpPr/>
          <p:nvPr/>
        </p:nvSpPr>
        <p:spPr>
          <a:xfrm>
            <a:off x="4297149" y="1764368"/>
            <a:ext cx="1157656" cy="3737515"/>
          </a:xfrm>
          <a:prstGeom prst="round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圓角矩形 7"/>
          <p:cNvSpPr/>
          <p:nvPr/>
        </p:nvSpPr>
        <p:spPr>
          <a:xfrm>
            <a:off x="4297149" y="3733800"/>
            <a:ext cx="1111250" cy="62316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93730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172868328"/>
              </p:ext>
            </p:extLst>
          </p:nvPr>
        </p:nvGraphicFramePr>
        <p:xfrm>
          <a:off x="152400" y="537053"/>
          <a:ext cx="8886032" cy="6092348"/>
        </p:xfrm>
        <a:graphic>
          <a:graphicData uri="http://schemas.openxmlformats.org/drawingml/2006/table">
            <a:tbl>
              <a:tblPr firstRow="1" bandRow="1">
                <a:tableStyleId>{5C22544A-7EE6-4342-B048-85BDC9FD1C3A}</a:tableStyleId>
              </a:tblPr>
              <a:tblGrid>
                <a:gridCol w="716647">
                  <a:extLst>
                    <a:ext uri="{9D8B030D-6E8A-4147-A177-3AD203B41FA5}">
                      <a16:colId xmlns:a16="http://schemas.microsoft.com/office/drawing/2014/main" val="20000"/>
                    </a:ext>
                  </a:extLst>
                </a:gridCol>
                <a:gridCol w="2436493">
                  <a:extLst>
                    <a:ext uri="{9D8B030D-6E8A-4147-A177-3AD203B41FA5}">
                      <a16:colId xmlns:a16="http://schemas.microsoft.com/office/drawing/2014/main" val="20001"/>
                    </a:ext>
                  </a:extLst>
                </a:gridCol>
                <a:gridCol w="2721515">
                  <a:extLst>
                    <a:ext uri="{9D8B030D-6E8A-4147-A177-3AD203B41FA5}">
                      <a16:colId xmlns:a16="http://schemas.microsoft.com/office/drawing/2014/main" val="20002"/>
                    </a:ext>
                  </a:extLst>
                </a:gridCol>
                <a:gridCol w="3011377">
                  <a:extLst>
                    <a:ext uri="{9D8B030D-6E8A-4147-A177-3AD203B41FA5}">
                      <a16:colId xmlns:a16="http://schemas.microsoft.com/office/drawing/2014/main" val="20003"/>
                    </a:ext>
                  </a:extLst>
                </a:gridCol>
              </a:tblGrid>
              <a:tr h="450430">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Arial" panose="020B0604020202020204" pitchFamily="34" charset="0"/>
                        </a:rPr>
                        <a:t>等級</a:t>
                      </a:r>
                    </a:p>
                  </a:txBody>
                  <a:tcPr marL="45916" marR="45916" marT="0" marB="0" anchor="ct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Arial" panose="020B0604020202020204" pitchFamily="34" charset="0"/>
                        </a:rPr>
                        <a:t>操作規範</a:t>
                      </a:r>
                    </a:p>
                  </a:txBody>
                  <a:tcPr marL="45916" marR="45916" marT="0" marB="0" anchor="ct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Arial" panose="020B0604020202020204" pitchFamily="34" charset="0"/>
                        </a:rPr>
                        <a:t>初級屏障及安全設備</a:t>
                      </a:r>
                    </a:p>
                  </a:txBody>
                  <a:tcPr marL="45916" marR="45916" marT="0" marB="0" anchor="ctr"/>
                </a:tc>
                <a:tc>
                  <a:txBody>
                    <a:bodyPr/>
                    <a:lstStyle/>
                    <a:p>
                      <a:pPr algn="ctr">
                        <a:spcAft>
                          <a:spcPts val="0"/>
                        </a:spcAft>
                      </a:pPr>
                      <a:r>
                        <a:rPr lang="zh-TW" sz="1600" kern="100" dirty="0">
                          <a:effectLst/>
                          <a:latin typeface="微軟正黑體" panose="020B0604030504040204" pitchFamily="34" charset="-120"/>
                          <a:ea typeface="微軟正黑體" panose="020B0604030504040204" pitchFamily="34" charset="-120"/>
                          <a:cs typeface="Arial" panose="020B0604020202020204" pitchFamily="34" charset="0"/>
                        </a:rPr>
                        <a:t>設施（二級屏障）</a:t>
                      </a:r>
                    </a:p>
                  </a:txBody>
                  <a:tcPr marL="45916" marR="45916" marT="0" marB="0" anchor="ctr"/>
                </a:tc>
                <a:extLst>
                  <a:ext uri="{0D108BD9-81ED-4DB2-BD59-A6C34878D82A}">
                    <a16:rowId xmlns:a16="http://schemas.microsoft.com/office/drawing/2014/main" val="10000"/>
                  </a:ext>
                </a:extLst>
              </a:tr>
              <a:tr h="975084">
                <a:tc>
                  <a:txBody>
                    <a:bodyPr/>
                    <a:lstStyle/>
                    <a:p>
                      <a:pPr algn="ctr">
                        <a:spcAft>
                          <a:spcPts val="0"/>
                        </a:spcAft>
                      </a:pPr>
                      <a:r>
                        <a:rPr lang="en-US" sz="1600" b="1" kern="100" dirty="0">
                          <a:effectLst/>
                          <a:latin typeface="微軟正黑體" panose="020B0604030504040204" pitchFamily="34" charset="-120"/>
                          <a:ea typeface="微軟正黑體" panose="020B0604030504040204" pitchFamily="34" charset="-120"/>
                          <a:cs typeface="Arial" panose="020B0604020202020204" pitchFamily="34" charset="0"/>
                        </a:rPr>
                        <a:t>BSL-1</a:t>
                      </a:r>
                      <a:endPar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ctr">
                        <a:spcAft>
                          <a:spcPts val="0"/>
                        </a:spcAft>
                      </a:pPr>
                      <a:r>
                        <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標準微生物規範。</a:t>
                      </a:r>
                    </a:p>
                  </a:txBody>
                  <a:tcPr marL="45916" marR="45916" marT="0" marB="0" anchor="ctr"/>
                </a:tc>
                <a:tc>
                  <a:txBody>
                    <a:bodyPr/>
                    <a:lstStyle/>
                    <a:p>
                      <a:pPr marL="342900" lvl="0" indent="-342900" algn="just">
                        <a:spcAft>
                          <a:spcPts val="0"/>
                        </a:spcAft>
                        <a:buFont typeface="+mj-lt"/>
                        <a:buNone/>
                        <a:tabLst>
                          <a:tab pos="228600" algn="l"/>
                        </a:tabLst>
                      </a:pPr>
                      <a:r>
                        <a:rPr lang="en-US" alt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初級屏障：不需要。</a:t>
                      </a:r>
                    </a:p>
                    <a:p>
                      <a:pPr marL="342900" lvl="0" indent="-342900" algn="just">
                        <a:spcAft>
                          <a:spcPts val="0"/>
                        </a:spcAft>
                        <a:buFont typeface="+mj-lt"/>
                        <a:buNone/>
                        <a:tabLst>
                          <a:tab pos="228600" algn="l"/>
                        </a:tabLst>
                      </a:pPr>
                      <a:r>
                        <a:rPr lang="en-US" alt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en-US" altLang="zh-TW" sz="16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PPE</a:t>
                      </a:r>
                      <a:r>
                        <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：實驗衣及手套，眼部</a:t>
                      </a:r>
                      <a:endParaRPr lang="en-US" altLang="zh-TW" sz="16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tabLst>
                          <a:tab pos="228600" algn="l"/>
                        </a:tabLst>
                      </a:pPr>
                      <a:r>
                        <a:rPr lang="en-US" alt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   </a:t>
                      </a:r>
                      <a:r>
                        <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rPr>
                        <a:t>及面部防護裝備視需要配戴</a:t>
                      </a:r>
                      <a:endParaRPr lang="en-US" altLang="zh-TW" sz="16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ctr">
                        <a:spcAft>
                          <a:spcPts val="0"/>
                        </a:spcAft>
                      </a:pPr>
                      <a:r>
                        <a:rPr lang="zh-TW" sz="16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實驗工作台及水槽</a:t>
                      </a:r>
                    </a:p>
                  </a:txBody>
                  <a:tcPr marL="45916" marR="45916" marT="0" marB="0" anchor="ctr"/>
                </a:tc>
                <a:extLst>
                  <a:ext uri="{0D108BD9-81ED-4DB2-BD59-A6C34878D82A}">
                    <a16:rowId xmlns:a16="http://schemas.microsoft.com/office/drawing/2014/main" val="10001"/>
                  </a:ext>
                </a:extLst>
              </a:tr>
              <a:tr h="1588134">
                <a:tc>
                  <a:txBody>
                    <a:bodyPr/>
                    <a:lstStyle/>
                    <a:p>
                      <a:pPr algn="ctr">
                        <a:spcAft>
                          <a:spcPts val="0"/>
                        </a:spcAft>
                      </a:pPr>
                      <a:r>
                        <a:rPr lang="en-US" sz="1500" b="1" kern="100" dirty="0">
                          <a:effectLst/>
                          <a:latin typeface="微軟正黑體" panose="020B0604030504040204" pitchFamily="34" charset="-120"/>
                          <a:ea typeface="微軟正黑體" panose="020B0604030504040204" pitchFamily="34" charset="-120"/>
                          <a:cs typeface="Arial" panose="020B0604020202020204" pitchFamily="34" charset="0"/>
                        </a:rPr>
                        <a:t>BSL-2</a:t>
                      </a:r>
                      <a:endPar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just">
                        <a:spcAft>
                          <a:spcPts val="0"/>
                        </a:spcAft>
                      </a:pPr>
                      <a:r>
                        <a:rPr lang="en-US" sz="1500" b="1" kern="100" dirty="0">
                          <a:solidFill>
                            <a:srgbClr val="0000FF"/>
                          </a:solidFill>
                          <a:effectLst/>
                          <a:latin typeface="微軟正黑體" panose="020B0604030504040204" pitchFamily="34" charset="-120"/>
                          <a:ea typeface="微軟正黑體" panose="020B0604030504040204" pitchFamily="34" charset="-120"/>
                          <a:cs typeface="Arial" panose="020B0604020202020204" pitchFamily="34" charset="0"/>
                        </a:rPr>
                        <a:t>BSL-1</a:t>
                      </a:r>
                      <a:r>
                        <a:rPr lang="zh-TW" sz="1500" b="1" kern="100" dirty="0">
                          <a:solidFill>
                            <a:srgbClr val="0000FF"/>
                          </a:solidFill>
                          <a:effectLst/>
                          <a:latin typeface="微軟正黑體" panose="020B0604030504040204" pitchFamily="34" charset="-120"/>
                          <a:ea typeface="微軟正黑體" panose="020B0604030504040204" pitchFamily="34" charset="-120"/>
                          <a:cs typeface="Arial" panose="020B0604020202020204" pitchFamily="34" charset="0"/>
                        </a:rPr>
                        <a:t>操作規範加上：</a:t>
                      </a:r>
                    </a:p>
                    <a:p>
                      <a:pPr marL="342900" lvl="0" indent="-342900" algn="just">
                        <a:spcAft>
                          <a:spcPts val="0"/>
                        </a:spcAft>
                        <a:buFont typeface="+mj-lt"/>
                        <a:buNone/>
                        <a:tabLst>
                          <a:tab pos="172085" algn="l"/>
                        </a:tabLst>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限制進入</a:t>
                      </a:r>
                      <a:r>
                        <a:rPr lang="zh-TW" altLang="en-US" sz="1500" b="1"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張貼生物危害標誌</a:t>
                      </a:r>
                      <a:r>
                        <a:rPr lang="zh-TW" altLang="en-US" sz="1500" b="1"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3.</a:t>
                      </a:r>
                      <a:r>
                        <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尖銳物品預防措施</a:t>
                      </a:r>
                      <a:r>
                        <a:rPr lang="zh-TW" altLang="en-US" sz="1500" b="1"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4.</a:t>
                      </a:r>
                      <a:r>
                        <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生安手冊規定必要之廢</a:t>
                      </a:r>
                      <a:endPar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pPr>
                      <a:r>
                        <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棄物除汙或醫學監視政策。</a:t>
                      </a:r>
                    </a:p>
                  </a:txBody>
                  <a:tcPr marL="45916" marR="45916" marT="0" marB="0" anchor="ctr"/>
                </a:tc>
                <a:tc>
                  <a:txBody>
                    <a:bodyPr/>
                    <a:lstStyle/>
                    <a:p>
                      <a:pPr algn="just">
                        <a:spcAft>
                          <a:spcPts val="0"/>
                        </a:spcAft>
                      </a:pPr>
                      <a:r>
                        <a:rPr 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初級屏障：</a:t>
                      </a:r>
                    </a:p>
                    <a:p>
                      <a:pPr marL="342900" lvl="0" indent="-342900" algn="just">
                        <a:spcAft>
                          <a:spcPts val="0"/>
                        </a:spcAft>
                        <a:buFont typeface="+mj-lt"/>
                        <a:buNone/>
                        <a:tabLst>
                          <a:tab pos="228600" algn="l"/>
                        </a:tabLst>
                      </a:pPr>
                      <a:r>
                        <a:rPr lang="en-US" alt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1.</a:t>
                      </a:r>
                      <a:r>
                        <a:rPr 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使用</a:t>
                      </a:r>
                      <a:r>
                        <a:rPr lang="en-US" alt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BSC</a:t>
                      </a:r>
                      <a:r>
                        <a:rPr 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其他物理性防護</a:t>
                      </a:r>
                      <a:endParaRPr lang="en-US" alt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tabLst>
                          <a:tab pos="228600" algn="l"/>
                        </a:tabLst>
                      </a:pPr>
                      <a:r>
                        <a:rPr lang="en-US" alt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裝置，進行病原體操作可</a:t>
                      </a:r>
                      <a:endParaRPr lang="en-US" alt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tabLst>
                          <a:tab pos="228600" algn="l"/>
                        </a:tabLst>
                      </a:pPr>
                      <a:r>
                        <a:rPr lang="en-US" alt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   </a:t>
                      </a:r>
                      <a:r>
                        <a:rPr lang="zh-TW" sz="1500" b="1" kern="100" dirty="0">
                          <a:solidFill>
                            <a:srgbClr val="0909CD"/>
                          </a:solidFill>
                          <a:effectLst/>
                          <a:latin typeface="微軟正黑體" panose="020B0604030504040204" pitchFamily="34" charset="-120"/>
                          <a:ea typeface="微軟正黑體" panose="020B0604030504040204" pitchFamily="34" charset="-120"/>
                          <a:cs typeface="Arial" panose="020B0604020202020204" pitchFamily="34" charset="0"/>
                        </a:rPr>
                        <a:t>能產生之噴濺或氣膠。</a:t>
                      </a:r>
                    </a:p>
                    <a:p>
                      <a:pPr marL="342900" lvl="0" indent="-342900" algn="just">
                        <a:spcAft>
                          <a:spcPts val="0"/>
                        </a:spcAft>
                        <a:buFont typeface="+mj-lt"/>
                        <a:buNone/>
                        <a:tabLst>
                          <a:tab pos="228600" algn="l"/>
                        </a:tabLst>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en-US" alt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PPE</a:t>
                      </a:r>
                      <a:r>
                        <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：實驗衣及手套，眼部</a:t>
                      </a:r>
                      <a:endPar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just">
                        <a:spcAft>
                          <a:spcPts val="0"/>
                        </a:spcAft>
                        <a:buFont typeface="+mj-lt"/>
                        <a:buNone/>
                        <a:tabLst>
                          <a:tab pos="228600" algn="l"/>
                        </a:tabLst>
                      </a:pPr>
                      <a:r>
                        <a:rPr lang="en-US" alt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   </a:t>
                      </a:r>
                      <a:r>
                        <a:rPr lang="zh-TW" sz="1500" b="1" kern="100" dirty="0">
                          <a:effectLst/>
                          <a:latin typeface="微軟正黑體" panose="020B0604030504040204" pitchFamily="34" charset="-120"/>
                          <a:ea typeface="微軟正黑體" panose="020B0604030504040204" pitchFamily="34" charset="-120"/>
                          <a:cs typeface="Arial" panose="020B0604020202020204" pitchFamily="34" charset="0"/>
                        </a:rPr>
                        <a:t>及面部防護裝備視需要配戴。</a:t>
                      </a:r>
                    </a:p>
                  </a:txBody>
                  <a:tcPr marL="45916" marR="45916" marT="0" marB="0" anchor="ctr"/>
                </a:tc>
                <a:tc>
                  <a:txBody>
                    <a:bodyPr/>
                    <a:lstStyle/>
                    <a:p>
                      <a:pPr algn="ctr">
                        <a:spcAft>
                          <a:spcPts val="0"/>
                        </a:spcAft>
                      </a:pPr>
                      <a:endParaRPr lang="en-US" alt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spcAft>
                          <a:spcPts val="0"/>
                        </a:spcAft>
                      </a:pPr>
                      <a:r>
                        <a:rPr lang="en-US" alt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BSL-1</a:t>
                      </a:r>
                      <a:r>
                        <a:rPr lang="zh-TW" altLang="en-US"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加上</a:t>
                      </a:r>
                      <a:endParaRPr lang="en-US" alt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algn="ctr">
                        <a:spcAft>
                          <a:spcPts val="0"/>
                        </a:spcAft>
                      </a:pPr>
                      <a:r>
                        <a:rPr lang="zh-TW" sz="15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滅菌器。</a:t>
                      </a:r>
                    </a:p>
                  </a:txBody>
                  <a:tcPr marL="45916" marR="45916" marT="0" marB="0" anchor="ctr"/>
                </a:tc>
                <a:extLst>
                  <a:ext uri="{0D108BD9-81ED-4DB2-BD59-A6C34878D82A}">
                    <a16:rowId xmlns:a16="http://schemas.microsoft.com/office/drawing/2014/main" val="10002"/>
                  </a:ext>
                </a:extLst>
              </a:tr>
              <a:tr h="2064574">
                <a:tc>
                  <a:txBody>
                    <a:bodyPr/>
                    <a:lstStyle/>
                    <a:p>
                      <a:pPr algn="ctr">
                        <a:spcAft>
                          <a:spcPts val="0"/>
                        </a:spcAft>
                      </a:pPr>
                      <a:r>
                        <a:rPr lang="en-US" sz="1600" b="1" kern="100" dirty="0">
                          <a:effectLst/>
                          <a:latin typeface="微軟正黑體" panose="020B0604030504040204" pitchFamily="34" charset="-120"/>
                          <a:ea typeface="微軟正黑體" panose="020B0604030504040204" pitchFamily="34" charset="-120"/>
                          <a:cs typeface="Arial" panose="020B0604020202020204" pitchFamily="34" charset="0"/>
                        </a:rPr>
                        <a:t>BSL-3</a:t>
                      </a:r>
                      <a:endPar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l">
                        <a:spcAft>
                          <a:spcPts val="0"/>
                        </a:spcAf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BSL-2</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操作規範加上：</a:t>
                      </a:r>
                    </a:p>
                    <a:p>
                      <a:pPr marL="342900" lvl="0" indent="-342900" algn="l">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管制進入</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zh-TW" sz="1400" b="1" kern="100" dirty="0">
                          <a:solidFill>
                            <a:srgbClr val="C00000"/>
                          </a:solidFill>
                          <a:effectLst/>
                          <a:latin typeface="微軟正黑體" panose="020B0604030504040204" pitchFamily="34" charset="-120"/>
                          <a:ea typeface="微軟正黑體" panose="020B0604030504040204" pitchFamily="34" charset="-120"/>
                          <a:cs typeface="Arial" panose="020B0604020202020204" pitchFamily="34" charset="0"/>
                        </a:rPr>
                        <a:t>所有廢棄物應進行除汙</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3.</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實驗衣清洗前應進行除汙</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algn="l">
                        <a:spcAft>
                          <a:spcPts val="0"/>
                        </a:spcAf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 </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l">
                        <a:spcAft>
                          <a:spcPts val="0"/>
                        </a:spcAft>
                        <a:tabLst>
                          <a:tab pos="175895" algn="l"/>
                        </a:tabLst>
                      </a:pP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初級屏障：</a:t>
                      </a:r>
                    </a:p>
                    <a:p>
                      <a:pPr marL="342900" lvl="0" indent="-342900" algn="l">
                        <a:spcAft>
                          <a:spcPts val="0"/>
                        </a:spcAft>
                        <a:buFont typeface="+mj-lt"/>
                        <a:buNone/>
                        <a:tabLst>
                          <a:tab pos="175895" algn="l"/>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使用</a:t>
                      </a: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BSC</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進行病原體之所有操作。</a:t>
                      </a:r>
                    </a:p>
                    <a:p>
                      <a:pPr marL="342900" lvl="0" indent="-342900" algn="l">
                        <a:spcAft>
                          <a:spcPts val="0"/>
                        </a:spcAft>
                        <a:buFont typeface="+mj-lt"/>
                        <a:buNone/>
                        <a:tabLst>
                          <a:tab pos="175895" algn="l"/>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2.PPE</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防護衣及手套，眼部、面部</a:t>
                      </a:r>
                      <a:endPar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tabLst>
                          <a:tab pos="175895" algn="l"/>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   </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及呼吸防護裝備視需要配戴。</a:t>
                      </a:r>
                    </a:p>
                    <a:p>
                      <a:pPr algn="l">
                        <a:spcAft>
                          <a:spcPts val="0"/>
                        </a:spcAft>
                        <a:tabLst>
                          <a:tab pos="175895" algn="l"/>
                        </a:tabLs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 </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l">
                        <a:spcAft>
                          <a:spcPts val="0"/>
                        </a:spcAf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BSL-2</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加上：</a:t>
                      </a: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實體區隔入口及走道；</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自動關閉之兩道門入口； </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3.</a:t>
                      </a:r>
                      <a:r>
                        <a:rPr lang="zh-TW" altLang="en-US" sz="1400" dirty="0">
                          <a:latin typeface="微軟正黑體" panose="020B0604030504040204" pitchFamily="34" charset="-120"/>
                          <a:ea typeface="微軟正黑體" panose="020B0604030504040204" pitchFamily="34" charset="-120"/>
                        </a:rPr>
                        <a:t>密封貫穿處；</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密封窗戶；</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實驗工作區設置穿牆式雙門滅菌器；</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經由前室或氣鎖進入；</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7.</a:t>
                      </a:r>
                      <a:r>
                        <a:rPr lang="zh-TW" altLang="en-US" sz="1400" dirty="0">
                          <a:latin typeface="微軟正黑體" panose="020B0604030504040204" pitchFamily="34" charset="-120"/>
                          <a:ea typeface="微軟正黑體" panose="020B0604030504040204" pitchFamily="34" charset="-120"/>
                        </a:rPr>
                        <a:t>向內定向氣流流向動物房及操作區； </a:t>
                      </a:r>
                      <a:endParaRPr lang="en-US" altLang="zh-TW" sz="1400" dirty="0">
                        <a:latin typeface="微軟正黑體" panose="020B0604030504040204" pitchFamily="34" charset="-120"/>
                        <a:ea typeface="微軟正黑體" panose="020B0604030504040204" pitchFamily="34" charset="-120"/>
                      </a:endParaRPr>
                    </a:p>
                    <a:p>
                      <a:pPr marL="0" lvl="0" indent="0" algn="l">
                        <a:spcAft>
                          <a:spcPts val="0"/>
                        </a:spcAft>
                        <a:buFont typeface="+mj-lt"/>
                        <a:buNone/>
                        <a:tabLst>
                          <a:tab pos="228600" algn="l"/>
                        </a:tabLst>
                      </a:pPr>
                      <a:r>
                        <a:rPr lang="en-US" altLang="zh-TW" sz="1400" dirty="0">
                          <a:latin typeface="微軟正黑體" panose="020B0604030504040204" pitchFamily="34" charset="-120"/>
                          <a:ea typeface="微軟正黑體" panose="020B0604030504040204" pitchFamily="34" charset="-120"/>
                        </a:rPr>
                        <a:t>8.</a:t>
                      </a:r>
                      <a:r>
                        <a:rPr lang="zh-TW" altLang="en-US" sz="1400" dirty="0">
                          <a:latin typeface="微軟正黑體" panose="020B0604030504040204" pitchFamily="34" charset="-120"/>
                          <a:ea typeface="微軟正黑體" panose="020B0604030504040204" pitchFamily="34" charset="-120"/>
                        </a:rPr>
                        <a:t>洗手槽接近動物房或操 作區出口。</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extLst>
                  <a:ext uri="{0D108BD9-81ED-4DB2-BD59-A6C34878D82A}">
                    <a16:rowId xmlns:a16="http://schemas.microsoft.com/office/drawing/2014/main" val="10003"/>
                  </a:ext>
                </a:extLst>
              </a:tr>
              <a:tr h="1014126">
                <a:tc>
                  <a:txBody>
                    <a:bodyPr/>
                    <a:lstStyle/>
                    <a:p>
                      <a:pPr algn="ctr">
                        <a:spcAft>
                          <a:spcPts val="0"/>
                        </a:spcAft>
                      </a:pPr>
                      <a:r>
                        <a:rPr lang="en-US" sz="1600" b="1" kern="100" dirty="0">
                          <a:effectLst/>
                          <a:latin typeface="微軟正黑體" panose="020B0604030504040204" pitchFamily="34" charset="-120"/>
                          <a:ea typeface="微軟正黑體" panose="020B0604030504040204" pitchFamily="34" charset="-120"/>
                          <a:cs typeface="Arial" panose="020B0604020202020204" pitchFamily="34" charset="0"/>
                        </a:rPr>
                        <a:t>BSL-4</a:t>
                      </a:r>
                      <a:endParaRPr lang="zh-TW" sz="1600" b="1" kern="100" dirty="0">
                        <a:effectLst/>
                        <a:latin typeface="微軟正黑體" panose="020B0604030504040204" pitchFamily="34" charset="-120"/>
                        <a:ea typeface="微軟正黑體" panose="020B0604030504040204" pitchFamily="34" charset="-120"/>
                        <a:cs typeface="Arial" panose="020B0604020202020204" pitchFamily="34" charset="0"/>
                      </a:endParaRPr>
                    </a:p>
                  </a:txBody>
                  <a:tcPr marL="45916" marR="45916" marT="0" marB="0" anchor="ctr"/>
                </a:tc>
                <a:tc>
                  <a:txBody>
                    <a:bodyPr/>
                    <a:lstStyle/>
                    <a:p>
                      <a:pPr algn="l">
                        <a:spcAft>
                          <a:spcPts val="0"/>
                        </a:spcAf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BSL-3</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操作規範加上：</a:t>
                      </a: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進入前更換實驗衣物</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離開</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前淋浴</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3.</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所有物質應除汙再移出設施。</a:t>
                      </a:r>
                    </a:p>
                  </a:txBody>
                  <a:tcPr marL="45916" marR="45916" marT="0" marB="0" anchor="ctr"/>
                </a:tc>
                <a:tc>
                  <a:txBody>
                    <a:bodyPr/>
                    <a:lstStyle/>
                    <a:p>
                      <a:pPr algn="l">
                        <a:spcAft>
                          <a:spcPts val="0"/>
                        </a:spcAft>
                      </a:pP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初級屏障：</a:t>
                      </a:r>
                    </a:p>
                    <a:p>
                      <a:pPr algn="l">
                        <a:spcAft>
                          <a:spcPts val="0"/>
                        </a:spcAft>
                      </a:pP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所有操作於第</a:t>
                      </a: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III</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級生物安全櫃，或是第</a:t>
                      </a: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II</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級生物安全櫃加上連身式正壓防護衣。</a:t>
                      </a:r>
                    </a:p>
                  </a:txBody>
                  <a:tcPr marL="45916" marR="45916" marT="0" marB="0" anchor="ctr"/>
                </a:tc>
                <a:tc>
                  <a:txBody>
                    <a:bodyPr/>
                    <a:lstStyle/>
                    <a:p>
                      <a:pPr algn="l">
                        <a:spcAft>
                          <a:spcPts val="0"/>
                        </a:spcAft>
                      </a:pPr>
                      <a:r>
                        <a:rPr 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BSL-3</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加上：</a:t>
                      </a: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1.</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獨立建築物或隔離區域</a:t>
                      </a:r>
                      <a:r>
                        <a:rPr lang="zh-TW" altLang="en-US" sz="1400" kern="100" dirty="0">
                          <a:effectLst/>
                          <a:latin typeface="微軟正黑體" panose="020B0604030504040204" pitchFamily="34" charset="-120"/>
                          <a:ea typeface="微軟正黑體" panose="020B0604030504040204" pitchFamily="34" charset="-120"/>
                          <a:cs typeface="Arial" panose="020B0604020202020204" pitchFamily="34" charset="0"/>
                        </a:rPr>
                        <a:t>。</a:t>
                      </a:r>
                      <a:endParaRPr lang="zh-TW" sz="1400" kern="100" dirty="0">
                        <a:effectLst/>
                        <a:latin typeface="微軟正黑體" panose="020B0604030504040204" pitchFamily="34" charset="-120"/>
                        <a:ea typeface="微軟正黑體" panose="020B0604030504040204" pitchFamily="34" charset="-120"/>
                        <a:cs typeface="Arial" panose="020B0604020202020204" pitchFamily="34" charset="0"/>
                      </a:endParaRPr>
                    </a:p>
                    <a:p>
                      <a:pPr marL="342900" lvl="0" indent="-342900" algn="l">
                        <a:spcAft>
                          <a:spcPts val="0"/>
                        </a:spcAft>
                        <a:buFont typeface="+mj-lt"/>
                        <a:buNone/>
                        <a:tabLst>
                          <a:tab pos="228600" algn="l"/>
                        </a:tabLst>
                      </a:pPr>
                      <a:r>
                        <a:rPr lang="en-US" alt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2.</a:t>
                      </a:r>
                      <a:r>
                        <a:rPr lang="zh-TW" sz="1400" kern="100" dirty="0">
                          <a:effectLst/>
                          <a:latin typeface="微軟正黑體" panose="020B0604030504040204" pitchFamily="34" charset="-120"/>
                          <a:ea typeface="微軟正黑體" panose="020B0604030504040204" pitchFamily="34" charset="-120"/>
                          <a:cs typeface="Arial" panose="020B0604020202020204" pitchFamily="34" charset="0"/>
                        </a:rPr>
                        <a:t>專屬進氣與排氣、真空及除汙系統。</a:t>
                      </a:r>
                    </a:p>
                  </a:txBody>
                  <a:tcPr marL="45916" marR="45916" marT="0" marB="0" anchor="ctr"/>
                </a:tc>
                <a:extLst>
                  <a:ext uri="{0D108BD9-81ED-4DB2-BD59-A6C34878D82A}">
                    <a16:rowId xmlns:a16="http://schemas.microsoft.com/office/drawing/2014/main" val="10004"/>
                  </a:ext>
                </a:extLst>
              </a:tr>
            </a:tbl>
          </a:graphicData>
        </a:graphic>
      </p:graphicFrame>
      <p:sp>
        <p:nvSpPr>
          <p:cNvPr id="8" name="圓角矩形 7"/>
          <p:cNvSpPr/>
          <p:nvPr/>
        </p:nvSpPr>
        <p:spPr>
          <a:xfrm>
            <a:off x="152400" y="522184"/>
            <a:ext cx="8886032" cy="2983015"/>
          </a:xfrm>
          <a:prstGeom prst="roundRect">
            <a:avLst/>
          </a:prstGeom>
          <a:solidFill>
            <a:schemeClr val="accent1">
              <a:alpha val="0"/>
            </a:schemeClr>
          </a:solidFill>
          <a:ln w="63500" cmpd="sng">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標題 1"/>
          <p:cNvSpPr>
            <a:spLocks noGrp="1"/>
          </p:cNvSpPr>
          <p:nvPr>
            <p:ph type="title"/>
          </p:nvPr>
        </p:nvSpPr>
        <p:spPr>
          <a:xfrm>
            <a:off x="276225" y="99444"/>
            <a:ext cx="7439025" cy="638175"/>
          </a:xfrm>
        </p:spPr>
        <p:txBody>
          <a:bodyPr rtlCol="0">
            <a:normAutofit/>
          </a:bodyPr>
          <a:lstStyle/>
          <a:p>
            <a:pPr algn="l" eaLnBrk="1" fontAlgn="auto" hangingPunct="1">
              <a:spcAft>
                <a:spcPts val="0"/>
              </a:spcAft>
              <a:defRPr/>
            </a:pPr>
            <a:r>
              <a:rPr lang="zh-TW" altLang="en-US" sz="2600" b="1" dirty="0">
                <a:latin typeface="微軟正黑體" panose="020B0604030504040204" pitchFamily="34" charset="-120"/>
                <a:ea typeface="微軟正黑體" panose="020B0604030504040204" pitchFamily="34" charset="-120"/>
              </a:rPr>
              <a:t>生物安全等級</a:t>
            </a:r>
            <a:endParaRPr lang="zh-TW" altLang="en-US" sz="2600" dirty="0">
              <a:latin typeface="微軟正黑體" panose="020B0604030504040204" pitchFamily="34" charset="-120"/>
              <a:ea typeface="微軟正黑體" panose="020B0604030504040204" pitchFamily="34" charset="-120"/>
            </a:endParaRPr>
          </a:p>
        </p:txBody>
      </p:sp>
      <p:sp>
        <p:nvSpPr>
          <p:cNvPr id="78884" name="投影片編號版面配置區 3"/>
          <p:cNvSpPr>
            <a:spLocks noGrp="1"/>
          </p:cNvSpPr>
          <p:nvPr>
            <p:ph type="sldNum" sz="quarter" idx="4294967295"/>
          </p:nvPr>
        </p:nvSpPr>
        <p:spPr bwMode="auto">
          <a:xfrm>
            <a:off x="8528050" y="6511925"/>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4E832C0F-6F34-4260-A307-BD29F6593DFE}"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40</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圓角矩形 6"/>
          <p:cNvSpPr/>
          <p:nvPr/>
        </p:nvSpPr>
        <p:spPr>
          <a:xfrm>
            <a:off x="3200400" y="1828800"/>
            <a:ext cx="2842816" cy="1676399"/>
          </a:xfrm>
          <a:prstGeom prst="roundRect">
            <a:avLst/>
          </a:prstGeom>
          <a:solidFill>
            <a:schemeClr val="accent1">
              <a:alpha val="0"/>
            </a:schemeClr>
          </a:solidFill>
          <a:ln w="635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09010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內容版面配置區 7"/>
          <p:cNvSpPr>
            <a:spLocks noGrp="1"/>
          </p:cNvSpPr>
          <p:nvPr>
            <p:ph idx="4294967295"/>
          </p:nvPr>
        </p:nvSpPr>
        <p:spPr>
          <a:xfrm>
            <a:off x="284162" y="1524000"/>
            <a:ext cx="8555037" cy="3889375"/>
          </a:xfrm>
          <a:prstGeom prst="rect">
            <a:avLst/>
          </a:prstGeom>
        </p:spPr>
        <p:txBody>
          <a:bodyPr rtlCol="0">
            <a:normAutofit/>
          </a:bodyPr>
          <a:lstStyle/>
          <a:p>
            <a:pPr marL="457200" indent="-457200" eaLnBrk="1" fontAlgn="auto" hangingPunct="1">
              <a:spcAft>
                <a:spcPts val="0"/>
              </a:spcAft>
              <a:buClr>
                <a:srgbClr val="C00000"/>
              </a:buClr>
              <a:buFont typeface="Wingdings" panose="05000000000000000000" pitchFamily="2" charset="2"/>
              <a:buChar char="Ø"/>
              <a:defRPr/>
            </a:pP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病原體分級以</a:t>
            </a:r>
            <a:r>
              <a:rPr lang="en-US" altLang="zh-TW"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Risk Group(RG)</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表示。</a:t>
            </a:r>
            <a:endParaRPr lang="en-US" altLang="zh-TW"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實驗室安全等級以</a:t>
            </a:r>
            <a:r>
              <a:rPr lang="en-US" altLang="zh-TW"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Biosafety level(BSL)</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表示。</a:t>
            </a:r>
            <a:endParaRPr lang="en-US" altLang="zh-TW"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eaLnBrk="1" fontAlgn="auto" hangingPunct="1">
              <a:spcBef>
                <a:spcPts val="1500"/>
              </a:spcBef>
              <a:spcAft>
                <a:spcPts val="0"/>
              </a:spcAft>
              <a:buClr>
                <a:srgbClr val="C00000"/>
              </a:buClr>
              <a:buFont typeface="Wingdings" panose="05000000000000000000" pitchFamily="2" charset="2"/>
              <a:buChar char="Ø"/>
              <a:defRPr/>
            </a:pP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操作各級感染性生物材料</a:t>
            </a: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原則上</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於對等之實驗室進行，</a:t>
            </a: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惟仍應評估</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操作過程中該感染性生物材料之病原微生物</a:t>
            </a:r>
            <a:r>
              <a:rPr lang="zh-TW" altLang="en-US" sz="3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含量、增殖與否、活性與否等因素，適當提升或降低操作所需實驗室之生物安全等級</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a:p>
            <a:pPr eaLnBrk="1" fontAlgn="auto" hangingPunct="1">
              <a:spcAft>
                <a:spcPts val="0"/>
              </a:spcAft>
              <a:buFont typeface="Wingdings" panose="05000000000000000000" pitchFamily="2" charset="2"/>
              <a:buNone/>
              <a:defRPr/>
            </a:pPr>
            <a:endParaRPr lang="zh-TW" altLang="en-US" sz="3200" dirty="0">
              <a:solidFill>
                <a:schemeClr val="tx1">
                  <a:lumMod val="75000"/>
                  <a:lumOff val="25000"/>
                </a:schemeClr>
              </a:solidFill>
            </a:endParaRPr>
          </a:p>
        </p:txBody>
      </p:sp>
      <p:sp>
        <p:nvSpPr>
          <p:cNvPr id="79875"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EC665871-D337-487E-A1D2-0C13CBC4C0A0}" type="slidenum">
              <a:rPr kumimoji="0" lang="en-US" altLang="zh-TW" sz="1200" smtClean="0">
                <a:solidFill>
                  <a:srgbClr val="000000"/>
                </a:solidFill>
                <a:latin typeface="Garamond" panose="02020404030301010803" pitchFamily="18" charset="0"/>
                <a:ea typeface="新細明體" panose="02020500000000000000" pitchFamily="18" charset="-120"/>
              </a:rPr>
              <a:pPr>
                <a:spcBef>
                  <a:spcPct val="0"/>
                </a:spcBef>
                <a:buClrTx/>
                <a:buFontTx/>
                <a:buNone/>
              </a:pPr>
              <a:t>41</a:t>
            </a:fld>
            <a:endParaRPr kumimoji="0" lang="en-US" altLang="zh-TW" sz="1200">
              <a:solidFill>
                <a:srgbClr val="000000"/>
              </a:solidFill>
              <a:latin typeface="Garamond" panose="02020404030301010803" pitchFamily="18" charset="0"/>
              <a:ea typeface="新細明體" panose="02020500000000000000" pitchFamily="18" charset="-120"/>
            </a:endParaRPr>
          </a:p>
        </p:txBody>
      </p:sp>
      <p:sp>
        <p:nvSpPr>
          <p:cNvPr id="79876" name="標題 1"/>
          <p:cNvSpPr txBox="1">
            <a:spLocks/>
          </p:cNvSpPr>
          <p:nvPr/>
        </p:nvSpPr>
        <p:spPr bwMode="auto">
          <a:xfrm>
            <a:off x="1403350" y="476250"/>
            <a:ext cx="54213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6000" dirty="0">
                <a:solidFill>
                  <a:srgbClr val="000000"/>
                </a:solidFill>
                <a:latin typeface="Arial" panose="020B0604020202020204" pitchFamily="34" charset="0"/>
                <a:cs typeface="Arial" panose="020B0604020202020204" pitchFamily="34" charset="0"/>
              </a:rPr>
              <a:t>RG ≠ BSL</a:t>
            </a:r>
            <a:endParaRPr lang="zh-TW" altLang="en-US" sz="6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782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003462" y="123614"/>
            <a:ext cx="5392063" cy="615553"/>
          </a:xfrm>
          <a:prstGeom prst="rect">
            <a:avLst/>
          </a:prstGeom>
          <a:noFill/>
        </p:spPr>
        <p:txBody>
          <a:bodyPr wrap="square" rtlCol="0">
            <a:spAutoFit/>
          </a:bodyPr>
          <a:lstStyle/>
          <a:p>
            <a:pPr algn="ctr" defTabSz="844083" fontAlgn="base">
              <a:spcBef>
                <a:spcPct val="0"/>
              </a:spcBef>
              <a:spcAft>
                <a:spcPct val="0"/>
              </a:spcAft>
              <a:defRPr/>
            </a:pPr>
            <a:r>
              <a:rPr lang="zh-TW" altLang="en-US" sz="3400" b="1" dirty="0">
                <a:latin typeface="微軟正黑體" panose="020B0604030504040204" pitchFamily="34" charset="-120"/>
                <a:ea typeface="微軟正黑體" panose="020B0604030504040204" pitchFamily="34" charset="-120"/>
              </a:rPr>
              <a:t>實驗室大規模作業</a:t>
            </a:r>
          </a:p>
        </p:txBody>
      </p:sp>
      <p:sp>
        <p:nvSpPr>
          <p:cNvPr id="11" name="投影片編號版面配置區 3"/>
          <p:cNvSpPr>
            <a:spLocks noGrp="1"/>
          </p:cNvSpPr>
          <p:nvPr>
            <p:ph type="sldNum" sz="quarter" idx="12"/>
          </p:nvPr>
        </p:nvSpPr>
        <p:spPr>
          <a:xfrm>
            <a:off x="8508083" y="6553200"/>
            <a:ext cx="502919" cy="170496"/>
          </a:xfrm>
        </p:spPr>
        <p:txBody>
          <a:bodyPr/>
          <a:lstStyle>
            <a:lvl1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1pPr>
            <a:lvl2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2pPr>
            <a:lvl3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3pPr>
            <a:lvl4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4pPr>
            <a:lvl5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5pPr>
            <a:lvl6pPr marL="2321227"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6pPr>
            <a:lvl7pPr marL="2743269"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7pPr>
            <a:lvl8pPr marL="3165310"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8pPr>
            <a:lvl9pPr marL="3587351"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9pPr>
          </a:lstStyle>
          <a:p>
            <a:pPr algn="r" defTabSz="844083" fontAlgn="base">
              <a:spcBef>
                <a:spcPct val="0"/>
              </a:spcBef>
              <a:spcAft>
                <a:spcPct val="0"/>
              </a:spcAft>
              <a:defRPr/>
            </a:pPr>
            <a:fld id="{62D9B59F-E57F-417B-B57C-7E6ED25183B1}" type="slidenum">
              <a:rPr lang="en-US" altLang="zh-TW" sz="1108" b="0" smtClean="0">
                <a:solidFill>
                  <a:schemeClr val="tx1"/>
                </a:solidFill>
                <a:latin typeface="Garamond" panose="02020404030301010803" pitchFamily="18" charset="0"/>
                <a:cs typeface="+mn-cs"/>
              </a:rPr>
              <a:pPr algn="r" defTabSz="844083" fontAlgn="base">
                <a:spcBef>
                  <a:spcPct val="0"/>
                </a:spcBef>
                <a:spcAft>
                  <a:spcPct val="0"/>
                </a:spcAft>
                <a:defRPr/>
              </a:pPr>
              <a:t>42</a:t>
            </a:fld>
            <a:endParaRPr lang="en-US" altLang="zh-TW" sz="1108" b="0" dirty="0">
              <a:solidFill>
                <a:schemeClr val="tx1"/>
              </a:solidFill>
              <a:latin typeface="Garamond" panose="02020404030301010803" pitchFamily="18" charset="0"/>
              <a:cs typeface="+mn-cs"/>
            </a:endParaRPr>
          </a:p>
        </p:txBody>
      </p:sp>
      <p:sp>
        <p:nvSpPr>
          <p:cNvPr id="10" name="文字方塊 9"/>
          <p:cNvSpPr txBox="1"/>
          <p:nvPr/>
        </p:nvSpPr>
        <p:spPr>
          <a:xfrm>
            <a:off x="5785624" y="6148346"/>
            <a:ext cx="3219802" cy="404854"/>
          </a:xfrm>
          <a:prstGeom prst="rect">
            <a:avLst/>
          </a:prstGeom>
          <a:noFill/>
        </p:spPr>
        <p:txBody>
          <a:bodyPr wrap="square" rtlCol="0">
            <a:spAutoFit/>
          </a:bodyPr>
          <a:lstStyle/>
          <a:p>
            <a:pPr algn="r" defTabSz="844083" fontAlgn="base">
              <a:spcBef>
                <a:spcPct val="0"/>
              </a:spcBef>
              <a:spcAft>
                <a:spcPct val="0"/>
              </a:spcAft>
              <a:defRPr/>
            </a:pPr>
            <a:r>
              <a:rPr lang="zh-TW" altLang="en-US" sz="2031" b="1" dirty="0">
                <a:solidFill>
                  <a:prstClr val="black"/>
                </a:solidFill>
                <a:latin typeface="微軟正黑體" panose="020B0604030504040204" pitchFamily="34" charset="-120"/>
                <a:ea typeface="微軟正黑體" panose="020B0604030504040204" pitchFamily="34" charset="-120"/>
              </a:rPr>
              <a:t> </a:t>
            </a:r>
            <a:r>
              <a:rPr lang="zh-TW" altLang="en-US" sz="1662" b="1" dirty="0">
                <a:solidFill>
                  <a:schemeClr val="bg1"/>
                </a:solidFill>
                <a:latin typeface="微軟正黑體" panose="020B0604030504040204" pitchFamily="34" charset="-120"/>
                <a:ea typeface="微軟正黑體" panose="020B0604030504040204" pitchFamily="34" charset="-120"/>
              </a:rPr>
              <a:t>實驗室生物安全指引</a:t>
            </a:r>
            <a:r>
              <a:rPr lang="en-US" altLang="zh-TW" sz="1662" b="1" dirty="0">
                <a:solidFill>
                  <a:schemeClr val="bg1"/>
                </a:solidFill>
                <a:latin typeface="微軟正黑體" panose="020B0604030504040204" pitchFamily="34" charset="-120"/>
                <a:ea typeface="微軟正黑體" panose="020B0604030504040204" pitchFamily="34" charset="-120"/>
              </a:rPr>
              <a:t>(2021</a:t>
            </a:r>
            <a:r>
              <a:rPr lang="zh-TW" altLang="en-US" sz="1662" b="1" dirty="0">
                <a:solidFill>
                  <a:schemeClr val="bg1"/>
                </a:solidFill>
                <a:latin typeface="微軟正黑體" panose="020B0604030504040204" pitchFamily="34" charset="-120"/>
                <a:ea typeface="微軟正黑體" panose="020B0604030504040204" pitchFamily="34" charset="-120"/>
              </a:rPr>
              <a:t>年版</a:t>
            </a:r>
            <a:r>
              <a:rPr lang="en-US" altLang="zh-TW" sz="1662" b="1" dirty="0">
                <a:solidFill>
                  <a:schemeClr val="bg1"/>
                </a:solidFill>
                <a:latin typeface="微軟正黑體" panose="020B0604030504040204" pitchFamily="34" charset="-120"/>
                <a:ea typeface="微軟正黑體" panose="020B0604030504040204" pitchFamily="34" charset="-120"/>
              </a:rPr>
              <a:t>)</a:t>
            </a:r>
            <a:endParaRPr lang="zh-TW" altLang="en-US" sz="1662" b="1" dirty="0">
              <a:solidFill>
                <a:schemeClr val="bg1"/>
              </a:solidFill>
              <a:latin typeface="微軟正黑體" panose="020B0604030504040204" pitchFamily="34" charset="-120"/>
              <a:ea typeface="微軟正黑體" panose="020B0604030504040204" pitchFamily="34" charset="-120"/>
            </a:endParaRPr>
          </a:p>
        </p:txBody>
      </p:sp>
      <p:sp>
        <p:nvSpPr>
          <p:cNvPr id="3" name="矩形 2"/>
          <p:cNvSpPr/>
          <p:nvPr/>
        </p:nvSpPr>
        <p:spPr>
          <a:xfrm>
            <a:off x="294559" y="685800"/>
            <a:ext cx="8554882" cy="5555367"/>
          </a:xfrm>
          <a:prstGeom prst="rect">
            <a:avLst/>
          </a:prstGeom>
        </p:spPr>
        <p:txBody>
          <a:bodyPr wrap="square">
            <a:spAutoFit/>
          </a:bodyPr>
          <a:lstStyle/>
          <a:p>
            <a:pPr marL="285750" indent="-285750">
              <a:spcAft>
                <a:spcPts val="0"/>
              </a:spcAft>
              <a:buFont typeface="Wingdings" panose="05000000000000000000" pitchFamily="2" charset="2"/>
              <a:buChar char="Ø"/>
            </a:pPr>
            <a:r>
              <a:rPr lang="zh-TW"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目前沒有普遍被接受的</a:t>
            </a:r>
            <a:r>
              <a:rPr lang="en-US"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大規模</a:t>
            </a:r>
            <a:r>
              <a:rPr lang="en-US"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定義。</a:t>
            </a:r>
            <a:endParaRPr lang="en-US" altLang="zh-TW" sz="2200" b="1" kern="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500"/>
              </a:spcBef>
              <a:spcAft>
                <a:spcPts val="0"/>
              </a:spcAft>
              <a:buFont typeface="Wingdings" panose="05000000000000000000" pitchFamily="2" charset="2"/>
              <a:buChar char="Ø"/>
            </a:pP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美國</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國家衛生研究院</a:t>
            </a:r>
            <a:r>
              <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(NIH) </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將</a:t>
            </a:r>
            <a:r>
              <a:rPr lang="zh-TW" altLang="en-US"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涉及大於</a:t>
            </a:r>
            <a:r>
              <a:rPr lang="en-US"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 10 L</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的重組</a:t>
            </a:r>
            <a:r>
              <a:rPr lang="en-US"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 DNA </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材料</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的研究</a:t>
            </a: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定義</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為</a:t>
            </a: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之。</a:t>
            </a:r>
            <a:endPar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500"/>
              </a:spcBef>
              <a:spcAft>
                <a:spcPts val="0"/>
              </a:spcAft>
              <a:buFont typeface="Wingdings" panose="05000000000000000000" pitchFamily="2" charset="2"/>
              <a:buChar char="Ø"/>
            </a:pP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英國</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危險病原體諮詢委員會指出，</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決定規模的不是工作量而是工作意圖</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500"/>
              </a:spcBef>
              <a:spcAft>
                <a:spcPts val="0"/>
              </a:spcAft>
              <a:buFont typeface="Wingdings" panose="05000000000000000000" pitchFamily="2" charset="2"/>
              <a:buChar char="Ø"/>
            </a:pP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加拿大</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公共衛生署</a:t>
            </a:r>
            <a:r>
              <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 (PHAC)</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和加拿大食品檢驗署</a:t>
            </a:r>
            <a:r>
              <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(CFIA)</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認為</a:t>
            </a:r>
            <a:r>
              <a:rPr lang="en-US"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10 L</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或更大規模的感染性物質之體外培養</a:t>
            </a:r>
            <a:r>
              <a:rPr lang="zh-TW" altLang="en-US"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屬之</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。可單一容器容積或多個容器總和為</a:t>
            </a:r>
            <a:r>
              <a:rPr lang="zh-TW" altLang="en-US"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之</a:t>
            </a:r>
            <a:r>
              <a:rPr lang="zh-TW"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kern="100"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500"/>
              </a:spcBef>
              <a:spcAft>
                <a:spcPts val="0"/>
              </a:spcAft>
              <a:buFont typeface="Wingdings" panose="05000000000000000000" pitchFamily="2" charset="2"/>
              <a:buChar char="Ø"/>
            </a:pPr>
            <a:r>
              <a:rPr lang="zh-TW" altLang="en-US"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我國</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疾管署</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參考這些國家之定義</a:t>
            </a: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於單次總和</a:t>
            </a:r>
            <a:r>
              <a:rPr lang="zh-TW" altLang="en-US"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大於</a:t>
            </a:r>
            <a:r>
              <a:rPr lang="en-US"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10 L</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之操作</a:t>
            </a:r>
            <a:r>
              <a:rPr lang="zh-TW" altLang="zh-TW" sz="2200" b="1" kern="100"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kern="100" dirty="0">
              <a:solidFill>
                <a:schemeClr val="accent5">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Aft>
                <a:spcPts val="0"/>
              </a:spcAft>
              <a:buFont typeface="Wingdings" panose="05000000000000000000" pitchFamily="2" charset="2"/>
              <a:buChar char="Ø"/>
            </a:pPr>
            <a:r>
              <a:rPr lang="zh-TW" altLang="en-US"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我國</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國科會</a:t>
            </a:r>
            <a:r>
              <a:rPr lang="zh-TW" altLang="en-US" sz="2200" b="1" kern="100" dirty="0">
                <a:latin typeface="微軟正黑體" panose="020B0604030504040204" pitchFamily="34" charset="-120"/>
                <a:ea typeface="微軟正黑體" panose="020B0604030504040204" pitchFamily="34" charset="-120"/>
                <a:cs typeface="Times New Roman" panose="02020603050405020304" pitchFamily="18" charset="0"/>
              </a:rPr>
              <a:t>定義</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『大量培養實驗』是指在</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基因重組實驗中，培養</a:t>
            </a:r>
            <a:r>
              <a:rPr lang="en-US"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20 L</a:t>
            </a:r>
            <a:r>
              <a:rPr lang="zh-TW" altLang="zh-TW" sz="2200" b="1" kern="100" dirty="0">
                <a:solidFill>
                  <a:schemeClr val="accent5">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以上細胞之大規模實驗</a:t>
            </a:r>
            <a:r>
              <a:rPr lang="zh-TW"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200" b="1"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spcBef>
                <a:spcPts val="500"/>
              </a:spcBef>
              <a:spcAft>
                <a:spcPts val="0"/>
              </a:spcAft>
              <a:buFont typeface="Wingdings" panose="05000000000000000000" pitchFamily="2" charset="2"/>
              <a:buChar char="Ø"/>
            </a:pPr>
            <a:r>
              <a:rPr lang="zh-TW" altLang="en-US" sz="2200" b="1" dirty="0">
                <a:solidFill>
                  <a:schemeClr val="bg2">
                    <a:lumMod val="25000"/>
                  </a:schemeClr>
                </a:solidFill>
                <a:latin typeface="微軟正黑體" panose="020B0604030504040204" pitchFamily="34" charset="-120"/>
                <a:ea typeface="微軟正黑體" panose="020B0604030504040204" pitchFamily="34" charset="-120"/>
              </a:rPr>
              <a:t>大規模作業實驗室，需進行</a:t>
            </a:r>
            <a:r>
              <a:rPr lang="zh-TW" altLang="en-US" sz="2200" b="1" dirty="0">
                <a:solidFill>
                  <a:srgbClr val="C00000"/>
                </a:solidFill>
                <a:latin typeface="微軟正黑體" panose="020B0604030504040204" pitchFamily="34" charset="-120"/>
                <a:ea typeface="微軟正黑體" panose="020B0604030504040204" pitchFamily="34" charset="-120"/>
              </a:rPr>
              <a:t>局部風險評鑑</a:t>
            </a:r>
            <a:r>
              <a:rPr lang="zh-TW" altLang="en-US" sz="2200" b="1" dirty="0">
                <a:solidFill>
                  <a:schemeClr val="bg2">
                    <a:lumMod val="25000"/>
                  </a:schemeClr>
                </a:solidFill>
                <a:latin typeface="微軟正黑體" panose="020B0604030504040204" pitchFamily="34" charset="-120"/>
                <a:ea typeface="微軟正黑體" panose="020B0604030504040204" pitchFamily="34" charset="-120"/>
              </a:rPr>
              <a:t>以</a:t>
            </a:r>
            <a:r>
              <a:rPr lang="zh-TW" altLang="en-US" sz="2200" b="1" dirty="0">
                <a:solidFill>
                  <a:srgbClr val="0909CD"/>
                </a:solidFill>
                <a:latin typeface="微軟正黑體" panose="020B0604030504040204" pitchFamily="34" charset="-120"/>
                <a:ea typeface="微軟正黑體" panose="020B0604030504040204" pitchFamily="34" charset="-120"/>
              </a:rPr>
              <a:t>鑑別</a:t>
            </a:r>
            <a:r>
              <a:rPr lang="zh-TW" altLang="en-US" sz="2200" b="1" dirty="0">
                <a:solidFill>
                  <a:schemeClr val="bg2">
                    <a:lumMod val="25000"/>
                  </a:schemeClr>
                </a:solidFill>
                <a:latin typeface="微軟正黑體" panose="020B0604030504040204" pitchFamily="34" charset="-120"/>
                <a:ea typeface="微軟正黑體" panose="020B0604030504040204" pitchFamily="34" charset="-120"/>
              </a:rPr>
              <a:t>檢查使用中的感染性物質、流程和設備相關的危害，用於訂定</a:t>
            </a:r>
            <a:r>
              <a:rPr lang="zh-TW" altLang="en-US" sz="2200" b="1" dirty="0">
                <a:solidFill>
                  <a:srgbClr val="C00000"/>
                </a:solidFill>
                <a:latin typeface="微軟正黑體" panose="020B0604030504040204" pitchFamily="34" charset="-120"/>
                <a:ea typeface="微軟正黑體" panose="020B0604030504040204" pitchFamily="34" charset="-120"/>
              </a:rPr>
              <a:t>安全工作規範</a:t>
            </a:r>
            <a:r>
              <a:rPr lang="zh-TW" altLang="en-US" sz="2200" b="1"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200" b="1" dirty="0">
              <a:solidFill>
                <a:schemeClr val="bg2">
                  <a:lumMod val="25000"/>
                </a:schemeClr>
              </a:solidFill>
              <a:latin typeface="微軟正黑體" panose="020B0604030504040204" pitchFamily="34" charset="-120"/>
              <a:ea typeface="微軟正黑體" panose="020B0604030504040204" pitchFamily="34" charset="-120"/>
            </a:endParaRPr>
          </a:p>
          <a:p>
            <a:pPr marL="285750" indent="-285750">
              <a:spcBef>
                <a:spcPts val="500"/>
              </a:spcBef>
              <a:spcAft>
                <a:spcPts val="0"/>
              </a:spcAft>
              <a:buFont typeface="Wingdings" panose="05000000000000000000" pitchFamily="2" charset="2"/>
              <a:buChar char="Ø"/>
            </a:pP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高防護實驗室、管制作業場所，或其他保存、使用</a:t>
            </a:r>
            <a:r>
              <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RG3</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RG4</a:t>
            </a:r>
            <a:r>
              <a:rPr lang="zh-TW"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病原體之實驗室、保存場所，</a:t>
            </a:r>
            <a:r>
              <a:rPr lang="zh-TW" altLang="zh-TW" sz="2200" b="1"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應建置生物風險管理系統</a:t>
            </a:r>
            <a:r>
              <a:rPr lang="en-US" altLang="zh-TW" sz="2200" b="1" dirty="0">
                <a:effectLst/>
                <a:latin typeface="微軟正黑體" panose="020B0604030504040204" pitchFamily="34" charset="-120"/>
                <a:ea typeface="微軟正黑體" panose="020B0604030504040204" pitchFamily="34" charset="-120"/>
                <a:cs typeface="Times New Roman" panose="02020603050405020304" pitchFamily="18" charset="0"/>
              </a:rPr>
              <a:t>(#22)</a:t>
            </a:r>
            <a:endParaRPr lang="zh-TW" altLang="zh-TW" sz="2200" b="1" kern="1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23599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2"/>
          <p:cNvSpPr>
            <a:spLocks noGrp="1"/>
          </p:cNvSpPr>
          <p:nvPr>
            <p:ph type="title"/>
          </p:nvPr>
        </p:nvSpPr>
        <p:spPr>
          <a:xfrm>
            <a:off x="533400" y="533401"/>
            <a:ext cx="5903912" cy="643350"/>
          </a:xfrm>
        </p:spPr>
        <p:txBody>
          <a:bodyPr/>
          <a:lstStyle/>
          <a:p>
            <a:pPr eaLnBrk="1" hangingPunct="1">
              <a:defRPr/>
            </a:pPr>
            <a:r>
              <a:rPr lang="en-US" altLang="zh-TW"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a:t>
            </a:r>
            <a:r>
              <a:rPr lang="zh-TW" altLang="en-US"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基本保護</a:t>
            </a:r>
            <a:endPar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3971"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FB99BD32-A419-4C39-A1E4-37BD32123CA5}"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43</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Rectangle 4"/>
          <p:cNvSpPr txBox="1">
            <a:spLocks noChangeArrowheads="1"/>
          </p:cNvSpPr>
          <p:nvPr/>
        </p:nvSpPr>
        <p:spPr bwMode="auto">
          <a:xfrm>
            <a:off x="304800" y="1219200"/>
            <a:ext cx="751522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ct val="150000"/>
              </a:lnSpc>
              <a:buClr>
                <a:srgbClr val="C00000"/>
              </a:buClr>
              <a:buFont typeface="Wingdings" panose="05000000000000000000" pitchFamily="2" charset="2"/>
              <a:buChar char="Ø"/>
              <a:defRPr/>
            </a:pPr>
            <a:r>
              <a:rPr kumimoji="0" lang="zh-TW" altLang="en-US" sz="3000" b="1" dirty="0">
                <a:latin typeface="微軟正黑體" panose="020B0604030504040204" pitchFamily="34" charset="-120"/>
                <a:ea typeface="微軟正黑體" panose="020B0604030504040204" pitchFamily="34" charset="-120"/>
                <a:cs typeface="Arial" panose="020B0604020202020204" pitchFamily="34" charset="0"/>
              </a:rPr>
              <a:t>物理性</a:t>
            </a:r>
            <a:r>
              <a:rPr lang="zh-TW" altLang="en-US" sz="3000" b="1" dirty="0">
                <a:latin typeface="微軟正黑體" panose="020B0604030504040204" pitchFamily="34" charset="-120"/>
                <a:ea typeface="微軟正黑體" panose="020B0604030504040204" pitchFamily="34" charset="-120"/>
                <a:cs typeface="Arial" panose="020B0604020202020204" pitchFamily="34" charset="0"/>
              </a:rPr>
              <a:t>阻隔：金屬</a:t>
            </a:r>
            <a:r>
              <a:rPr kumimoji="0" lang="zh-TW" altLang="en-US" sz="3000" b="1" dirty="0">
                <a:latin typeface="微軟正黑體" panose="020B0604030504040204" pitchFamily="34" charset="-120"/>
                <a:ea typeface="微軟正黑體" panose="020B0604030504040204" pitchFamily="34" charset="-120"/>
                <a:cs typeface="Arial" panose="020B0604020202020204" pitchFamily="34" charset="0"/>
              </a:rPr>
              <a:t>或玻璃板、固定式手套</a:t>
            </a:r>
            <a:endParaRPr kumimoji="0" lang="en-US" altLang="zh-TW" sz="3000" b="1" dirty="0">
              <a:latin typeface="微軟正黑體" panose="020B0604030504040204" pitchFamily="34" charset="-120"/>
              <a:ea typeface="微軟正黑體" panose="020B0604030504040204" pitchFamily="34" charset="-120"/>
              <a:cs typeface="Arial" panose="020B0604020202020204" pitchFamily="34" charset="0"/>
            </a:endParaRPr>
          </a:p>
          <a:p>
            <a:pPr eaLnBrk="1" hangingPunct="1">
              <a:lnSpc>
                <a:spcPct val="150000"/>
              </a:lnSpc>
              <a:buClr>
                <a:srgbClr val="C00000"/>
              </a:buClr>
              <a:buFont typeface="Wingdings" panose="05000000000000000000" pitchFamily="2" charset="2"/>
              <a:buChar char="Ø"/>
              <a:defRPr/>
            </a:pPr>
            <a:r>
              <a:rPr kumimoji="0" lang="zh-TW" altLang="en-US" sz="3000" b="1" dirty="0">
                <a:latin typeface="微軟正黑體" panose="020B0604030504040204" pitchFamily="34" charset="-120"/>
                <a:ea typeface="微軟正黑體" panose="020B0604030504040204" pitchFamily="34" charset="-120"/>
                <a:cs typeface="Arial" panose="020B0604020202020204" pitchFamily="34" charset="0"/>
              </a:rPr>
              <a:t>空氣屏障：入口風速、下吹氣流</a:t>
            </a:r>
          </a:p>
          <a:p>
            <a:pPr eaLnBrk="1" hangingPunct="1">
              <a:lnSpc>
                <a:spcPct val="150000"/>
              </a:lnSpc>
              <a:buClr>
                <a:srgbClr val="C00000"/>
              </a:buClr>
              <a:buFont typeface="Wingdings" panose="05000000000000000000" pitchFamily="2" charset="2"/>
              <a:buChar char="Ø"/>
              <a:defRPr/>
            </a:pPr>
            <a:r>
              <a:rPr kumimoji="0" lang="zh-TW" altLang="en-US" sz="3000" b="1" dirty="0">
                <a:solidFill>
                  <a:srgbClr val="0909CD"/>
                </a:solidFill>
                <a:latin typeface="微軟正黑體" panose="020B0604030504040204" pitchFamily="34" charset="-120"/>
                <a:ea typeface="微軟正黑體" panose="020B0604030504040204" pitchFamily="34" charset="-120"/>
                <a:cs typeface="Arial" panose="020B0604020202020204" pitchFamily="34" charset="0"/>
              </a:rPr>
              <a:t>空氣過濾系統：</a:t>
            </a:r>
            <a:r>
              <a:rPr kumimoji="0" lang="en-US" altLang="zh-TW" sz="3000" b="1" dirty="0">
                <a:solidFill>
                  <a:srgbClr val="0909CD"/>
                </a:solidFill>
                <a:latin typeface="微軟正黑體" panose="020B0604030504040204" pitchFamily="34" charset="-120"/>
                <a:ea typeface="微軟正黑體" panose="020B0604030504040204" pitchFamily="34" charset="-120"/>
                <a:cs typeface="Arial" panose="020B0604020202020204" pitchFamily="34" charset="0"/>
              </a:rPr>
              <a:t>HEPA</a:t>
            </a:r>
          </a:p>
          <a:p>
            <a:pPr eaLnBrk="1" hangingPunct="1">
              <a:lnSpc>
                <a:spcPct val="150000"/>
              </a:lnSpc>
              <a:buClr>
                <a:srgbClr val="C00000"/>
              </a:buClr>
              <a:buFont typeface="Wingdings" panose="05000000000000000000" pitchFamily="2" charset="2"/>
              <a:buChar char="Ø"/>
              <a:defRPr/>
            </a:pPr>
            <a:r>
              <a:rPr kumimoji="0" lang="zh-TW" altLang="en-US" sz="3000" b="1" dirty="0">
                <a:latin typeface="微軟正黑體" panose="020B0604030504040204" pitchFamily="34" charset="-120"/>
                <a:ea typeface="微軟正黑體" panose="020B0604030504040204" pitchFamily="34" charset="-120"/>
                <a:cs typeface="Arial" panose="020B0604020202020204" pitchFamily="34" charset="0"/>
              </a:rPr>
              <a:t>紫外線滅菌燈：波長</a:t>
            </a:r>
            <a:r>
              <a:rPr kumimoji="0" lang="en-US" altLang="zh-TW" sz="3000" b="1" dirty="0">
                <a:latin typeface="微軟正黑體" panose="020B0604030504040204" pitchFamily="34" charset="-120"/>
                <a:ea typeface="微軟正黑體" panose="020B0604030504040204" pitchFamily="34" charset="-120"/>
                <a:cs typeface="Arial" panose="020B0604020202020204" pitchFamily="34" charset="0"/>
              </a:rPr>
              <a:t>254 nm</a:t>
            </a:r>
            <a:endParaRPr kumimoji="0" lang="zh-TW" altLang="en-US" sz="3000" b="1" dirty="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4258" y="2613992"/>
            <a:ext cx="3276600" cy="407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209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標題 2"/>
          <p:cNvSpPr>
            <a:spLocks noGrp="1"/>
          </p:cNvSpPr>
          <p:nvPr>
            <p:ph type="title"/>
          </p:nvPr>
        </p:nvSpPr>
        <p:spPr>
          <a:xfrm>
            <a:off x="495014" y="133350"/>
            <a:ext cx="7704138" cy="1279525"/>
          </a:xfrm>
        </p:spPr>
        <p:txBody>
          <a:bodyPr/>
          <a:lstStyle/>
          <a:p>
            <a:pPr eaLnBrk="1" hangingPunct="1"/>
            <a:r>
              <a:rPr lang="zh-TW" altLang="en-US" sz="4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生物安全櫃</a:t>
            </a:r>
            <a:br>
              <a:rPr lang="en-US" altLang="zh-TW" sz="4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br>
            <a:r>
              <a:rPr lang="en-US" altLang="zh-TW"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b="1" dirty="0" err="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Biosaftey</a:t>
            </a:r>
            <a:r>
              <a:rPr lang="en-US" altLang="zh-TW"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 Cabinet</a:t>
            </a:r>
            <a:r>
              <a:rPr lang="zh-TW" altLang="en-US"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a:t>
            </a:r>
            <a:r>
              <a:rPr lang="en-US" altLang="zh-TW"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 !!!</a:t>
            </a:r>
            <a:endParaRPr lang="zh-TW" altLang="en-US"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1923"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CE5B5839-8D55-49B9-8C23-D876B6672D9C}"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44</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788073502"/>
              </p:ext>
            </p:extLst>
          </p:nvPr>
        </p:nvGraphicFramePr>
        <p:xfrm>
          <a:off x="228602" y="1412875"/>
          <a:ext cx="8656637" cy="4535582"/>
        </p:xfrm>
        <a:graphic>
          <a:graphicData uri="http://schemas.openxmlformats.org/drawingml/2006/table">
            <a:tbl>
              <a:tblPr firstRow="1" bandRow="1">
                <a:tableStyleId>{5C22544A-7EE6-4342-B048-85BDC9FD1C3A}</a:tableStyleId>
              </a:tblPr>
              <a:tblGrid>
                <a:gridCol w="1371598">
                  <a:extLst>
                    <a:ext uri="{9D8B030D-6E8A-4147-A177-3AD203B41FA5}">
                      <a16:colId xmlns:a16="http://schemas.microsoft.com/office/drawing/2014/main" val="20000"/>
                    </a:ext>
                  </a:extLst>
                </a:gridCol>
                <a:gridCol w="1365204">
                  <a:extLst>
                    <a:ext uri="{9D8B030D-6E8A-4147-A177-3AD203B41FA5}">
                      <a16:colId xmlns:a16="http://schemas.microsoft.com/office/drawing/2014/main" val="20001"/>
                    </a:ext>
                  </a:extLst>
                </a:gridCol>
                <a:gridCol w="1812731">
                  <a:extLst>
                    <a:ext uri="{9D8B030D-6E8A-4147-A177-3AD203B41FA5}">
                      <a16:colId xmlns:a16="http://schemas.microsoft.com/office/drawing/2014/main" val="20002"/>
                    </a:ext>
                  </a:extLst>
                </a:gridCol>
                <a:gridCol w="1812731">
                  <a:extLst>
                    <a:ext uri="{9D8B030D-6E8A-4147-A177-3AD203B41FA5}">
                      <a16:colId xmlns:a16="http://schemas.microsoft.com/office/drawing/2014/main" val="20003"/>
                    </a:ext>
                  </a:extLst>
                </a:gridCol>
                <a:gridCol w="2294373">
                  <a:extLst>
                    <a:ext uri="{9D8B030D-6E8A-4147-A177-3AD203B41FA5}">
                      <a16:colId xmlns:a16="http://schemas.microsoft.com/office/drawing/2014/main" val="20004"/>
                    </a:ext>
                  </a:extLst>
                </a:gridCol>
              </a:tblGrid>
              <a:tr h="787700">
                <a:tc gridSpan="2">
                  <a:txBody>
                    <a:bodyPr/>
                    <a:lstStyle/>
                    <a:p>
                      <a:endParaRPr lang="zh-TW" altLang="en-US" sz="1800" dirty="0">
                        <a:latin typeface="微軟正黑體" panose="020B0604030504040204" pitchFamily="34" charset="-120"/>
                        <a:ea typeface="微軟正黑體" panose="020B0604030504040204" pitchFamily="34" charset="-120"/>
                      </a:endParaRPr>
                    </a:p>
                  </a:txBody>
                  <a:tcPr marL="91434" marR="91434" marT="45714" marB="45714"/>
                </a:tc>
                <a:tc hMerge="1">
                  <a:txBody>
                    <a:bodyPr/>
                    <a:lstStyle/>
                    <a:p>
                      <a:endParaRPr lang="zh-TW" altLang="en-US" dirty="0"/>
                    </a:p>
                  </a:txBody>
                  <a:tcPr/>
                </a:tc>
                <a:tc>
                  <a:txBody>
                    <a:bodyPr/>
                    <a:lstStyle/>
                    <a:p>
                      <a:pPr algn="ctr"/>
                      <a:r>
                        <a:rPr lang="zh-TW" altLang="en-US" sz="2400" dirty="0">
                          <a:latin typeface="微軟正黑體" panose="020B0604030504040204" pitchFamily="34" charset="-120"/>
                          <a:ea typeface="微軟正黑體" panose="020B0604030504040204" pitchFamily="34" charset="-120"/>
                        </a:rPr>
                        <a:t>保護人員</a:t>
                      </a:r>
                      <a:endParaRPr lang="en-US" altLang="zh-TW" sz="2400" dirty="0">
                        <a:latin typeface="微軟正黑體" panose="020B0604030504040204" pitchFamily="34" charset="-120"/>
                        <a:ea typeface="微軟正黑體" panose="020B0604030504040204" pitchFamily="34" charset="-120"/>
                      </a:endParaRPr>
                    </a:p>
                    <a:p>
                      <a:pPr algn="ctr"/>
                      <a:r>
                        <a:rPr lang="en-US" altLang="zh-TW" sz="2000" dirty="0">
                          <a:latin typeface="微軟正黑體" panose="020B0604030504040204" pitchFamily="34" charset="-120"/>
                          <a:ea typeface="微軟正黑體" panose="020B0604030504040204" pitchFamily="34" charset="-120"/>
                        </a:rPr>
                        <a:t>(Personnel)</a:t>
                      </a:r>
                      <a:endParaRPr lang="zh-TW" altLang="en-US" sz="2000" dirty="0">
                        <a:latin typeface="微軟正黑體" panose="020B0604030504040204" pitchFamily="34" charset="-120"/>
                        <a:ea typeface="微軟正黑體" panose="020B0604030504040204" pitchFamily="34" charset="-120"/>
                      </a:endParaRPr>
                    </a:p>
                  </a:txBody>
                  <a:tcPr marL="91434" marR="91434" marT="45714" marB="45714" anchor="ctr"/>
                </a:tc>
                <a:tc>
                  <a:txBody>
                    <a:bodyPr/>
                    <a:lstStyle/>
                    <a:p>
                      <a:pPr algn="ctr"/>
                      <a:r>
                        <a:rPr lang="zh-TW" altLang="en-US" sz="2400" dirty="0">
                          <a:latin typeface="微軟正黑體" panose="020B0604030504040204" pitchFamily="34" charset="-120"/>
                          <a:ea typeface="微軟正黑體" panose="020B0604030504040204" pitchFamily="34" charset="-120"/>
                        </a:rPr>
                        <a:t>保護實驗品</a:t>
                      </a:r>
                      <a:endParaRPr lang="en-US" altLang="zh-TW" sz="2400" dirty="0">
                        <a:latin typeface="微軟正黑體" panose="020B0604030504040204" pitchFamily="34" charset="-120"/>
                        <a:ea typeface="微軟正黑體" panose="020B0604030504040204" pitchFamily="34" charset="-120"/>
                      </a:endParaRPr>
                    </a:p>
                    <a:p>
                      <a:pPr algn="ctr"/>
                      <a:r>
                        <a:rPr lang="en-US" altLang="zh-TW" sz="2000" dirty="0">
                          <a:latin typeface="微軟正黑體" panose="020B0604030504040204" pitchFamily="34" charset="-120"/>
                          <a:ea typeface="微軟正黑體" panose="020B0604030504040204" pitchFamily="34" charset="-120"/>
                        </a:rPr>
                        <a:t>(product)</a:t>
                      </a:r>
                    </a:p>
                  </a:txBody>
                  <a:tcPr marL="91434" marR="91434" marT="45714" marB="45714" anchor="ctr"/>
                </a:tc>
                <a:tc>
                  <a:txBody>
                    <a:bodyPr/>
                    <a:lstStyle/>
                    <a:p>
                      <a:pPr algn="ctr"/>
                      <a:r>
                        <a:rPr lang="zh-TW" altLang="en-US" sz="2400" dirty="0">
                          <a:latin typeface="微軟正黑體" panose="020B0604030504040204" pitchFamily="34" charset="-120"/>
                          <a:ea typeface="微軟正黑體" panose="020B0604030504040204" pitchFamily="34" charset="-120"/>
                        </a:rPr>
                        <a:t>保護環境</a:t>
                      </a:r>
                      <a:endParaRPr lang="en-US" altLang="zh-TW" sz="2400" dirty="0">
                        <a:latin typeface="微軟正黑體" panose="020B0604030504040204" pitchFamily="34" charset="-120"/>
                        <a:ea typeface="微軟正黑體" panose="020B0604030504040204" pitchFamily="34" charset="-120"/>
                      </a:endParaRPr>
                    </a:p>
                    <a:p>
                      <a:pPr algn="ctr"/>
                      <a:r>
                        <a:rPr lang="en-US" altLang="zh-TW" sz="2000" dirty="0">
                          <a:latin typeface="微軟正黑體" panose="020B0604030504040204" pitchFamily="34" charset="-120"/>
                          <a:ea typeface="微軟正黑體" panose="020B0604030504040204" pitchFamily="34" charset="-120"/>
                        </a:rPr>
                        <a:t>(Environmental)</a:t>
                      </a:r>
                      <a:endParaRPr lang="zh-TW" altLang="en-US" sz="2000" dirty="0">
                        <a:latin typeface="微軟正黑體" panose="020B0604030504040204" pitchFamily="34" charset="-120"/>
                        <a:ea typeface="微軟正黑體" panose="020B0604030504040204" pitchFamily="34" charset="-120"/>
                      </a:endParaRPr>
                    </a:p>
                  </a:txBody>
                  <a:tcPr marL="91434" marR="91434" marT="45714" marB="45714" anchor="ctr"/>
                </a:tc>
                <a:extLst>
                  <a:ext uri="{0D108BD9-81ED-4DB2-BD59-A6C34878D82A}">
                    <a16:rowId xmlns:a16="http://schemas.microsoft.com/office/drawing/2014/main" val="10000"/>
                  </a:ext>
                </a:extLst>
              </a:tr>
              <a:tr h="874006">
                <a:tc gridSpan="2">
                  <a:txBody>
                    <a:bodyPr/>
                    <a:lstStyle/>
                    <a:p>
                      <a:r>
                        <a:rPr lang="en-US" altLang="zh-TW" sz="2400" dirty="0">
                          <a:latin typeface="微軟正黑體" panose="020B0604030504040204" pitchFamily="34" charset="-120"/>
                          <a:ea typeface="微軟正黑體" panose="020B0604030504040204" pitchFamily="34" charset="-120"/>
                          <a:cs typeface="Arial" panose="020B0604020202020204" pitchFamily="34" charset="0"/>
                        </a:rPr>
                        <a:t>Chemical Fume Hoods</a:t>
                      </a:r>
                      <a:r>
                        <a:rPr lang="en-US" altLang="zh-TW"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非</a:t>
                      </a:r>
                      <a:r>
                        <a:rPr lang="en-US" altLang="zh-TW"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BSC)</a:t>
                      </a:r>
                      <a:endParaRPr lang="zh-TW" altLang="en-US"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hMerge="1">
                  <a:txBody>
                    <a:bodyPr/>
                    <a:lstStyle/>
                    <a:p>
                      <a:endParaRPr lang="zh-TW" altLang="en-US" dirty="0"/>
                    </a:p>
                  </a:txBody>
                  <a:tcPr/>
                </a:tc>
                <a:tc>
                  <a:txBody>
                    <a:bodyPr/>
                    <a:lstStyle/>
                    <a:p>
                      <a:pPr algn="ct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X</a:t>
                      </a: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X</a:t>
                      </a:r>
                      <a:endParaRPr lang="zh-TW" altLang="en-US"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extLst>
                  <a:ext uri="{0D108BD9-81ED-4DB2-BD59-A6C34878D82A}">
                    <a16:rowId xmlns:a16="http://schemas.microsoft.com/office/drawing/2014/main" val="10001"/>
                  </a:ext>
                </a:extLst>
              </a:tr>
              <a:tr h="1183850">
                <a:tc gridSpan="2">
                  <a:txBody>
                    <a:bodyPr/>
                    <a:lstStyle/>
                    <a:p>
                      <a:r>
                        <a:rPr lang="en-US" altLang="zh-TW" sz="2400" dirty="0">
                          <a:latin typeface="微軟正黑體" panose="020B0604030504040204" pitchFamily="34" charset="-120"/>
                          <a:ea typeface="微軟正黑體" panose="020B0604030504040204" pitchFamily="34" charset="-120"/>
                          <a:cs typeface="Arial" panose="020B0604020202020204" pitchFamily="34" charset="0"/>
                        </a:rPr>
                        <a:t>Laminar Flow</a:t>
                      </a:r>
                      <a:r>
                        <a:rPr lang="en-US" altLang="zh-TW" sz="2400" baseline="0" dirty="0">
                          <a:latin typeface="微軟正黑體" panose="020B0604030504040204" pitchFamily="34" charset="-120"/>
                          <a:ea typeface="微軟正黑體" panose="020B0604030504040204" pitchFamily="34" charset="-120"/>
                          <a:cs typeface="Arial" panose="020B0604020202020204" pitchFamily="34" charset="0"/>
                        </a:rPr>
                        <a:t> Clean Benches</a:t>
                      </a:r>
                    </a:p>
                    <a:p>
                      <a:r>
                        <a:rPr lang="en-US" altLang="zh-TW"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非</a:t>
                      </a:r>
                      <a:r>
                        <a:rPr lang="en-US" altLang="zh-TW"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BSC)</a:t>
                      </a:r>
                      <a:endParaRPr lang="zh-TW" altLang="en-US" sz="24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hMerge="1">
                  <a:txBody>
                    <a:bodyPr/>
                    <a:lstStyle/>
                    <a:p>
                      <a:endParaRPr lang="zh-TW" alt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X</a:t>
                      </a:r>
                      <a:endParaRPr lang="zh-TW" altLang="en-US"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algn="ct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X</a:t>
                      </a:r>
                      <a:endParaRPr lang="zh-TW" altLang="en-US" sz="32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extLst>
                  <a:ext uri="{0D108BD9-81ED-4DB2-BD59-A6C34878D82A}">
                    <a16:rowId xmlns:a16="http://schemas.microsoft.com/office/drawing/2014/main" val="10002"/>
                  </a:ext>
                </a:extLst>
              </a:tr>
              <a:tr h="726443">
                <a:tc rowSpan="2">
                  <a:txBody>
                    <a:bodyPr/>
                    <a:lstStyle/>
                    <a:p>
                      <a:pPr algn="ctr"/>
                      <a:r>
                        <a:rPr lang="en-US" altLang="zh-TW" sz="3000" b="1" dirty="0">
                          <a:solidFill>
                            <a:srgbClr val="0000FF"/>
                          </a:solidFill>
                          <a:latin typeface="微軟正黑體" panose="020B0604030504040204" pitchFamily="34" charset="-120"/>
                          <a:ea typeface="微軟正黑體" panose="020B0604030504040204" pitchFamily="34" charset="-120"/>
                          <a:cs typeface="Arial" panose="020B0604020202020204" pitchFamily="34" charset="0"/>
                        </a:rPr>
                        <a:t>BSC</a:t>
                      </a:r>
                      <a:endParaRPr lang="zh-TW" altLang="en-US" sz="3000" b="1" dirty="0">
                        <a:solidFill>
                          <a:srgbClr val="0000FF"/>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algn="l">
                        <a:lnSpc>
                          <a:spcPts val="1800"/>
                        </a:lnSpc>
                        <a:spcAft>
                          <a:spcPts val="0"/>
                        </a:spcAft>
                      </a:pPr>
                      <a:r>
                        <a:rPr lang="en-US" altLang="zh-TW" sz="2400"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Class Ⅰ</a:t>
                      </a:r>
                      <a:endParaRPr lang="zh-TW" altLang="zh-TW" sz="2400"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algn="ctr"/>
                      <a:r>
                        <a:rPr lang="en-US" altLang="zh-TW"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X</a:t>
                      </a:r>
                      <a:endParaRPr lang="zh-TW" altLang="en-US" sz="32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extLst>
                  <a:ext uri="{0D108BD9-81ED-4DB2-BD59-A6C34878D82A}">
                    <a16:rowId xmlns:a16="http://schemas.microsoft.com/office/drawing/2014/main" val="10003"/>
                  </a:ext>
                </a:extLst>
              </a:tr>
              <a:tr h="958725">
                <a:tc vMerge="1">
                  <a:txBody>
                    <a:bodyPr/>
                    <a:lstStyle/>
                    <a:p>
                      <a:endParaRPr lang="zh-TW" alt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2400"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Class Ⅱ</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2400" b="0"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Class Ⅲ</a:t>
                      </a:r>
                      <a:endParaRPr lang="zh-TW" altLang="zh-TW" sz="2400" b="0" kern="100"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V</a:t>
                      </a:r>
                      <a:endParaRPr lang="zh-TW" altLang="en-US" sz="3200" b="1" dirty="0">
                        <a:latin typeface="微軟正黑體" panose="020B0604030504040204" pitchFamily="34" charset="-120"/>
                        <a:ea typeface="微軟正黑體" panose="020B0604030504040204" pitchFamily="34" charset="-120"/>
                        <a:cs typeface="Arial" panose="020B0604020202020204" pitchFamily="34" charset="0"/>
                      </a:endParaRPr>
                    </a:p>
                  </a:txBody>
                  <a:tcPr marL="91434" marR="91434" marT="45714" marB="45714" anchor="ctr"/>
                </a:tc>
                <a:extLst>
                  <a:ext uri="{0D108BD9-81ED-4DB2-BD59-A6C34878D82A}">
                    <a16:rowId xmlns:a16="http://schemas.microsoft.com/office/drawing/2014/main" val="10004"/>
                  </a:ext>
                </a:extLst>
              </a:tr>
            </a:tbl>
          </a:graphicData>
        </a:graphic>
      </p:graphicFrame>
      <p:sp>
        <p:nvSpPr>
          <p:cNvPr id="6" name="圓角矩形 5"/>
          <p:cNvSpPr/>
          <p:nvPr/>
        </p:nvSpPr>
        <p:spPr>
          <a:xfrm>
            <a:off x="1524000" y="5015783"/>
            <a:ext cx="7186613" cy="914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562238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A1394BA9-9D6D-446F-A26F-330C1F78E929}"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45</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grpSp>
        <p:nvGrpSpPr>
          <p:cNvPr id="82948" name="群組 1"/>
          <p:cNvGrpSpPr>
            <a:grpSpLocks/>
          </p:cNvGrpSpPr>
          <p:nvPr/>
        </p:nvGrpSpPr>
        <p:grpSpPr bwMode="auto">
          <a:xfrm>
            <a:off x="81201" y="1016785"/>
            <a:ext cx="9026525" cy="4879975"/>
            <a:chOff x="89169" y="1350954"/>
            <a:chExt cx="9026525" cy="4879975"/>
          </a:xfrm>
        </p:grpSpPr>
        <p:grpSp>
          <p:nvGrpSpPr>
            <p:cNvPr id="82951" name="群組 4"/>
            <p:cNvGrpSpPr>
              <a:grpSpLocks/>
            </p:cNvGrpSpPr>
            <p:nvPr/>
          </p:nvGrpSpPr>
          <p:grpSpPr bwMode="auto">
            <a:xfrm>
              <a:off x="89169" y="1350954"/>
              <a:ext cx="9026525" cy="4879975"/>
              <a:chOff x="5145" y="1340001"/>
              <a:chExt cx="9026525" cy="4879975"/>
            </a:xfrm>
          </p:grpSpPr>
          <p:pic>
            <p:nvPicPr>
              <p:cNvPr id="82953"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5" y="1340001"/>
                <a:ext cx="9026525"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4" name="文字方塊 3"/>
              <p:cNvSpPr txBox="1">
                <a:spLocks noChangeArrowheads="1"/>
              </p:cNvSpPr>
              <p:nvPr/>
            </p:nvSpPr>
            <p:spPr bwMode="auto">
              <a:xfrm>
                <a:off x="6195181" y="5416373"/>
                <a:ext cx="18002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dirty="0">
                    <a:solidFill>
                      <a:schemeClr val="tx1"/>
                    </a:solidFill>
                    <a:latin typeface="Arial" panose="020B0604020202020204" pitchFamily="34" charset="0"/>
                    <a:ea typeface="新細明體" panose="02020500000000000000" pitchFamily="18" charset="-120"/>
                  </a:rPr>
                  <a:t>BSC</a:t>
                </a:r>
                <a:r>
                  <a:rPr lang="zh-TW" altLang="en-US" sz="2000" dirty="0">
                    <a:solidFill>
                      <a:schemeClr val="tx1"/>
                    </a:solidFill>
                    <a:latin typeface="Arial" panose="020B0604020202020204" pitchFamily="34" charset="0"/>
                    <a:ea typeface="新細明體" panose="02020500000000000000" pitchFamily="18" charset="-120"/>
                  </a:rPr>
                  <a:t> </a:t>
                </a:r>
                <a:r>
                  <a:rPr lang="en-US" altLang="zh-TW" sz="2000" dirty="0">
                    <a:solidFill>
                      <a:schemeClr val="tx1"/>
                    </a:solidFill>
                    <a:latin typeface="Arial" panose="020B0604020202020204" pitchFamily="34" charset="0"/>
                    <a:ea typeface="新細明體" panose="02020500000000000000" pitchFamily="18" charset="-120"/>
                  </a:rPr>
                  <a:t>class </a:t>
                </a:r>
                <a:r>
                  <a:rPr lang="en-US" altLang="zh-TW" sz="2000" dirty="0">
                    <a:solidFill>
                      <a:schemeClr val="tx1"/>
                    </a:solidFill>
                    <a:latin typeface="微軟正黑體" panose="020B0604030504040204" pitchFamily="34" charset="-120"/>
                  </a:rPr>
                  <a:t>Ⅱ</a:t>
                </a:r>
              </a:p>
              <a:p>
                <a:pPr>
                  <a:spcBef>
                    <a:spcPct val="0"/>
                  </a:spcBef>
                  <a:buClrTx/>
                  <a:buFontTx/>
                  <a:buNone/>
                </a:pPr>
                <a:endParaRPr lang="en-US" altLang="zh-TW" sz="2000" dirty="0">
                  <a:solidFill>
                    <a:schemeClr val="tx1"/>
                  </a:solidFill>
                  <a:latin typeface="微軟正黑體" panose="020B0604030504040204" pitchFamily="34" charset="-120"/>
                </a:endParaRPr>
              </a:p>
            </p:txBody>
          </p:sp>
        </p:grpSp>
        <p:sp>
          <p:nvSpPr>
            <p:cNvPr id="82952" name="文字方塊 3"/>
            <p:cNvSpPr txBox="1">
              <a:spLocks noChangeArrowheads="1"/>
            </p:cNvSpPr>
            <p:nvPr/>
          </p:nvSpPr>
          <p:spPr bwMode="auto">
            <a:xfrm>
              <a:off x="3487863" y="5420495"/>
              <a:ext cx="166449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000">
                  <a:solidFill>
                    <a:schemeClr val="tx1"/>
                  </a:solidFill>
                  <a:latin typeface="Arial" panose="020B0604020202020204" pitchFamily="34" charset="0"/>
                  <a:ea typeface="新細明體" panose="02020500000000000000" pitchFamily="18" charset="-120"/>
                </a:rPr>
                <a:t>Clean bench</a:t>
              </a:r>
              <a:endParaRPr lang="en-US" altLang="zh-TW" sz="2000">
                <a:solidFill>
                  <a:schemeClr val="tx1"/>
                </a:solidFill>
                <a:latin typeface="微軟正黑體" panose="020B0604030504040204" pitchFamily="34" charset="-120"/>
              </a:endParaRPr>
            </a:p>
          </p:txBody>
        </p:sp>
      </p:grpSp>
      <p:sp>
        <p:nvSpPr>
          <p:cNvPr id="82949" name="文字方塊 5"/>
          <p:cNvSpPr txBox="1">
            <a:spLocks noChangeArrowheads="1"/>
          </p:cNvSpPr>
          <p:nvPr/>
        </p:nvSpPr>
        <p:spPr bwMode="auto">
          <a:xfrm>
            <a:off x="6271237" y="5529761"/>
            <a:ext cx="2160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b="1" dirty="0">
                <a:solidFill>
                  <a:srgbClr val="0909CD"/>
                </a:solidFill>
                <a:latin typeface="微軟正黑體" panose="020B0604030504040204" pitchFamily="34" charset="-120"/>
              </a:rPr>
              <a:t>70%</a:t>
            </a:r>
            <a:r>
              <a:rPr lang="zh-TW" altLang="en-US" b="1" dirty="0">
                <a:solidFill>
                  <a:srgbClr val="0909CD"/>
                </a:solidFill>
                <a:latin typeface="微軟正黑體" panose="020B0604030504040204" pitchFamily="34" charset="-120"/>
              </a:rPr>
              <a:t>氣體內部循環</a:t>
            </a:r>
            <a:endParaRPr lang="en-US" altLang="zh-TW" b="1" dirty="0">
              <a:solidFill>
                <a:srgbClr val="0909CD"/>
              </a:solidFill>
              <a:latin typeface="微軟正黑體" panose="020B0604030504040204" pitchFamily="34" charset="-120"/>
            </a:endParaRPr>
          </a:p>
          <a:p>
            <a:pPr>
              <a:spcBef>
                <a:spcPct val="0"/>
              </a:spcBef>
              <a:buClrTx/>
              <a:buFontTx/>
              <a:buNone/>
            </a:pPr>
            <a:r>
              <a:rPr lang="en-US" altLang="zh-TW" b="1" dirty="0">
                <a:solidFill>
                  <a:srgbClr val="0909CD"/>
                </a:solidFill>
                <a:latin typeface="微軟正黑體" panose="020B0604030504040204" pitchFamily="34" charset="-120"/>
              </a:rPr>
              <a:t>30%</a:t>
            </a:r>
            <a:r>
              <a:rPr lang="zh-TW" altLang="en-US" b="1" dirty="0">
                <a:solidFill>
                  <a:srgbClr val="0909CD"/>
                </a:solidFill>
                <a:latin typeface="微軟正黑體" panose="020B0604030504040204" pitchFamily="34" charset="-120"/>
              </a:rPr>
              <a:t>氣體直接外排</a:t>
            </a:r>
          </a:p>
        </p:txBody>
      </p:sp>
      <p:sp>
        <p:nvSpPr>
          <p:cNvPr id="82950" name="文字方塊 1"/>
          <p:cNvSpPr txBox="1">
            <a:spLocks noChangeArrowheads="1"/>
          </p:cNvSpPr>
          <p:nvPr/>
        </p:nvSpPr>
        <p:spPr bwMode="auto">
          <a:xfrm>
            <a:off x="3655174" y="5529760"/>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b="1" dirty="0">
                <a:solidFill>
                  <a:srgbClr val="0909CD"/>
                </a:solidFill>
                <a:latin typeface="微軟正黑體" panose="020B0604030504040204" pitchFamily="34" charset="-120"/>
              </a:rPr>
              <a:t>100%</a:t>
            </a:r>
            <a:r>
              <a:rPr lang="zh-TW" altLang="en-US" b="1" dirty="0">
                <a:solidFill>
                  <a:srgbClr val="0909CD"/>
                </a:solidFill>
                <a:latin typeface="微軟正黑體" panose="020B0604030504040204" pitchFamily="34" charset="-120"/>
              </a:rPr>
              <a:t>氣體直接外排</a:t>
            </a:r>
          </a:p>
        </p:txBody>
      </p:sp>
      <p:sp>
        <p:nvSpPr>
          <p:cNvPr id="3" name="標題 2"/>
          <p:cNvSpPr>
            <a:spLocks noGrp="1"/>
          </p:cNvSpPr>
          <p:nvPr>
            <p:ph type="title"/>
          </p:nvPr>
        </p:nvSpPr>
        <p:spPr>
          <a:xfrm>
            <a:off x="365364" y="76200"/>
            <a:ext cx="8458200" cy="1238250"/>
          </a:xfrm>
        </p:spPr>
        <p:txBody>
          <a:bodyPr rtlCol="0">
            <a:normAutofit fontScale="90000"/>
          </a:bodyPr>
          <a:lstStyle/>
          <a:p>
            <a:pPr eaLnBrk="1" fontAlgn="auto" hangingPunct="1">
              <a:spcAft>
                <a:spcPts val="0"/>
              </a:spcAft>
              <a:defRPr/>
            </a:pPr>
            <a:r>
              <a:rPr lang="en-US" altLang="zh-TW" sz="4400" b="1" dirty="0">
                <a:solidFill>
                  <a:srgbClr val="C00000"/>
                </a:solidFill>
                <a:latin typeface="Arial" panose="020B0604020202020204" pitchFamily="34" charset="0"/>
                <a:ea typeface="+mn-ea"/>
                <a:cs typeface="Arial" panose="020B0604020202020204" pitchFamily="34" charset="0"/>
              </a:rPr>
              <a:t> </a:t>
            </a:r>
            <a:r>
              <a:rPr lang="en-US" altLang="zh-TW" b="1" dirty="0">
                <a:solidFill>
                  <a:srgbClr val="C00000"/>
                </a:solidFill>
                <a:latin typeface="Arial" panose="020B0604020202020204" pitchFamily="34" charset="0"/>
                <a:ea typeface="+mn-ea"/>
                <a:cs typeface="Arial" panose="020B0604020202020204" pitchFamily="34" charset="0"/>
              </a:rPr>
              <a:t>! ! !</a:t>
            </a:r>
            <a:br>
              <a:rPr lang="en-US" altLang="zh-TW" b="1" dirty="0">
                <a:solidFill>
                  <a:schemeClr val="tx1"/>
                </a:solidFill>
                <a:latin typeface="Arial" panose="020B0604020202020204" pitchFamily="34" charset="0"/>
                <a:ea typeface="+mn-ea"/>
                <a:cs typeface="Arial" panose="020B0604020202020204" pitchFamily="34" charset="0"/>
              </a:rPr>
            </a:br>
            <a:r>
              <a:rPr lang="zh-TW" altLang="en-US"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不可將化學排煙櫃或層流櫃當</a:t>
            </a:r>
            <a:r>
              <a:rPr lang="en-US" altLang="zh-TW"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a:t>
            </a:r>
            <a:r>
              <a:rPr lang="zh-TW" altLang="en-US"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使用</a:t>
            </a:r>
          </a:p>
        </p:txBody>
      </p:sp>
    </p:spTree>
    <p:extLst>
      <p:ext uri="{BB962C8B-B14F-4D97-AF65-F5344CB8AC3E}">
        <p14:creationId xmlns:p14="http://schemas.microsoft.com/office/powerpoint/2010/main" val="1443551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1262" y="177062"/>
            <a:ext cx="3756538" cy="579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3"/>
          <p:cNvSpPr txBox="1">
            <a:spLocks noChangeArrowheads="1"/>
          </p:cNvSpPr>
          <p:nvPr/>
        </p:nvSpPr>
        <p:spPr bwMode="auto">
          <a:xfrm>
            <a:off x="257214" y="950910"/>
            <a:ext cx="5229185" cy="476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nSpc>
                <a:spcPts val="2800"/>
              </a:lnSpc>
              <a:spcBef>
                <a:spcPts val="600"/>
              </a:spcBef>
              <a:buClrTx/>
              <a:buFont typeface="Wingdings" panose="05000000000000000000" pitchFamily="2" charset="2"/>
              <a:buChar char="Ø"/>
              <a:defRPr/>
            </a:pPr>
            <a:r>
              <a:rPr lang="zh-TW" altLang="en-US" sz="2400" b="1" dirty="0">
                <a:solidFill>
                  <a:schemeClr val="tx1"/>
                </a:solidFill>
                <a:latin typeface="微軟正黑體" panose="020B0604030504040204" pitchFamily="34" charset="-120"/>
                <a:cs typeface="Arial" panose="020B0604020202020204" pitchFamily="34" charset="0"/>
              </a:rPr>
              <a:t>過濾內向氣流</a:t>
            </a:r>
            <a:endParaRPr lang="en-US" altLang="zh-TW" sz="2400" b="1" dirty="0">
              <a:solidFill>
                <a:schemeClr val="tx1"/>
              </a:solidFill>
              <a:latin typeface="微軟正黑體" panose="020B0604030504040204" pitchFamily="34" charset="-120"/>
              <a:cs typeface="Arial" panose="020B0604020202020204" pitchFamily="34" charset="0"/>
            </a:endParaRPr>
          </a:p>
          <a:p>
            <a:pPr marL="0" indent="0">
              <a:lnSpc>
                <a:spcPts val="2800"/>
              </a:lnSpc>
              <a:spcBef>
                <a:spcPts val="0"/>
              </a:spcBef>
              <a:spcAft>
                <a:spcPts val="600"/>
              </a:spcAft>
              <a:buClrTx/>
              <a:buNone/>
              <a:defRPr/>
            </a:pPr>
            <a:r>
              <a:rPr lang="en-US" altLang="zh-TW" sz="2400" b="1" dirty="0">
                <a:solidFill>
                  <a:schemeClr val="tx1"/>
                </a:solidFill>
                <a:latin typeface="微軟正黑體" panose="020B0604030504040204" pitchFamily="34" charset="-120"/>
                <a:cs typeface="Arial" panose="020B0604020202020204" pitchFamily="34" charset="0"/>
              </a:rPr>
              <a:t>    (</a:t>
            </a:r>
            <a:r>
              <a:rPr lang="en-US" altLang="zh-TW" sz="2400" b="1" dirty="0">
                <a:solidFill>
                  <a:schemeClr val="tx1"/>
                </a:solidFill>
                <a:latin typeface="微軟正黑體" panose="020B0604030504040204" pitchFamily="34" charset="-120"/>
                <a:cs typeface="Arial" panose="020B0604020202020204" pitchFamily="34" charset="0"/>
                <a:sym typeface="Symbol" panose="05050102010706020507" pitchFamily="18" charset="2"/>
              </a:rPr>
              <a:t>75fpm (0.38m/s) </a:t>
            </a:r>
            <a:r>
              <a:rPr lang="en-US" altLang="zh-TW" sz="2400" b="1" dirty="0">
                <a:solidFill>
                  <a:schemeClr val="tx1"/>
                </a:solidFill>
                <a:latin typeface="微軟正黑體" panose="020B0604030504040204" pitchFamily="34" charset="-120"/>
                <a:cs typeface="Arial" panose="020B0604020202020204" pitchFamily="34" charset="0"/>
              </a:rPr>
              <a:t>)</a:t>
            </a:r>
          </a:p>
          <a:p>
            <a:pPr>
              <a:lnSpc>
                <a:spcPts val="2800"/>
              </a:lnSpc>
              <a:spcBef>
                <a:spcPts val="600"/>
              </a:spcBef>
              <a:spcAft>
                <a:spcPts val="600"/>
              </a:spcAft>
              <a:buClrTx/>
              <a:buFont typeface="Wingdings" panose="05000000000000000000" pitchFamily="2" charset="2"/>
              <a:buChar char="Ø"/>
              <a:defRPr/>
            </a:pPr>
            <a:r>
              <a:rPr lang="zh-TW" altLang="en-US" sz="2400" b="1" dirty="0">
                <a:solidFill>
                  <a:srgbClr val="C00000"/>
                </a:solidFill>
                <a:latin typeface="微軟正黑體" panose="020B0604030504040204" pitchFamily="34" charset="-120"/>
                <a:cs typeface="Arial" panose="020B0604020202020204" pitchFamily="34" charset="0"/>
              </a:rPr>
              <a:t>人員、樣本及環境受保護</a:t>
            </a:r>
            <a:endParaRPr lang="en-US" altLang="zh-TW" sz="2400" b="1" dirty="0">
              <a:solidFill>
                <a:srgbClr val="C00000"/>
              </a:solidFill>
              <a:latin typeface="微軟正黑體" panose="020B0604030504040204" pitchFamily="34" charset="-120"/>
              <a:cs typeface="Arial" panose="020B0604020202020204" pitchFamily="34" charset="0"/>
            </a:endParaRPr>
          </a:p>
          <a:p>
            <a:pPr>
              <a:lnSpc>
                <a:spcPts val="2800"/>
              </a:lnSpc>
              <a:spcBef>
                <a:spcPts val="600"/>
              </a:spcBef>
              <a:spcAft>
                <a:spcPts val="600"/>
              </a:spcAft>
              <a:buClrTx/>
              <a:buFont typeface="Wingdings" panose="05000000000000000000" pitchFamily="2" charset="2"/>
              <a:buChar char="Ø"/>
              <a:defRPr/>
            </a:pPr>
            <a:r>
              <a:rPr lang="en-US" altLang="zh-TW" sz="2400" b="1" dirty="0">
                <a:solidFill>
                  <a:schemeClr val="tx1"/>
                </a:solidFill>
                <a:latin typeface="微軟正黑體" panose="020B0604030504040204" pitchFamily="34" charset="-120"/>
                <a:cs typeface="Arial" panose="020B0604020202020204" pitchFamily="34" charset="0"/>
              </a:rPr>
              <a:t>Type A1</a:t>
            </a:r>
            <a:r>
              <a:rPr lang="zh-TW" altLang="en-US" sz="2400" b="1" dirty="0">
                <a:solidFill>
                  <a:schemeClr val="tx1"/>
                </a:solidFill>
                <a:latin typeface="微軟正黑體" panose="020B0604030504040204" pitchFamily="34" charset="-120"/>
                <a:cs typeface="Arial" panose="020B0604020202020204" pitchFamily="34" charset="0"/>
              </a:rPr>
              <a:t>、</a:t>
            </a:r>
            <a:r>
              <a:rPr lang="en-US" altLang="zh-TW" sz="2400" b="1" u="sng" dirty="0">
                <a:solidFill>
                  <a:srgbClr val="0909CD"/>
                </a:solidFill>
                <a:latin typeface="微軟正黑體" panose="020B0604030504040204" pitchFamily="34" charset="-120"/>
                <a:cs typeface="Arial" panose="020B0604020202020204" pitchFamily="34" charset="0"/>
              </a:rPr>
              <a:t>A2</a:t>
            </a:r>
            <a:r>
              <a:rPr lang="zh-TW" altLang="en-US" sz="2400" b="1" dirty="0">
                <a:solidFill>
                  <a:schemeClr val="tx1"/>
                </a:solidFill>
                <a:latin typeface="微軟正黑體" panose="020B0604030504040204" pitchFamily="34" charset="-120"/>
                <a:cs typeface="Arial" panose="020B0604020202020204" pitchFamily="34" charset="0"/>
              </a:rPr>
              <a:t>、</a:t>
            </a:r>
            <a:r>
              <a:rPr lang="en-US" altLang="zh-TW" sz="2400" b="1" dirty="0">
                <a:solidFill>
                  <a:schemeClr val="tx1"/>
                </a:solidFill>
                <a:latin typeface="微軟正黑體" panose="020B0604030504040204" pitchFamily="34" charset="-120"/>
                <a:cs typeface="Arial" panose="020B0604020202020204" pitchFamily="34" charset="0"/>
              </a:rPr>
              <a:t>B1</a:t>
            </a:r>
            <a:r>
              <a:rPr lang="zh-TW" altLang="en-US" sz="2400" b="1" dirty="0">
                <a:solidFill>
                  <a:schemeClr val="tx1"/>
                </a:solidFill>
                <a:latin typeface="微軟正黑體" panose="020B0604030504040204" pitchFamily="34" charset="-120"/>
                <a:cs typeface="Arial" panose="020B0604020202020204" pitchFamily="34" charset="0"/>
              </a:rPr>
              <a:t>、</a:t>
            </a:r>
            <a:r>
              <a:rPr lang="en-US" altLang="zh-TW" sz="2400" b="1" u="sng" dirty="0">
                <a:solidFill>
                  <a:srgbClr val="0909CD"/>
                </a:solidFill>
                <a:latin typeface="微軟正黑體" panose="020B0604030504040204" pitchFamily="34" charset="-120"/>
                <a:cs typeface="Arial" panose="020B0604020202020204" pitchFamily="34" charset="0"/>
              </a:rPr>
              <a:t>B2</a:t>
            </a:r>
          </a:p>
          <a:p>
            <a:pPr>
              <a:lnSpc>
                <a:spcPts val="2800"/>
              </a:lnSpc>
              <a:spcBef>
                <a:spcPts val="600"/>
              </a:spcBef>
              <a:buClrTx/>
              <a:buFont typeface="Wingdings" panose="05000000000000000000" pitchFamily="2" charset="2"/>
              <a:buChar char="Ø"/>
              <a:defRPr/>
            </a:pPr>
            <a:r>
              <a:rPr lang="en-US" altLang="zh-TW" sz="2400" b="1" dirty="0">
                <a:solidFill>
                  <a:schemeClr val="tx1"/>
                </a:solidFill>
                <a:latin typeface="Arial" panose="020B0604020202020204" pitchFamily="34" charset="0"/>
                <a:ea typeface="Arial Unicode MS" panose="020B0604020202020204" pitchFamily="34" charset="-120"/>
                <a:cs typeface="Arial" panose="020B0604020202020204" pitchFamily="34" charset="0"/>
              </a:rPr>
              <a:t>Type A2 </a:t>
            </a:r>
            <a:r>
              <a:rPr lang="en-US" altLang="zh-TW" sz="2400" b="1" dirty="0">
                <a:solidFill>
                  <a:srgbClr val="0909CD"/>
                </a:solidFill>
                <a:latin typeface="Arial" panose="020B0604020202020204" pitchFamily="34" charset="0"/>
                <a:ea typeface="新細明體" panose="02020500000000000000" pitchFamily="18" charset="-120"/>
              </a:rPr>
              <a:t>70%</a:t>
            </a:r>
            <a:r>
              <a:rPr lang="zh-TW" altLang="en-US" sz="2400" b="1" dirty="0">
                <a:solidFill>
                  <a:srgbClr val="0909CD"/>
                </a:solidFill>
                <a:latin typeface="微軟正黑體" panose="020B0604030504040204" pitchFamily="34" charset="-120"/>
              </a:rPr>
              <a:t>內循環</a:t>
            </a:r>
            <a:endParaRPr lang="en-US" altLang="zh-TW" sz="2400" b="1" dirty="0">
              <a:solidFill>
                <a:srgbClr val="0909CD"/>
              </a:solidFill>
              <a:latin typeface="微軟正黑體" panose="020B0604030504040204" pitchFamily="34" charset="-120"/>
            </a:endParaRPr>
          </a:p>
          <a:p>
            <a:pPr>
              <a:lnSpc>
                <a:spcPts val="2800"/>
              </a:lnSpc>
              <a:spcBef>
                <a:spcPts val="600"/>
              </a:spcBef>
              <a:spcAft>
                <a:spcPts val="600"/>
              </a:spcAft>
              <a:buClrTx/>
              <a:buFontTx/>
              <a:buNone/>
            </a:pPr>
            <a:r>
              <a:rPr lang="en-US" altLang="zh-TW" sz="2400" b="1" dirty="0">
                <a:solidFill>
                  <a:srgbClr val="0909CD"/>
                </a:solidFill>
                <a:latin typeface="Arial" panose="020B0604020202020204" pitchFamily="34" charset="0"/>
                <a:ea typeface="新細明體" panose="02020500000000000000" pitchFamily="18" charset="-120"/>
              </a:rPr>
              <a:t>                   30%</a:t>
            </a:r>
            <a:r>
              <a:rPr lang="zh-TW" altLang="en-US" sz="2400" b="1" dirty="0">
                <a:solidFill>
                  <a:srgbClr val="0909CD"/>
                </a:solidFill>
                <a:latin typeface="微軟正黑體" panose="020B0604030504040204" pitchFamily="34" charset="-120"/>
              </a:rPr>
              <a:t>排出</a:t>
            </a:r>
            <a:endParaRPr lang="en-US" altLang="zh-TW" sz="2400" b="1" dirty="0">
              <a:solidFill>
                <a:srgbClr val="0909CD"/>
              </a:solidFill>
              <a:latin typeface="微軟正黑體" panose="020B0604030504040204" pitchFamily="34" charset="-120"/>
              <a:cs typeface="Arial" panose="020B0604020202020204" pitchFamily="34" charset="0"/>
            </a:endParaRPr>
          </a:p>
          <a:p>
            <a:pPr>
              <a:lnSpc>
                <a:spcPts val="2800"/>
              </a:lnSpc>
              <a:spcBef>
                <a:spcPts val="600"/>
              </a:spcBef>
              <a:spcAft>
                <a:spcPts val="600"/>
              </a:spcAft>
              <a:buClrTx/>
              <a:buFont typeface="Wingdings" panose="05000000000000000000" pitchFamily="2" charset="2"/>
              <a:buChar char="Ø"/>
              <a:defRPr/>
            </a:pPr>
            <a:r>
              <a:rPr lang="en-US" altLang="zh-TW" sz="2400" b="1" dirty="0">
                <a:solidFill>
                  <a:schemeClr val="tx1"/>
                </a:solidFill>
                <a:latin typeface="Arial" panose="020B0604020202020204" pitchFamily="34" charset="0"/>
                <a:ea typeface="Arial Unicode MS" panose="020B0604020202020204" pitchFamily="34" charset="-120"/>
                <a:cs typeface="Arial" panose="020B0604020202020204" pitchFamily="34" charset="0"/>
              </a:rPr>
              <a:t>Type B2 100%</a:t>
            </a:r>
            <a:r>
              <a:rPr lang="zh-TW" altLang="en-US" sz="2400" b="1" dirty="0">
                <a:solidFill>
                  <a:schemeClr val="tx1"/>
                </a:solidFill>
                <a:latin typeface="Arial" panose="020B0604020202020204" pitchFamily="34" charset="0"/>
                <a:ea typeface="Arial Unicode MS" panose="020B0604020202020204" pitchFamily="34" charset="-120"/>
                <a:cs typeface="Arial" panose="020B0604020202020204" pitchFamily="34" charset="0"/>
              </a:rPr>
              <a:t>排氣</a:t>
            </a:r>
          </a:p>
          <a:p>
            <a:pPr>
              <a:lnSpc>
                <a:spcPts val="2800"/>
              </a:lnSpc>
              <a:spcBef>
                <a:spcPts val="2000"/>
              </a:spcBef>
              <a:buClr>
                <a:srgbClr val="C00000"/>
              </a:buClr>
              <a:buSzPct val="150000"/>
              <a:buFont typeface="Wingdings" panose="05000000000000000000" pitchFamily="2" charset="2"/>
              <a:buChar char="ü"/>
              <a:defRPr/>
            </a:pPr>
            <a:r>
              <a:rPr lang="en-US" altLang="zh-TW" sz="2800" b="1" dirty="0">
                <a:solidFill>
                  <a:srgbClr val="0909CD"/>
                </a:solidFill>
              </a:rPr>
              <a:t>BSC</a:t>
            </a:r>
            <a:r>
              <a:rPr lang="zh-TW" altLang="en-US" sz="2800" b="1" dirty="0">
                <a:solidFill>
                  <a:srgbClr val="0909CD"/>
                </a:solidFill>
              </a:rPr>
              <a:t>內操作非揮發性化學品、放射性物質及小量揮發性化學品，</a:t>
            </a:r>
            <a:r>
              <a:rPr lang="zh-TW" altLang="en-US" sz="2800" b="1" dirty="0">
                <a:solidFill>
                  <a:srgbClr val="C00000"/>
                </a:solidFill>
                <a:latin typeface="微軟正黑體" panose="020B0604030504040204" pitchFamily="34" charset="-120"/>
              </a:rPr>
              <a:t>應選擇</a:t>
            </a:r>
            <a:r>
              <a:rPr lang="en-US" altLang="zh-TW" sz="2800" b="1" dirty="0">
                <a:solidFill>
                  <a:srgbClr val="C00000"/>
                </a:solidFill>
                <a:latin typeface="微軟正黑體" panose="020B0604030504040204" pitchFamily="34" charset="-120"/>
              </a:rPr>
              <a:t>Class II B2</a:t>
            </a:r>
          </a:p>
        </p:txBody>
      </p:sp>
      <p:sp>
        <p:nvSpPr>
          <p:cNvPr id="36866" name="標題 2"/>
          <p:cNvSpPr>
            <a:spLocks noGrp="1"/>
          </p:cNvSpPr>
          <p:nvPr>
            <p:ph type="title"/>
          </p:nvPr>
        </p:nvSpPr>
        <p:spPr>
          <a:xfrm>
            <a:off x="457200" y="177062"/>
            <a:ext cx="7704137" cy="790575"/>
          </a:xfrm>
        </p:spPr>
        <p:txBody>
          <a:bodyPr/>
          <a:lstStyle/>
          <a:p>
            <a:pPr eaLnBrk="1" hangingPunct="1">
              <a:defRPr/>
            </a:pPr>
            <a:r>
              <a:rPr lang="en-US" altLang="zh-TW" sz="4000" dirty="0">
                <a:solidFill>
                  <a:schemeClr val="tx1"/>
                </a:solidFill>
                <a:latin typeface="Arial" panose="020B0604020202020204" pitchFamily="34" charset="0"/>
                <a:cs typeface="Arial" panose="020B0604020202020204" pitchFamily="34" charset="0"/>
              </a:rPr>
              <a:t>BSC </a:t>
            </a:r>
            <a:r>
              <a:rPr lang="en-US" altLang="zh-TW" sz="4000" dirty="0">
                <a:solidFill>
                  <a:schemeClr val="tx1"/>
                </a:solidFill>
                <a:latin typeface="Arial" panose="020B0604020202020204" pitchFamily="34" charset="0"/>
                <a:ea typeface="+mn-ea"/>
                <a:cs typeface="Arial" panose="020B0604020202020204" pitchFamily="34" charset="0"/>
              </a:rPr>
              <a:t>Class II</a:t>
            </a:r>
            <a:endParaRPr lang="zh-TW" altLang="en-US" dirty="0">
              <a:solidFill>
                <a:schemeClr val="tx1"/>
              </a:solidFill>
              <a:latin typeface="Arial" panose="020B0604020202020204" pitchFamily="34" charset="0"/>
              <a:ea typeface="+mn-ea"/>
              <a:cs typeface="Arial" panose="020B0604020202020204" pitchFamily="34" charset="0"/>
            </a:endParaRPr>
          </a:p>
        </p:txBody>
      </p:sp>
      <p:sp>
        <p:nvSpPr>
          <p:cNvPr id="87045"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373E468E-8BB5-441A-BE73-D27A81094184}"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46</a:t>
            </a:fld>
            <a:endParaRPr kumimoji="0" lang="en-US" altLang="zh-TW" sz="1200">
              <a:solidFill>
                <a:schemeClr val="tx1"/>
              </a:solidFill>
              <a:latin typeface="Garamond" panose="02020404030301010803" pitchFamily="18" charset="0"/>
              <a:ea typeface="新細明體" panose="02020500000000000000" pitchFamily="18" charset="-120"/>
            </a:endParaRPr>
          </a:p>
        </p:txBody>
      </p:sp>
    </p:spTree>
    <p:extLst>
      <p:ext uri="{BB962C8B-B14F-4D97-AF65-F5344CB8AC3E}">
        <p14:creationId xmlns:p14="http://schemas.microsoft.com/office/powerpoint/2010/main" val="3568387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762000" y="609600"/>
            <a:ext cx="7950200" cy="2400300"/>
          </a:xfrm>
        </p:spPr>
        <p:txBody>
          <a:bodyPr/>
          <a:lstStyle/>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54827"/>
            <a:ext cx="8915400" cy="6740086"/>
          </a:xfrm>
          <a:prstGeom prst="rect">
            <a:avLst/>
          </a:prstGeom>
        </p:spPr>
      </p:pic>
      <p:sp>
        <p:nvSpPr>
          <p:cNvPr id="7" name="圓角矩形 6"/>
          <p:cNvSpPr/>
          <p:nvPr/>
        </p:nvSpPr>
        <p:spPr>
          <a:xfrm>
            <a:off x="3352800" y="369849"/>
            <a:ext cx="1905000" cy="6342221"/>
          </a:xfrm>
          <a:prstGeom prst="roundRect">
            <a:avLst/>
          </a:prstGeom>
          <a:noFill/>
          <a:ln w="508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圓角矩形 7"/>
          <p:cNvSpPr/>
          <p:nvPr/>
        </p:nvSpPr>
        <p:spPr>
          <a:xfrm>
            <a:off x="7086599" y="381001"/>
            <a:ext cx="1905001" cy="6301866"/>
          </a:xfrm>
          <a:prstGeom prst="roundRect">
            <a:avLst/>
          </a:prstGeom>
          <a:noFill/>
          <a:ln w="508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object 6"/>
          <p:cNvSpPr txBox="1"/>
          <p:nvPr/>
        </p:nvSpPr>
        <p:spPr>
          <a:xfrm>
            <a:off x="6934200" y="6367700"/>
            <a:ext cx="2057400" cy="246221"/>
          </a:xfrm>
          <a:prstGeom prst="rect">
            <a:avLst/>
          </a:prstGeom>
        </p:spPr>
        <p:txBody>
          <a:bodyPr vert="horz" wrap="square" lIns="0" tIns="0" rIns="0" bIns="0" rtlCol="0">
            <a:spAutoFit/>
          </a:bodyPr>
          <a:lstStyle/>
          <a:p>
            <a:pPr marL="11723"/>
            <a:r>
              <a:rPr lang="zh-TW" altLang="en-US" sz="1600" b="1" spc="-5" dirty="0">
                <a:solidFill>
                  <a:srgbClr val="FF0000"/>
                </a:solidFill>
                <a:latin typeface="微軟正黑體" panose="020B0604030504040204" pitchFamily="34" charset="-120"/>
                <a:ea typeface="微軟正黑體" panose="020B0604030504040204" pitchFamily="34" charset="-120"/>
                <a:cs typeface="微軟正黑體"/>
              </a:rPr>
              <a:t>生安主管基礎訓練教材</a:t>
            </a:r>
            <a:endParaRPr sz="1600" dirty="0">
              <a:solidFill>
                <a:srgbClr val="FF0000"/>
              </a:solidFill>
              <a:latin typeface="微軟正黑體" panose="020B0604030504040204" pitchFamily="34" charset="-120"/>
              <a:ea typeface="微軟正黑體" panose="020B0604030504040204" pitchFamily="34" charset="-120"/>
              <a:cs typeface="微軟正黑體"/>
            </a:endParaRPr>
          </a:p>
        </p:txBody>
      </p:sp>
    </p:spTree>
    <p:extLst>
      <p:ext uri="{BB962C8B-B14F-4D97-AF65-F5344CB8AC3E}">
        <p14:creationId xmlns:p14="http://schemas.microsoft.com/office/powerpoint/2010/main" val="2568006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79F9F99-4AC0-46DE-AFA0-37803EC09FE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48</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880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675" y="1424694"/>
            <a:ext cx="4905375"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0674" y="1337468"/>
            <a:ext cx="4905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3"/>
          <p:cNvSpPr txBox="1">
            <a:spLocks noChangeArrowheads="1"/>
          </p:cNvSpPr>
          <p:nvPr/>
        </p:nvSpPr>
        <p:spPr bwMode="auto">
          <a:xfrm>
            <a:off x="152400" y="1798637"/>
            <a:ext cx="4433888"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buClr>
                <a:srgbClr val="C00000"/>
              </a:buClr>
              <a:buFont typeface="Wingdings" panose="05000000000000000000" pitchFamily="2" charset="2"/>
              <a:buChar char="Ø"/>
            </a:pPr>
            <a:r>
              <a:rPr kumimoji="0" lang="zh-TW" altLang="en-US" sz="2400" b="1" dirty="0">
                <a:latin typeface="Arial" panose="020B0604020202020204" pitchFamily="34" charset="0"/>
                <a:cs typeface="Arial" panose="020B0604020202020204" pitchFamily="34" charset="0"/>
              </a:rPr>
              <a:t>完全氣密式，內在</a:t>
            </a:r>
            <a:r>
              <a:rPr kumimoji="0" lang="zh-TW" altLang="en-US" sz="2400" b="1" dirty="0">
                <a:solidFill>
                  <a:srgbClr val="C00000"/>
                </a:solidFill>
                <a:latin typeface="Arial" panose="020B0604020202020204" pitchFamily="34" charset="0"/>
                <a:cs typeface="Arial" panose="020B0604020202020204" pitchFamily="34" charset="0"/>
              </a:rPr>
              <a:t>負壓</a:t>
            </a:r>
          </a:p>
          <a:p>
            <a:pPr>
              <a:buClr>
                <a:srgbClr val="C00000"/>
              </a:buClr>
              <a:buFont typeface="Wingdings" panose="05000000000000000000" pitchFamily="2" charset="2"/>
              <a:buChar char="Ø"/>
            </a:pPr>
            <a:r>
              <a:rPr kumimoji="0" lang="zh-TW" altLang="en-US" sz="2400" b="1" dirty="0">
                <a:latin typeface="Arial" panose="020B0604020202020204" pitchFamily="34" charset="0"/>
                <a:cs typeface="Arial" panose="020B0604020202020204" pitchFamily="34" charset="0"/>
              </a:rPr>
              <a:t>手套箱操作</a:t>
            </a:r>
          </a:p>
          <a:p>
            <a:pPr>
              <a:buClr>
                <a:srgbClr val="C00000"/>
              </a:buClr>
              <a:buFont typeface="Wingdings" panose="05000000000000000000" pitchFamily="2" charset="2"/>
              <a:buChar char="Ø"/>
            </a:pPr>
            <a:r>
              <a:rPr kumimoji="0" lang="zh-TW" altLang="en-US" sz="2400" b="1" dirty="0">
                <a:latin typeface="Arial" panose="020B0604020202020204" pitchFamily="34" charset="0"/>
                <a:cs typeface="Arial" panose="020B0604020202020204" pitchFamily="34" charset="0"/>
              </a:rPr>
              <a:t>高效率濾材雙層過濾排出物</a:t>
            </a:r>
          </a:p>
          <a:p>
            <a:pPr>
              <a:buClr>
                <a:srgbClr val="C00000"/>
              </a:buClr>
              <a:buFont typeface="Wingdings" panose="05000000000000000000" pitchFamily="2" charset="2"/>
              <a:buChar char="Ø"/>
            </a:pPr>
            <a:r>
              <a:rPr kumimoji="0" lang="zh-TW" altLang="en-US" sz="2400" b="1" dirty="0">
                <a:solidFill>
                  <a:srgbClr val="C00000"/>
                </a:solidFill>
                <a:latin typeface="Arial" panose="020B0604020202020204" pitchFamily="34" charset="0"/>
                <a:cs typeface="Arial" panose="020B0604020202020204" pitchFamily="34" charset="0"/>
              </a:rPr>
              <a:t>人員、外界環境與樣本的最高保護</a:t>
            </a:r>
          </a:p>
          <a:p>
            <a:pPr>
              <a:buClr>
                <a:srgbClr val="C00000"/>
              </a:buClr>
              <a:buFont typeface="Wingdings" panose="05000000000000000000" pitchFamily="2" charset="2"/>
              <a:buChar char="Ø"/>
            </a:pPr>
            <a:r>
              <a:rPr kumimoji="0" lang="zh-TW" altLang="en-US" sz="2400" b="1" dirty="0">
                <a:latin typeface="Arial" panose="020B0604020202020204" pitchFamily="34" charset="0"/>
                <a:cs typeface="Arial" panose="020B0604020202020204" pitchFamily="34" charset="0"/>
              </a:rPr>
              <a:t>適用</a:t>
            </a:r>
            <a:r>
              <a:rPr kumimoji="0" lang="en-US" altLang="zh-TW" sz="2400" b="1" dirty="0">
                <a:latin typeface="Arial" panose="020B0604020202020204" pitchFamily="34" charset="0"/>
                <a:cs typeface="Arial" panose="020B0604020202020204" pitchFamily="34" charset="0"/>
              </a:rPr>
              <a:t>BSL-3</a:t>
            </a:r>
            <a:r>
              <a:rPr kumimoji="0" lang="zh-TW" altLang="en-US" sz="2400" b="1" dirty="0">
                <a:latin typeface="Arial" panose="020B0604020202020204" pitchFamily="34" charset="0"/>
                <a:cs typeface="Arial" panose="020B0604020202020204" pitchFamily="34" charset="0"/>
              </a:rPr>
              <a:t>、</a:t>
            </a:r>
            <a:r>
              <a:rPr kumimoji="0" lang="en-US" altLang="zh-TW" sz="2400" b="1" dirty="0">
                <a:latin typeface="Arial" panose="020B0604020202020204" pitchFamily="34" charset="0"/>
                <a:cs typeface="Arial" panose="020B0604020202020204" pitchFamily="34" charset="0"/>
              </a:rPr>
              <a:t>4</a:t>
            </a:r>
            <a:endParaRPr kumimoji="0" lang="zh-TW" altLang="en-US" sz="2400" b="1" dirty="0">
              <a:latin typeface="Arial" panose="020B0604020202020204" pitchFamily="34" charset="0"/>
              <a:cs typeface="Arial" panose="020B0604020202020204" pitchFamily="34" charset="0"/>
            </a:endParaRPr>
          </a:p>
        </p:txBody>
      </p:sp>
      <p:sp>
        <p:nvSpPr>
          <p:cNvPr id="36866" name="標題 2"/>
          <p:cNvSpPr>
            <a:spLocks noGrp="1"/>
          </p:cNvSpPr>
          <p:nvPr>
            <p:ph type="title"/>
          </p:nvPr>
        </p:nvSpPr>
        <p:spPr>
          <a:xfrm>
            <a:off x="412044" y="621949"/>
            <a:ext cx="7704137" cy="615553"/>
          </a:xfrm>
        </p:spPr>
        <p:txBody>
          <a:bodyPr/>
          <a:lstStyle/>
          <a:p>
            <a:pPr eaLnBrk="1" hangingPunct="1">
              <a:defRPr/>
            </a:pPr>
            <a:r>
              <a:rPr lang="en-US" altLang="zh-TW" sz="4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 Class III</a:t>
            </a:r>
            <a:endPar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94568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2"/>
          <p:cNvSpPr>
            <a:spLocks noGrp="1"/>
          </p:cNvSpPr>
          <p:nvPr>
            <p:ph type="title"/>
          </p:nvPr>
        </p:nvSpPr>
        <p:spPr>
          <a:xfrm>
            <a:off x="533400" y="533400"/>
            <a:ext cx="6119812" cy="615553"/>
          </a:xfrm>
        </p:spPr>
        <p:txBody>
          <a:bodyPr/>
          <a:lstStyle/>
          <a:p>
            <a:pPr eaLnBrk="1" hangingPunct="1"/>
            <a:r>
              <a:rPr lang="en-US" altLang="zh-TW" sz="4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a:t>
            </a:r>
            <a:r>
              <a:rPr lang="zh-TW" altLang="en-US" sz="4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與</a:t>
            </a:r>
            <a:r>
              <a:rPr lang="en-US" altLang="zh-TW" sz="40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BSL</a:t>
            </a:r>
            <a:endParaRPr lang="zh-TW" altLang="en-US"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4995"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374F3ADA-1AAE-4BB9-96EF-D6EEB7B9661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49</a:t>
            </a:fld>
            <a:endParaRPr kumimoji="0" lang="en-US" altLang="zh-TW" sz="1200">
              <a:solidFill>
                <a:schemeClr val="tx1"/>
              </a:solidFill>
              <a:latin typeface="Garamond" panose="02020404030301010803" pitchFamily="18" charset="0"/>
              <a:ea typeface="新細明體" panose="02020500000000000000" pitchFamily="18" charset="-120"/>
            </a:endParaRPr>
          </a:p>
        </p:txBody>
      </p:sp>
      <p:graphicFrame>
        <p:nvGraphicFramePr>
          <p:cNvPr id="6" name="表格 5"/>
          <p:cNvGraphicFramePr>
            <a:graphicFrameLocks noGrp="1"/>
          </p:cNvGraphicFramePr>
          <p:nvPr/>
        </p:nvGraphicFramePr>
        <p:xfrm>
          <a:off x="468313" y="1341438"/>
          <a:ext cx="8497888" cy="4176713"/>
        </p:xfrm>
        <a:graphic>
          <a:graphicData uri="http://schemas.openxmlformats.org/drawingml/2006/table">
            <a:tbl>
              <a:tblPr firstRow="1" bandRow="1">
                <a:tableStyleId>{5C22544A-7EE6-4342-B048-85BDC9FD1C3A}</a:tableStyleId>
              </a:tblPr>
              <a:tblGrid>
                <a:gridCol w="1163380">
                  <a:extLst>
                    <a:ext uri="{9D8B030D-6E8A-4147-A177-3AD203B41FA5}">
                      <a16:colId xmlns:a16="http://schemas.microsoft.com/office/drawing/2014/main" val="20000"/>
                    </a:ext>
                  </a:extLst>
                </a:gridCol>
                <a:gridCol w="1629026">
                  <a:extLst>
                    <a:ext uri="{9D8B030D-6E8A-4147-A177-3AD203B41FA5}">
                      <a16:colId xmlns:a16="http://schemas.microsoft.com/office/drawing/2014/main" val="20001"/>
                    </a:ext>
                  </a:extLst>
                </a:gridCol>
                <a:gridCol w="1837110">
                  <a:extLst>
                    <a:ext uri="{9D8B030D-6E8A-4147-A177-3AD203B41FA5}">
                      <a16:colId xmlns:a16="http://schemas.microsoft.com/office/drawing/2014/main" val="20002"/>
                    </a:ext>
                  </a:extLst>
                </a:gridCol>
                <a:gridCol w="1837110">
                  <a:extLst>
                    <a:ext uri="{9D8B030D-6E8A-4147-A177-3AD203B41FA5}">
                      <a16:colId xmlns:a16="http://schemas.microsoft.com/office/drawing/2014/main" val="20003"/>
                    </a:ext>
                  </a:extLst>
                </a:gridCol>
                <a:gridCol w="2031262">
                  <a:extLst>
                    <a:ext uri="{9D8B030D-6E8A-4147-A177-3AD203B41FA5}">
                      <a16:colId xmlns:a16="http://schemas.microsoft.com/office/drawing/2014/main" val="20004"/>
                    </a:ext>
                  </a:extLst>
                </a:gridCol>
              </a:tblGrid>
              <a:tr h="113222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BSL</a:t>
                      </a:r>
                      <a:endParaRPr kumimoji="1" lang="zh-TW" altLang="en-US" sz="24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應選用</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BSC</a:t>
                      </a:r>
                      <a:endParaRPr kumimoji="1" lang="zh-TW" altLang="en-US" sz="24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algn="ctr"/>
                      <a:r>
                        <a:rPr lang="zh-TW" altLang="en-US" sz="2400" b="1" dirty="0">
                          <a:solidFill>
                            <a:schemeClr val="bg1"/>
                          </a:solidFill>
                        </a:rPr>
                        <a:t>保護人員</a:t>
                      </a:r>
                      <a:endParaRPr lang="en-US" altLang="zh-TW" sz="2400" b="1" dirty="0">
                        <a:solidFill>
                          <a:schemeClr val="bg1"/>
                        </a:solidFill>
                      </a:endParaRPr>
                    </a:p>
                    <a:p>
                      <a:pPr algn="ctr"/>
                      <a:r>
                        <a:rPr lang="en-US" altLang="zh-TW" sz="2000" b="1" dirty="0">
                          <a:solidFill>
                            <a:schemeClr val="bg1"/>
                          </a:solidFill>
                        </a:rPr>
                        <a:t>(Personnel)</a:t>
                      </a:r>
                      <a:endParaRPr lang="zh-TW" altLang="en-US" sz="2000" b="1" dirty="0">
                        <a:solidFill>
                          <a:schemeClr val="bg1"/>
                        </a:solidFill>
                      </a:endParaRPr>
                    </a:p>
                  </a:txBody>
                  <a:tcPr marL="91450" marR="91450" marT="45724" marB="45724" anchor="ctr" horzOverflow="overflow">
                    <a:lnR w="12700" cap="flat" cmpd="sng" algn="ctr">
                      <a:solidFill>
                        <a:schemeClr val="bg1"/>
                      </a:solidFill>
                      <a:prstDash val="solid"/>
                      <a:round/>
                      <a:headEnd type="none" w="med" len="med"/>
                      <a:tailEnd type="none" w="med" len="med"/>
                    </a:lnR>
                  </a:tcPr>
                </a:tc>
                <a:tc>
                  <a:txBody>
                    <a:bodyPr/>
                    <a:lstStyle/>
                    <a:p>
                      <a:pPr algn="ctr"/>
                      <a:r>
                        <a:rPr lang="zh-TW" altLang="en-US" sz="2400" b="1" dirty="0">
                          <a:solidFill>
                            <a:schemeClr val="bg1"/>
                          </a:solidFill>
                        </a:rPr>
                        <a:t>保護實驗品</a:t>
                      </a:r>
                      <a:endParaRPr lang="en-US" altLang="zh-TW" sz="2400" b="1" dirty="0">
                        <a:solidFill>
                          <a:schemeClr val="bg1"/>
                        </a:solidFill>
                      </a:endParaRPr>
                    </a:p>
                    <a:p>
                      <a:pPr algn="ctr"/>
                      <a:r>
                        <a:rPr lang="en-US" altLang="zh-TW" sz="2000" b="1" dirty="0">
                          <a:solidFill>
                            <a:schemeClr val="bg1"/>
                          </a:solidFill>
                        </a:rPr>
                        <a:t>(product)</a:t>
                      </a:r>
                    </a:p>
                  </a:txBody>
                  <a:tcPr marL="91450" marR="91450"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zh-TW" altLang="en-US" sz="2400" b="1" dirty="0">
                          <a:solidFill>
                            <a:schemeClr val="bg1"/>
                          </a:solidFill>
                        </a:rPr>
                        <a:t>保護環境</a:t>
                      </a:r>
                      <a:endParaRPr lang="en-US" altLang="zh-TW" sz="2400" b="1" dirty="0">
                        <a:solidFill>
                          <a:schemeClr val="bg1"/>
                        </a:solidFill>
                      </a:endParaRPr>
                    </a:p>
                    <a:p>
                      <a:pPr algn="ctr"/>
                      <a:r>
                        <a:rPr lang="en-US" altLang="zh-TW" sz="2000" b="1" dirty="0">
                          <a:solidFill>
                            <a:schemeClr val="bg1"/>
                          </a:solidFill>
                        </a:rPr>
                        <a:t>(Environmental)</a:t>
                      </a:r>
                      <a:endParaRPr lang="zh-TW" altLang="en-US" sz="2000" b="1" dirty="0">
                        <a:solidFill>
                          <a:schemeClr val="bg1"/>
                        </a:solidFill>
                      </a:endParaRPr>
                    </a:p>
                  </a:txBody>
                  <a:tcPr marL="91450" marR="91450" marT="45724" marB="45724" anchor="ctr" horzOverflow="overflow">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101482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1 ~ 3 </a:t>
                      </a:r>
                      <a:endParaRPr kumimoji="1" lang="en-US" altLang="zh-TW" sz="2600" b="1"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 </a:t>
                      </a: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Class I </a:t>
                      </a:r>
                      <a:endParaRPr kumimoji="1" lang="en-US" altLang="zh-TW" sz="2600" b="1"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6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rPr>
                        <a:t>X</a:t>
                      </a:r>
                      <a:endParaRPr kumimoji="1" lang="zh-TW" altLang="en-US" sz="2600" b="1" i="0" u="none" strike="noStrike" cap="none" normalizeH="0" baseline="0" dirty="0">
                        <a:ln>
                          <a:noFill/>
                        </a:ln>
                        <a:solidFill>
                          <a:srgbClr val="FF0000"/>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extLst>
                  <a:ext uri="{0D108BD9-81ED-4DB2-BD59-A6C34878D82A}">
                    <a16:rowId xmlns:a16="http://schemas.microsoft.com/office/drawing/2014/main" val="10001"/>
                  </a:ext>
                </a:extLst>
              </a:tr>
              <a:tr h="101482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1 ~ 3 </a:t>
                      </a:r>
                      <a:endParaRPr kumimoji="1" lang="en-US" altLang="zh-TW" sz="2600" b="1"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 </a:t>
                      </a: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Class II</a:t>
                      </a:r>
                      <a:r>
                        <a:rPr kumimoji="1" lang="en-US" altLang="zh-TW" sz="2600" b="1" i="0" u="none" strike="noStrike" cap="none" normalizeH="0" baseline="30000" dirty="0">
                          <a:ln>
                            <a:noFill/>
                          </a:ln>
                          <a:solidFill>
                            <a:srgbClr val="FF0000"/>
                          </a:solidFill>
                          <a:effectLst/>
                          <a:latin typeface="Arial" panose="020B0604020202020204" pitchFamily="34" charset="0"/>
                          <a:ea typeface="+mn-ea"/>
                          <a:cs typeface="Arial" panose="020B0604020202020204" pitchFamily="34" charset="0"/>
                        </a:rPr>
                        <a:t>**</a:t>
                      </a: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extLst>
                  <a:ext uri="{0D108BD9-81ED-4DB2-BD59-A6C34878D82A}">
                    <a16:rowId xmlns:a16="http://schemas.microsoft.com/office/drawing/2014/main" val="10002"/>
                  </a:ext>
                </a:extLst>
              </a:tr>
              <a:tr h="101482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600" b="1" i="0" u="none" strike="noStrike" cap="none" normalizeH="0" baseline="0">
                          <a:ln>
                            <a:noFill/>
                          </a:ln>
                          <a:solidFill>
                            <a:srgbClr val="000000"/>
                          </a:solidFill>
                          <a:effectLst/>
                          <a:latin typeface="Arial" panose="020B0604020202020204" pitchFamily="34" charset="0"/>
                          <a:ea typeface="+mn-ea"/>
                          <a:cs typeface="Arial" panose="020B0604020202020204" pitchFamily="34" charset="0"/>
                        </a:rPr>
                        <a:t>4 </a:t>
                      </a:r>
                      <a:endParaRPr kumimoji="1" lang="en-US" altLang="zh-TW" sz="2600" b="1" i="0" u="none" strike="noStrike" cap="none" normalizeH="0" baseline="0">
                        <a:ln>
                          <a:noFill/>
                        </a:ln>
                        <a:solidFill>
                          <a:schemeClr val="tx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 </a:t>
                      </a:r>
                      <a:r>
                        <a:rPr kumimoji="1" lang="zh-TW" altLang="en-US"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 </a:t>
                      </a:r>
                      <a:r>
                        <a:rPr kumimoji="1" lang="en-US" altLang="zh-TW" sz="2600" b="1" i="0" u="none" strike="noStrike" cap="none" normalizeH="0" baseline="0" dirty="0" err="1">
                          <a:ln>
                            <a:noFill/>
                          </a:ln>
                          <a:solidFill>
                            <a:srgbClr val="000000"/>
                          </a:solidFill>
                          <a:effectLst/>
                          <a:latin typeface="Arial" panose="020B0604020202020204" pitchFamily="34" charset="0"/>
                          <a:ea typeface="+mn-ea"/>
                          <a:cs typeface="Arial" panose="020B0604020202020204" pitchFamily="34" charset="0"/>
                        </a:rPr>
                        <a:t>ClassIII</a:t>
                      </a:r>
                      <a:r>
                        <a:rPr kumimoji="1" lang="en-US" altLang="zh-TW" sz="2600" b="1" i="0" u="none" strike="noStrike" cap="none" normalizeH="0" baseline="0" dirty="0">
                          <a:ln>
                            <a:noFill/>
                          </a:ln>
                          <a:solidFill>
                            <a:srgbClr val="000000"/>
                          </a:solidFill>
                          <a:effectLst/>
                          <a:latin typeface="Arial" panose="020B0604020202020204" pitchFamily="34" charset="0"/>
                          <a:ea typeface="+mn-ea"/>
                          <a:cs typeface="Arial" panose="020B0604020202020204" pitchFamily="34" charset="0"/>
                        </a:rPr>
                        <a:t> </a:t>
                      </a:r>
                      <a:endParaRPr kumimoji="1" lang="en-US" altLang="zh-TW" sz="2600" b="1"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tc>
                  <a:txBody>
                    <a:bodyPr/>
                    <a:lstStyle/>
                    <a:p>
                      <a:pPr algn="ctr"/>
                      <a:r>
                        <a:rPr lang="en-US" altLang="zh-TW" sz="2600" b="1" dirty="0">
                          <a:latin typeface="Arial" panose="020B0604020202020204" pitchFamily="34" charset="0"/>
                          <a:cs typeface="Arial" panose="020B0604020202020204" pitchFamily="34" charset="0"/>
                        </a:rPr>
                        <a:t>V</a:t>
                      </a:r>
                      <a:endParaRPr lang="zh-TW" altLang="en-US" sz="2600" b="1" dirty="0">
                        <a:latin typeface="Arial" panose="020B0604020202020204" pitchFamily="34" charset="0"/>
                        <a:cs typeface="Arial" panose="020B0604020202020204" pitchFamily="34" charset="0"/>
                      </a:endParaRPr>
                    </a:p>
                  </a:txBody>
                  <a:tcPr marL="91450" marR="91450" marT="45724" marB="45724" anchor="ctr" horzOverflow="overflow"/>
                </a:tc>
                <a:extLst>
                  <a:ext uri="{0D108BD9-81ED-4DB2-BD59-A6C34878D82A}">
                    <a16:rowId xmlns:a16="http://schemas.microsoft.com/office/drawing/2014/main" val="10003"/>
                  </a:ext>
                </a:extLst>
              </a:tr>
            </a:tbl>
          </a:graphicData>
        </a:graphic>
      </p:graphicFrame>
      <p:sp>
        <p:nvSpPr>
          <p:cNvPr id="3" name="矩形 2"/>
          <p:cNvSpPr/>
          <p:nvPr/>
        </p:nvSpPr>
        <p:spPr>
          <a:xfrm>
            <a:off x="436563" y="5494818"/>
            <a:ext cx="8121650" cy="368300"/>
          </a:xfrm>
          <a:prstGeom prst="rect">
            <a:avLst/>
          </a:prstGeom>
        </p:spPr>
        <p:txBody>
          <a:bodyPr>
            <a:spAutoFit/>
          </a:bodyPr>
          <a:lstStyle/>
          <a:p>
            <a:pPr>
              <a:defRPr/>
            </a:pP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Class II(</a:t>
            </a:r>
            <a:r>
              <a:rPr lang="zh-TW" altLang="en-US"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美規</a:t>
            </a:r>
            <a:r>
              <a:rPr lang="en-US" altLang="zh-TW"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可再細分為</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A1</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A2</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等四種型式（</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type</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 name="圖片 1"/>
          <p:cNvPicPr>
            <a:picLocks noChangeAspect="1"/>
          </p:cNvPicPr>
          <p:nvPr/>
        </p:nvPicPr>
        <p:blipFill>
          <a:blip r:embed="rId2"/>
          <a:stretch>
            <a:fillRect/>
          </a:stretch>
        </p:blipFill>
        <p:spPr>
          <a:xfrm>
            <a:off x="542581" y="3503408"/>
            <a:ext cx="8423620" cy="993734"/>
          </a:xfrm>
          <a:prstGeom prst="rect">
            <a:avLst/>
          </a:prstGeom>
        </p:spPr>
      </p:pic>
    </p:spTree>
    <p:extLst>
      <p:ext uri="{BB962C8B-B14F-4D97-AF65-F5344CB8AC3E}">
        <p14:creationId xmlns:p14="http://schemas.microsoft.com/office/powerpoint/2010/main" val="3918657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41" name="標題 1"/>
          <p:cNvSpPr>
            <a:spLocks noGrp="1"/>
          </p:cNvSpPr>
          <p:nvPr>
            <p:ph type="title"/>
          </p:nvPr>
        </p:nvSpPr>
        <p:spPr>
          <a:xfrm>
            <a:off x="439738" y="167590"/>
            <a:ext cx="8475662" cy="1295400"/>
          </a:xfrm>
        </p:spPr>
        <p:txBody>
          <a:bodyPr rtlCol="0">
            <a:normAutofit/>
          </a:bodyPr>
          <a:lstStyle/>
          <a:p>
            <a:pPr eaLnBrk="1" fontAlgn="auto" hangingPunct="1">
              <a:spcAft>
                <a:spcPts val="0"/>
              </a:spcAft>
              <a:defRPr/>
            </a:pPr>
            <a:r>
              <a:rPr lang="zh-TW" altLang="en-US" sz="36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全國</a:t>
            </a:r>
            <a:r>
              <a:rPr lang="en-US" altLang="zh-TW" sz="36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BSL-2</a:t>
            </a:r>
            <a:r>
              <a:rPr lang="zh-TW" altLang="zh-TW" sz="3600" b="1"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rPr>
              <a:t>以上</a:t>
            </a:r>
            <a:r>
              <a:rPr lang="zh-TW" altLang="zh-TW" sz="36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實驗室間數及所屬</a:t>
            </a:r>
            <a:br>
              <a:rPr lang="en-US" altLang="zh-TW" sz="36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br>
            <a:r>
              <a:rPr lang="zh-TW" altLang="zh-TW" sz="36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設置單位類別統計表</a:t>
            </a:r>
            <a:endParaRPr lang="zh-TW" altLang="en-US" sz="3600" b="1"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675" name="投影片編號版面配置區 3"/>
          <p:cNvSpPr>
            <a:spLocks noGrp="1"/>
          </p:cNvSpPr>
          <p:nvPr>
            <p:ph type="sldNum" sz="quarter" idx="4294967295"/>
          </p:nvPr>
        </p:nvSpPr>
        <p:spPr bwMode="auto">
          <a:xfrm>
            <a:off x="8558213" y="6488113"/>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0C308421-218A-46A3-B6BA-6EA9F0AFEF2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5</a:t>
            </a:fld>
            <a:endParaRPr kumimoji="0" lang="en-US" altLang="zh-TW" sz="1200">
              <a:solidFill>
                <a:schemeClr val="tx1"/>
              </a:solidFill>
              <a:latin typeface="Garamond" panose="02020404030301010803" pitchFamily="18" charset="0"/>
              <a:ea typeface="新細明體" panose="02020500000000000000" pitchFamily="18" charset="-120"/>
            </a:endParaRPr>
          </a:p>
        </p:txBody>
      </p:sp>
      <p:graphicFrame>
        <p:nvGraphicFramePr>
          <p:cNvPr id="7" name="表格 6"/>
          <p:cNvGraphicFramePr>
            <a:graphicFrameLocks noGrp="1"/>
          </p:cNvGraphicFramePr>
          <p:nvPr/>
        </p:nvGraphicFramePr>
        <p:xfrm>
          <a:off x="439738" y="1385168"/>
          <a:ext cx="8524874" cy="4634632"/>
        </p:xfrm>
        <a:graphic>
          <a:graphicData uri="http://schemas.openxmlformats.org/drawingml/2006/table">
            <a:tbl>
              <a:tblPr firstRow="1" bandRow="1">
                <a:tableStyleId>{5C22544A-7EE6-4342-B048-85BDC9FD1C3A}</a:tableStyleId>
              </a:tblPr>
              <a:tblGrid>
                <a:gridCol w="1656098">
                  <a:extLst>
                    <a:ext uri="{9D8B030D-6E8A-4147-A177-3AD203B41FA5}">
                      <a16:colId xmlns:a16="http://schemas.microsoft.com/office/drawing/2014/main" val="20000"/>
                    </a:ext>
                  </a:extLst>
                </a:gridCol>
                <a:gridCol w="1144796">
                  <a:extLst>
                    <a:ext uri="{9D8B030D-6E8A-4147-A177-3AD203B41FA5}">
                      <a16:colId xmlns:a16="http://schemas.microsoft.com/office/drawing/2014/main" val="20001"/>
                    </a:ext>
                  </a:extLst>
                </a:gridCol>
                <a:gridCol w="1144796">
                  <a:extLst>
                    <a:ext uri="{9D8B030D-6E8A-4147-A177-3AD203B41FA5}">
                      <a16:colId xmlns:a16="http://schemas.microsoft.com/office/drawing/2014/main" val="20002"/>
                    </a:ext>
                  </a:extLst>
                </a:gridCol>
                <a:gridCol w="1144796">
                  <a:extLst>
                    <a:ext uri="{9D8B030D-6E8A-4147-A177-3AD203B41FA5}">
                      <a16:colId xmlns:a16="http://schemas.microsoft.com/office/drawing/2014/main" val="20003"/>
                    </a:ext>
                  </a:extLst>
                </a:gridCol>
                <a:gridCol w="1144796">
                  <a:extLst>
                    <a:ext uri="{9D8B030D-6E8A-4147-A177-3AD203B41FA5}">
                      <a16:colId xmlns:a16="http://schemas.microsoft.com/office/drawing/2014/main" val="20004"/>
                    </a:ext>
                  </a:extLst>
                </a:gridCol>
                <a:gridCol w="1144796">
                  <a:extLst>
                    <a:ext uri="{9D8B030D-6E8A-4147-A177-3AD203B41FA5}">
                      <a16:colId xmlns:a16="http://schemas.microsoft.com/office/drawing/2014/main" val="20005"/>
                    </a:ext>
                  </a:extLst>
                </a:gridCol>
                <a:gridCol w="1144796">
                  <a:extLst>
                    <a:ext uri="{9D8B030D-6E8A-4147-A177-3AD203B41FA5}">
                      <a16:colId xmlns:a16="http://schemas.microsoft.com/office/drawing/2014/main" val="20006"/>
                    </a:ext>
                  </a:extLst>
                </a:gridCol>
              </a:tblGrid>
              <a:tr h="581224">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等級</a:t>
                      </a:r>
                      <a:r>
                        <a:rPr lang="en-US" alt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 </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政府機關</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醫事機構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學術機構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研究機構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其他機構</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tc>
                  <a:txBody>
                    <a:bodyPr/>
                    <a:lstStyle/>
                    <a:p>
                      <a:pPr algn="ctr">
                        <a:spcAft>
                          <a:spcPts val="0"/>
                        </a:spcAft>
                      </a:pPr>
                      <a:r>
                        <a:rPr lang="zh-TW" sz="20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合計</a:t>
                      </a:r>
                      <a:endParaRPr lang="zh-TW" sz="2000" b="1" dirty="0">
                        <a:solidFill>
                          <a:schemeClr val="bg1"/>
                        </a:solidFill>
                        <a:effectLst/>
                        <a:latin typeface="微軟正黑體" panose="020B0604030504040204" pitchFamily="34" charset="-120"/>
                        <a:ea typeface="微軟正黑體" panose="020B0604030504040204" pitchFamily="34" charset="-120"/>
                        <a:cs typeface="Noto Sans CJK JP Regular"/>
                      </a:endParaRPr>
                    </a:p>
                  </a:txBody>
                  <a:tcPr marL="0" marR="0" marT="0" marB="0" anchor="ctr"/>
                </a:tc>
                <a:extLst>
                  <a:ext uri="{0D108BD9-81ED-4DB2-BD59-A6C34878D82A}">
                    <a16:rowId xmlns:a16="http://schemas.microsoft.com/office/drawing/2014/main" val="10000"/>
                  </a:ext>
                </a:extLst>
              </a:tr>
              <a:tr h="581224">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b="1" dirty="0">
                          <a:solidFill>
                            <a:schemeClr val="tx1"/>
                          </a:solidFill>
                          <a:effectLst/>
                          <a:latin typeface="Arial" panose="020B0604020202020204" pitchFamily="34" charset="0"/>
                          <a:ea typeface="+mn-ea"/>
                          <a:cs typeface="Arial" panose="020B0604020202020204" pitchFamily="34" charset="0"/>
                        </a:rPr>
                        <a:t>ABSL-2</a:t>
                      </a:r>
                      <a:endParaRPr lang="zh-TW" altLang="zh-TW" sz="2400" b="1"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b="0" dirty="0">
                          <a:solidFill>
                            <a:schemeClr val="tx1"/>
                          </a:solidFill>
                          <a:effectLst/>
                          <a:latin typeface="Arial" panose="020B0604020202020204" pitchFamily="34" charset="0"/>
                          <a:ea typeface="+mn-ea"/>
                          <a:cs typeface="Arial" panose="020B0604020202020204" pitchFamily="34" charset="0"/>
                        </a:rPr>
                        <a:t>2</a:t>
                      </a:r>
                      <a:endParaRPr lang="zh-TW" alt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7</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6</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21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1"/>
                  </a:ext>
                </a:extLst>
              </a:tr>
              <a:tr h="581224">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b="1" dirty="0">
                          <a:solidFill>
                            <a:schemeClr val="tx1"/>
                          </a:solidFill>
                          <a:effectLst/>
                          <a:latin typeface="Arial" panose="020B0604020202020204" pitchFamily="34" charset="0"/>
                          <a:ea typeface="+mn-ea"/>
                          <a:cs typeface="Arial" panose="020B0604020202020204" pitchFamily="34" charset="0"/>
                        </a:rPr>
                        <a:t>ABSL-3</a:t>
                      </a:r>
                      <a:endParaRPr lang="zh-TW" altLang="zh-TW" sz="2400" b="1"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alt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2</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2"/>
                  </a:ext>
                </a:extLst>
              </a:tr>
              <a:tr h="581224">
                <a:tc>
                  <a:txBody>
                    <a:bodyPr/>
                    <a:lstStyle/>
                    <a:p>
                      <a:pPr algn="ctr">
                        <a:spcAft>
                          <a:spcPts val="0"/>
                        </a:spcAft>
                      </a:pPr>
                      <a:r>
                        <a:rPr lang="en-US" sz="2400" b="1" dirty="0">
                          <a:solidFill>
                            <a:srgbClr val="0909CD"/>
                          </a:solidFill>
                          <a:effectLst/>
                          <a:latin typeface="Arial" panose="020B0604020202020204" pitchFamily="34" charset="0"/>
                          <a:ea typeface="+mn-ea"/>
                          <a:cs typeface="Arial" panose="020B0604020202020204" pitchFamily="34" charset="0"/>
                        </a:rPr>
                        <a:t>   BSL-2</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61</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270</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380</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209</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433</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0909CD"/>
                          </a:solidFill>
                          <a:effectLst/>
                          <a:latin typeface="Arial" panose="020B0604020202020204" pitchFamily="34" charset="0"/>
                          <a:ea typeface="+mn-ea"/>
                          <a:cs typeface="Arial" panose="020B0604020202020204" pitchFamily="34" charset="0"/>
                        </a:rPr>
                        <a:t>1,353</a:t>
                      </a:r>
                      <a:endParaRPr lang="zh-TW" sz="2400" b="1" dirty="0">
                        <a:solidFill>
                          <a:srgbClr val="0909CD"/>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3"/>
                  </a:ext>
                </a:extLst>
              </a:tr>
              <a:tr h="581224">
                <a:tc>
                  <a:txBody>
                    <a:bodyPr/>
                    <a:lstStyle/>
                    <a:p>
                      <a:pPr algn="ctr">
                        <a:spcAft>
                          <a:spcPts val="0"/>
                        </a:spcAft>
                      </a:pPr>
                      <a:r>
                        <a:rPr lang="en-US" sz="2400" b="1" dirty="0">
                          <a:solidFill>
                            <a:schemeClr val="tx1"/>
                          </a:solidFill>
                          <a:effectLst/>
                          <a:latin typeface="Arial" panose="020B0604020202020204" pitchFamily="34" charset="0"/>
                          <a:ea typeface="+mn-ea"/>
                          <a:cs typeface="Arial" panose="020B0604020202020204" pitchFamily="34" charset="0"/>
                        </a:rPr>
                        <a:t>   BSL-2</a:t>
                      </a:r>
                      <a:r>
                        <a:rPr lang="en-US" sz="2400" b="1" baseline="30000" dirty="0">
                          <a:solidFill>
                            <a:schemeClr val="tx1"/>
                          </a:solidFill>
                          <a:effectLst/>
                          <a:latin typeface="Arial" panose="020B0604020202020204" pitchFamily="34" charset="0"/>
                          <a:ea typeface="+mn-ea"/>
                          <a:cs typeface="Arial" panose="020B0604020202020204" pitchFamily="34" charset="0"/>
                        </a:rPr>
                        <a:t>+</a:t>
                      </a:r>
                      <a:endParaRPr lang="zh-TW" sz="2400" b="1" baseline="3000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8</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2</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14</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4"/>
                  </a:ext>
                </a:extLst>
              </a:tr>
              <a:tr h="581224">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chemeClr val="tx1"/>
                          </a:solidFill>
                          <a:effectLst/>
                          <a:latin typeface="Arial" panose="020B0604020202020204" pitchFamily="34" charset="0"/>
                          <a:ea typeface="+mn-ea"/>
                          <a:cs typeface="Arial" panose="020B0604020202020204" pitchFamily="34" charset="0"/>
                        </a:rPr>
                        <a:t>   </a:t>
                      </a:r>
                      <a:r>
                        <a:rPr lang="en-US" altLang="zh-TW" sz="2400" b="1" dirty="0">
                          <a:solidFill>
                            <a:schemeClr val="tx1"/>
                          </a:solidFill>
                          <a:effectLst/>
                          <a:latin typeface="Arial" panose="020B0604020202020204" pitchFamily="34" charset="0"/>
                          <a:ea typeface="+mn-ea"/>
                          <a:cs typeface="Arial" panose="020B0604020202020204" pitchFamily="34" charset="0"/>
                        </a:rPr>
                        <a:t>BSL-3</a:t>
                      </a:r>
                      <a:endParaRPr lang="zh-TW" altLang="zh-TW" sz="2400" b="1"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4</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19</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5"/>
                  </a:ext>
                </a:extLst>
              </a:tr>
              <a:tr h="581224">
                <a:tc>
                  <a:txBody>
                    <a:bodyPr/>
                    <a:lstStyle/>
                    <a:p>
                      <a:pPr algn="ctr">
                        <a:spcAft>
                          <a:spcPts val="0"/>
                        </a:spcAft>
                      </a:pPr>
                      <a:r>
                        <a:rPr lang="en-US" sz="2400" b="1" dirty="0">
                          <a:solidFill>
                            <a:schemeClr val="tx1"/>
                          </a:solidFill>
                          <a:effectLst/>
                          <a:latin typeface="Arial" panose="020B0604020202020204" pitchFamily="34" charset="0"/>
                          <a:ea typeface="+mn-ea"/>
                          <a:cs typeface="Arial" panose="020B0604020202020204" pitchFamily="34" charset="0"/>
                        </a:rPr>
                        <a:t>   </a:t>
                      </a:r>
                      <a:r>
                        <a:rPr lang="en-US" altLang="zh-TW" sz="2400" b="1" dirty="0">
                          <a:solidFill>
                            <a:schemeClr val="tx1"/>
                          </a:solidFill>
                          <a:effectLst/>
                          <a:latin typeface="Arial" panose="020B0604020202020204" pitchFamily="34" charset="0"/>
                          <a:ea typeface="+mn-ea"/>
                          <a:cs typeface="Arial" panose="020B0604020202020204" pitchFamily="34" charset="0"/>
                        </a:rPr>
                        <a:t>BSL-4</a:t>
                      </a:r>
                      <a:endParaRPr lang="zh-TW" sz="2400" b="1"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0</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6"/>
                  </a:ext>
                </a:extLst>
              </a:tr>
              <a:tr h="566064">
                <a:tc>
                  <a:txBody>
                    <a:bodyPr/>
                    <a:lstStyle/>
                    <a:p>
                      <a:pPr algn="ctr">
                        <a:spcAft>
                          <a:spcPts val="0"/>
                        </a:spcAft>
                      </a:pPr>
                      <a:r>
                        <a:rPr lang="zh-TW" sz="2400" b="1" dirty="0">
                          <a:solidFill>
                            <a:schemeClr val="tx1"/>
                          </a:solidFill>
                          <a:effectLst/>
                          <a:latin typeface="微軟正黑體" panose="020B0604030504040204" pitchFamily="34" charset="-120"/>
                          <a:ea typeface="微軟正黑體" panose="020B0604030504040204" pitchFamily="34" charset="-120"/>
                          <a:cs typeface="Arial" panose="020B0604020202020204" pitchFamily="34" charset="0"/>
                        </a:rPr>
                        <a:t>合計</a:t>
                      </a: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69</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294</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384</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223</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0" dirty="0">
                          <a:solidFill>
                            <a:schemeClr val="tx1"/>
                          </a:solidFill>
                          <a:effectLst/>
                          <a:latin typeface="Arial" panose="020B0604020202020204" pitchFamily="34" charset="0"/>
                          <a:ea typeface="+mn-ea"/>
                          <a:cs typeface="Arial" panose="020B0604020202020204" pitchFamily="34" charset="0"/>
                        </a:rPr>
                        <a:t>441</a:t>
                      </a:r>
                      <a:endParaRPr lang="zh-TW" sz="2400" b="0" dirty="0">
                        <a:solidFill>
                          <a:schemeClr val="tx1"/>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algn="ctr">
                        <a:spcAft>
                          <a:spcPts val="0"/>
                        </a:spcAft>
                      </a:pPr>
                      <a:r>
                        <a:rPr lang="en-US" altLang="zh-TW" sz="2400" b="1" dirty="0">
                          <a:solidFill>
                            <a:srgbClr val="C00000"/>
                          </a:solidFill>
                          <a:effectLst/>
                          <a:latin typeface="Arial" panose="020B0604020202020204" pitchFamily="34" charset="0"/>
                          <a:ea typeface="+mn-ea"/>
                          <a:cs typeface="Arial" panose="020B0604020202020204" pitchFamily="34" charset="0"/>
                        </a:rPr>
                        <a:t>1,411</a:t>
                      </a:r>
                      <a:endParaRPr lang="zh-TW" sz="2400" b="1" dirty="0">
                        <a:solidFill>
                          <a:srgbClr val="C00000"/>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7"/>
                  </a:ext>
                </a:extLst>
              </a:tr>
            </a:tbl>
          </a:graphicData>
        </a:graphic>
      </p:graphicFrame>
      <p:sp>
        <p:nvSpPr>
          <p:cNvPr id="28750" name="文字方塊 7"/>
          <p:cNvSpPr txBox="1">
            <a:spLocks noChangeArrowheads="1"/>
          </p:cNvSpPr>
          <p:nvPr/>
        </p:nvSpPr>
        <p:spPr bwMode="auto">
          <a:xfrm>
            <a:off x="5802390" y="6076593"/>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b="1" dirty="0">
                <a:solidFill>
                  <a:schemeClr val="bg1"/>
                </a:solidFill>
                <a:latin typeface="微軟正黑體" panose="020B0604030504040204" pitchFamily="34" charset="-120"/>
              </a:rPr>
              <a:t>資料來源</a:t>
            </a:r>
            <a:r>
              <a:rPr lang="en-US" altLang="zh-TW" b="1" dirty="0">
                <a:solidFill>
                  <a:schemeClr val="bg1"/>
                </a:solidFill>
                <a:latin typeface="微軟正黑體" panose="020B0604030504040204" pitchFamily="34" charset="-120"/>
              </a:rPr>
              <a:t>:CDC,</a:t>
            </a:r>
            <a:r>
              <a:rPr lang="zh-TW" altLang="en-US" b="1" dirty="0">
                <a:solidFill>
                  <a:schemeClr val="bg1"/>
                </a:solidFill>
                <a:latin typeface="微軟正黑體" panose="020B0604030504040204" pitchFamily="34" charset="-120"/>
              </a:rPr>
              <a:t>截至</a:t>
            </a:r>
            <a:r>
              <a:rPr lang="en-US" altLang="zh-TW" b="1" dirty="0">
                <a:solidFill>
                  <a:schemeClr val="bg1"/>
                </a:solidFill>
                <a:latin typeface="微軟正黑體" panose="020B0604030504040204" pitchFamily="34" charset="-120"/>
              </a:rPr>
              <a:t>113</a:t>
            </a:r>
            <a:r>
              <a:rPr lang="zh-TW" altLang="en-US" b="1" dirty="0">
                <a:solidFill>
                  <a:schemeClr val="bg1"/>
                </a:solidFill>
                <a:latin typeface="微軟正黑體" panose="020B0604030504040204" pitchFamily="34" charset="-120"/>
              </a:rPr>
              <a:t>年</a:t>
            </a:r>
            <a:r>
              <a:rPr lang="en-US" altLang="zh-TW" b="1" dirty="0">
                <a:solidFill>
                  <a:schemeClr val="bg1"/>
                </a:solidFill>
                <a:latin typeface="微軟正黑體" panose="020B0604030504040204" pitchFamily="34" charset="-120"/>
              </a:rPr>
              <a:t>2</a:t>
            </a:r>
            <a:r>
              <a:rPr lang="zh-TW" altLang="en-US" b="1" dirty="0">
                <a:solidFill>
                  <a:schemeClr val="bg1"/>
                </a:solidFill>
                <a:latin typeface="微軟正黑體" panose="020B0604030504040204" pitchFamily="34" charset="-120"/>
              </a:rPr>
              <a:t>月</a:t>
            </a:r>
          </a:p>
        </p:txBody>
      </p:sp>
      <p:sp>
        <p:nvSpPr>
          <p:cNvPr id="6" name="圓角矩形 5"/>
          <p:cNvSpPr/>
          <p:nvPr/>
        </p:nvSpPr>
        <p:spPr>
          <a:xfrm>
            <a:off x="4419600" y="1418362"/>
            <a:ext cx="1111250" cy="4675188"/>
          </a:xfrm>
          <a:prstGeom prst="round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圓角矩形 7"/>
          <p:cNvSpPr/>
          <p:nvPr/>
        </p:nvSpPr>
        <p:spPr>
          <a:xfrm>
            <a:off x="4419600" y="3081152"/>
            <a:ext cx="1111250" cy="62316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330246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編號版面配置區 3"/>
          <p:cNvSpPr>
            <a:spLocks noGrp="1"/>
          </p:cNvSpPr>
          <p:nvPr>
            <p:ph type="sldNum" sz="quarter" idx="4294967295"/>
          </p:nvPr>
        </p:nvSpPr>
        <p:spPr bwMode="auto">
          <a:xfrm>
            <a:off x="853916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4C4A581-1859-4DD9-8260-46FD81719117}"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50</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sp>
        <p:nvSpPr>
          <p:cNvPr id="22532" name="Rectangle 5"/>
          <p:cNvSpPr>
            <a:spLocks noChangeArrowheads="1"/>
          </p:cNvSpPr>
          <p:nvPr/>
        </p:nvSpPr>
        <p:spPr bwMode="auto">
          <a:xfrm>
            <a:off x="447323" y="5426074"/>
            <a:ext cx="82502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可再細分為</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A1</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A2</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b="1"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等四種型式（</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type</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a:defRPr/>
            </a:pP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**摘自疾管署生物安全第一至第三等級實驗室安全規範</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版</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之附錄</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p>
        </p:txBody>
      </p:sp>
      <p:sp>
        <p:nvSpPr>
          <p:cNvPr id="7" name="標題 1"/>
          <p:cNvSpPr txBox="1">
            <a:spLocks/>
          </p:cNvSpPr>
          <p:nvPr/>
        </p:nvSpPr>
        <p:spPr bwMode="auto">
          <a:xfrm>
            <a:off x="468313" y="228600"/>
            <a:ext cx="76549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2pPr>
            <a:lvl3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3pPr>
            <a:lvl4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4pPr>
            <a:lvl5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5pPr>
            <a:lvl6pPr marL="457200" algn="l" rtl="0" fontAlgn="base">
              <a:spcBef>
                <a:spcPct val="0"/>
              </a:spcBef>
              <a:spcAft>
                <a:spcPct val="0"/>
              </a:spcAft>
              <a:defRPr kumimoji="1" sz="4200">
                <a:solidFill>
                  <a:schemeClr val="tx2"/>
                </a:solidFill>
                <a:latin typeface="Garamond" pitchFamily="18" charset="0"/>
                <a:ea typeface="新細明體" pitchFamily="18" charset="-120"/>
              </a:defRPr>
            </a:lvl6pPr>
            <a:lvl7pPr marL="914400" algn="l" rtl="0" fontAlgn="base">
              <a:spcBef>
                <a:spcPct val="0"/>
              </a:spcBef>
              <a:spcAft>
                <a:spcPct val="0"/>
              </a:spcAft>
              <a:defRPr kumimoji="1" sz="4200">
                <a:solidFill>
                  <a:schemeClr val="tx2"/>
                </a:solidFill>
                <a:latin typeface="Garamond" pitchFamily="18" charset="0"/>
                <a:ea typeface="新細明體" pitchFamily="18" charset="-120"/>
              </a:defRPr>
            </a:lvl7pPr>
            <a:lvl8pPr marL="1371600" algn="l" rtl="0" fontAlgn="base">
              <a:spcBef>
                <a:spcPct val="0"/>
              </a:spcBef>
              <a:spcAft>
                <a:spcPct val="0"/>
              </a:spcAft>
              <a:defRPr kumimoji="1" sz="4200">
                <a:solidFill>
                  <a:schemeClr val="tx2"/>
                </a:solidFill>
                <a:latin typeface="Garamond" pitchFamily="18" charset="0"/>
                <a:ea typeface="新細明體" pitchFamily="18" charset="-120"/>
              </a:defRPr>
            </a:lvl8pPr>
            <a:lvl9pPr marL="1828800" algn="l" rtl="0" fontAlgn="base">
              <a:spcBef>
                <a:spcPct val="0"/>
              </a:spcBef>
              <a:spcAft>
                <a:spcPct val="0"/>
              </a:spcAft>
              <a:defRPr kumimoji="1" sz="4200">
                <a:solidFill>
                  <a:schemeClr val="tx2"/>
                </a:solidFill>
                <a:latin typeface="Garamond" pitchFamily="18" charset="0"/>
                <a:ea typeface="新細明體" pitchFamily="18" charset="-120"/>
              </a:defRPr>
            </a:lvl9pPr>
          </a:lstStyle>
          <a:p>
            <a:pPr>
              <a:defRPr/>
            </a:pPr>
            <a:r>
              <a:rPr lang="zh-TW" altLang="en-US" sz="36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各國生物安全櫃</a:t>
            </a:r>
            <a:r>
              <a:rPr lang="en-US" altLang="zh-TW" sz="36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(BSC)</a:t>
            </a:r>
            <a:r>
              <a:rPr lang="zh-TW" altLang="en-US" sz="36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分類對照表</a:t>
            </a:r>
            <a:r>
              <a:rPr lang="en-US" altLang="zh-TW" sz="3600" b="1" kern="0" dirty="0">
                <a:solidFill>
                  <a:schemeClr val="tx1"/>
                </a:solidFill>
                <a:latin typeface="微軟正黑體" panose="020B0604030504040204" pitchFamily="34" charset="-120"/>
                <a:ea typeface="微軟正黑體" panose="020B0604030504040204" pitchFamily="34" charset="-120"/>
              </a:rPr>
              <a:t>!!!</a:t>
            </a:r>
            <a:endParaRPr lang="zh-TW" altLang="en-US" sz="3600" b="1" kern="0" dirty="0">
              <a:solidFill>
                <a:schemeClr val="tx1"/>
              </a:solidFill>
              <a:latin typeface="微軟正黑體" panose="020B0604030504040204" pitchFamily="34" charset="-120"/>
              <a:ea typeface="微軟正黑體" panose="020B0604030504040204" pitchFamily="34" charset="-120"/>
            </a:endParaRPr>
          </a:p>
        </p:txBody>
      </p:sp>
      <p:graphicFrame>
        <p:nvGraphicFramePr>
          <p:cNvPr id="8" name="內容版面配置區 4"/>
          <p:cNvGraphicFramePr>
            <a:graphicFrameLocks/>
          </p:cNvGraphicFramePr>
          <p:nvPr>
            <p:extLst>
              <p:ext uri="{D42A27DB-BD31-4B8C-83A1-F6EECF244321}">
                <p14:modId xmlns:p14="http://schemas.microsoft.com/office/powerpoint/2010/main" val="2602346741"/>
              </p:ext>
            </p:extLst>
          </p:nvPr>
        </p:nvGraphicFramePr>
        <p:xfrm>
          <a:off x="468314" y="990600"/>
          <a:ext cx="8445499" cy="4257674"/>
        </p:xfrm>
        <a:graphic>
          <a:graphicData uri="http://schemas.openxmlformats.org/drawingml/2006/table">
            <a:tbl>
              <a:tblPr firstRow="1" bandRow="1">
                <a:tableStyleId>{5C22544A-7EE6-4342-B048-85BDC9FD1C3A}</a:tableStyleId>
              </a:tblPr>
              <a:tblGrid>
                <a:gridCol w="989733">
                  <a:extLst>
                    <a:ext uri="{9D8B030D-6E8A-4147-A177-3AD203B41FA5}">
                      <a16:colId xmlns:a16="http://schemas.microsoft.com/office/drawing/2014/main" val="20000"/>
                    </a:ext>
                  </a:extLst>
                </a:gridCol>
                <a:gridCol w="2178574">
                  <a:extLst>
                    <a:ext uri="{9D8B030D-6E8A-4147-A177-3AD203B41FA5}">
                      <a16:colId xmlns:a16="http://schemas.microsoft.com/office/drawing/2014/main" val="20001"/>
                    </a:ext>
                  </a:extLst>
                </a:gridCol>
                <a:gridCol w="1759064">
                  <a:extLst>
                    <a:ext uri="{9D8B030D-6E8A-4147-A177-3AD203B41FA5}">
                      <a16:colId xmlns:a16="http://schemas.microsoft.com/office/drawing/2014/main" val="20002"/>
                    </a:ext>
                  </a:extLst>
                </a:gridCol>
                <a:gridCol w="1759064">
                  <a:extLst>
                    <a:ext uri="{9D8B030D-6E8A-4147-A177-3AD203B41FA5}">
                      <a16:colId xmlns:a16="http://schemas.microsoft.com/office/drawing/2014/main" val="20003"/>
                    </a:ext>
                  </a:extLst>
                </a:gridCol>
                <a:gridCol w="1759064">
                  <a:extLst>
                    <a:ext uri="{9D8B030D-6E8A-4147-A177-3AD203B41FA5}">
                      <a16:colId xmlns:a16="http://schemas.microsoft.com/office/drawing/2014/main" val="20004"/>
                    </a:ext>
                  </a:extLst>
                </a:gridCol>
              </a:tblGrid>
              <a:tr h="647871">
                <a:tc>
                  <a:txBody>
                    <a:bodyPr/>
                    <a:lstStyle/>
                    <a:p>
                      <a:pPr algn="ctr">
                        <a:lnSpc>
                          <a:spcPts val="1800"/>
                        </a:lnSpc>
                        <a:spcAft>
                          <a:spcPts val="0"/>
                        </a:spcAft>
                      </a:pPr>
                      <a:r>
                        <a:rPr lang="zh-TW" altLang="en-US" sz="2400" kern="100" dirty="0">
                          <a:solidFill>
                            <a:schemeClr val="bg1"/>
                          </a:solidFill>
                          <a:effectLst/>
                          <a:latin typeface="微軟正黑體" panose="020B0604030504040204" pitchFamily="34" charset="-120"/>
                          <a:ea typeface="微軟正黑體" panose="020B0604030504040204" pitchFamily="34" charset="-120"/>
                        </a:rPr>
                        <a:t>國家</a:t>
                      </a:r>
                      <a:endParaRPr lang="zh-TW" sz="2400" kern="100" dirty="0">
                        <a:solidFill>
                          <a:schemeClr val="bg1"/>
                        </a:solidFill>
                        <a:effectLst/>
                        <a:latin typeface="微軟正黑體" panose="020B0604030504040204" pitchFamily="34" charset="-120"/>
                        <a:ea typeface="微軟正黑體" panose="020B0604030504040204" pitchFamily="34" charset="-120"/>
                      </a:endParaRPr>
                    </a:p>
                  </a:txBody>
                  <a:tcPr marL="68579" marR="68579" marT="0" marB="0" anchor="ctr"/>
                </a:tc>
                <a:tc>
                  <a:txBody>
                    <a:bodyPr/>
                    <a:lstStyle/>
                    <a:p>
                      <a:pPr algn="ctr">
                        <a:lnSpc>
                          <a:spcPts val="1800"/>
                        </a:lnSpc>
                        <a:spcAft>
                          <a:spcPts val="0"/>
                        </a:spcAft>
                      </a:pPr>
                      <a:r>
                        <a:rPr lang="zh-TW" altLang="en-US" sz="2400" kern="100" dirty="0">
                          <a:effectLst/>
                          <a:latin typeface="微軟正黑體" panose="020B0604030504040204" pitchFamily="34" charset="-120"/>
                          <a:ea typeface="微軟正黑體" panose="020B0604030504040204" pitchFamily="34" charset="-120"/>
                        </a:rPr>
                        <a:t>美國</a:t>
                      </a:r>
                      <a:endParaRPr lang="zh-TW" sz="2400" kern="100" dirty="0">
                        <a:effectLst/>
                        <a:latin typeface="微軟正黑體" panose="020B0604030504040204" pitchFamily="34" charset="-120"/>
                        <a:ea typeface="微軟正黑體" panose="020B0604030504040204" pitchFamily="34" charset="-120"/>
                      </a:endParaRPr>
                    </a:p>
                  </a:txBody>
                  <a:tcPr marL="68579" marR="68579" marT="0" marB="0" anchor="ctr"/>
                </a:tc>
                <a:tc>
                  <a:txBody>
                    <a:bodyPr/>
                    <a:lstStyle/>
                    <a:p>
                      <a:pPr algn="ctr">
                        <a:lnSpc>
                          <a:spcPts val="1800"/>
                        </a:lnSpc>
                        <a:spcAft>
                          <a:spcPts val="0"/>
                        </a:spcAft>
                      </a:pPr>
                      <a:r>
                        <a:rPr lang="zh-TW" altLang="en-US" sz="2400" kern="100" dirty="0">
                          <a:effectLst/>
                          <a:latin typeface="微軟正黑體" panose="020B0604030504040204" pitchFamily="34" charset="-120"/>
                          <a:ea typeface="微軟正黑體" panose="020B0604030504040204" pitchFamily="34" charset="-120"/>
                        </a:rPr>
                        <a:t>歐盟</a:t>
                      </a:r>
                      <a:endParaRPr lang="zh-TW" sz="2400" kern="100" dirty="0">
                        <a:effectLst/>
                        <a:latin typeface="微軟正黑體" panose="020B0604030504040204" pitchFamily="34" charset="-120"/>
                        <a:ea typeface="微軟正黑體" panose="020B0604030504040204" pitchFamily="34" charset="-120"/>
                      </a:endParaRPr>
                    </a:p>
                  </a:txBody>
                  <a:tcPr marL="68579" marR="68579" marT="0" marB="0" anchor="ctr"/>
                </a:tc>
                <a:tc>
                  <a:txBody>
                    <a:bodyPr/>
                    <a:lstStyle/>
                    <a:p>
                      <a:pPr algn="ctr">
                        <a:lnSpc>
                          <a:spcPts val="1800"/>
                        </a:lnSpc>
                        <a:spcAft>
                          <a:spcPts val="0"/>
                        </a:spcAft>
                      </a:pPr>
                      <a:r>
                        <a:rPr lang="zh-TW" altLang="en-US" sz="2400" kern="100" dirty="0">
                          <a:effectLst/>
                          <a:latin typeface="微軟正黑體" panose="020B0604030504040204" pitchFamily="34" charset="-120"/>
                          <a:ea typeface="微軟正黑體" panose="020B0604030504040204" pitchFamily="34" charset="-120"/>
                        </a:rPr>
                        <a:t>澳洲</a:t>
                      </a:r>
                      <a:endParaRPr lang="en-US" altLang="zh-TW" sz="2400" kern="100" dirty="0">
                        <a:effectLst/>
                        <a:latin typeface="微軟正黑體" panose="020B0604030504040204" pitchFamily="34" charset="-120"/>
                        <a:ea typeface="微軟正黑體" panose="020B0604030504040204" pitchFamily="34" charset="-120"/>
                      </a:endParaRPr>
                    </a:p>
                  </a:txBody>
                  <a:tcPr marL="89999" marR="89999" marT="46785" marB="46785" anchor="ctr"/>
                </a:tc>
                <a:tc>
                  <a:txBody>
                    <a:bodyPr/>
                    <a:lstStyle/>
                    <a:p>
                      <a:pPr algn="ctr">
                        <a:lnSpc>
                          <a:spcPts val="1800"/>
                        </a:lnSpc>
                        <a:spcAft>
                          <a:spcPts val="0"/>
                        </a:spcAft>
                      </a:pPr>
                      <a:r>
                        <a:rPr lang="zh-TW" altLang="en-US" sz="2400" kern="100" dirty="0">
                          <a:effectLst/>
                          <a:latin typeface="微軟正黑體" panose="020B0604030504040204" pitchFamily="34" charset="-120"/>
                          <a:ea typeface="微軟正黑體" panose="020B0604030504040204" pitchFamily="34" charset="-120"/>
                        </a:rPr>
                        <a:t>日本</a:t>
                      </a:r>
                      <a:endParaRPr lang="en-US" altLang="zh-TW" sz="2400" kern="100" dirty="0">
                        <a:effectLst/>
                        <a:latin typeface="微軟正黑體" panose="020B0604030504040204" pitchFamily="34" charset="-120"/>
                        <a:ea typeface="微軟正黑體" panose="020B0604030504040204" pitchFamily="34" charset="-120"/>
                      </a:endParaRPr>
                    </a:p>
                  </a:txBody>
                  <a:tcPr marL="89999" marR="89999" marT="46785" marB="46785" anchor="ctr"/>
                </a:tc>
                <a:extLst>
                  <a:ext uri="{0D108BD9-81ED-4DB2-BD59-A6C34878D82A}">
                    <a16:rowId xmlns:a16="http://schemas.microsoft.com/office/drawing/2014/main" val="10000"/>
                  </a:ext>
                </a:extLst>
              </a:tr>
              <a:tr h="1795660">
                <a:tc>
                  <a:txBody>
                    <a:bodyPr/>
                    <a:lstStyle/>
                    <a:p>
                      <a:pPr algn="ctr">
                        <a:lnSpc>
                          <a:spcPct val="100000"/>
                        </a:lnSpc>
                        <a:spcAft>
                          <a:spcPts val="0"/>
                        </a:spcAft>
                      </a:pPr>
                      <a:r>
                        <a:rPr lang="zh-TW" altLang="zh-TW" sz="2400" b="1" kern="100" dirty="0">
                          <a:solidFill>
                            <a:schemeClr val="tx1"/>
                          </a:solidFill>
                          <a:effectLst/>
                          <a:latin typeface="+mn-ea"/>
                          <a:ea typeface="+mn-ea"/>
                        </a:rPr>
                        <a:t>標準</a:t>
                      </a:r>
                      <a:endParaRPr lang="en-US" altLang="zh-TW" sz="2400" b="1" kern="100" dirty="0">
                        <a:solidFill>
                          <a:schemeClr val="tx1"/>
                        </a:solidFill>
                        <a:effectLst/>
                        <a:latin typeface="+mn-ea"/>
                        <a:ea typeface="+mn-ea"/>
                      </a:endParaRPr>
                    </a:p>
                    <a:p>
                      <a:pPr algn="ctr">
                        <a:lnSpc>
                          <a:spcPct val="100000"/>
                        </a:lnSpc>
                        <a:spcAft>
                          <a:spcPts val="0"/>
                        </a:spcAft>
                      </a:pPr>
                      <a:r>
                        <a:rPr lang="zh-TW" altLang="zh-TW" sz="2400" b="1" kern="100" dirty="0">
                          <a:solidFill>
                            <a:schemeClr val="tx1"/>
                          </a:solidFill>
                          <a:effectLst/>
                          <a:latin typeface="+mn-ea"/>
                          <a:ea typeface="+mn-ea"/>
                        </a:rPr>
                        <a:t>名稱</a:t>
                      </a:r>
                    </a:p>
                  </a:txBody>
                  <a:tcPr marL="91439" marR="91439" marT="45706" marB="45706" anchor="ctr"/>
                </a:tc>
                <a:tc>
                  <a:txBody>
                    <a:bodyPr/>
                    <a:lstStyle/>
                    <a:p>
                      <a:pPr algn="ctr">
                        <a:lnSpc>
                          <a:spcPts val="1800"/>
                        </a:lnSpc>
                        <a:spcAft>
                          <a:spcPts val="0"/>
                        </a:spcAft>
                      </a:pPr>
                      <a:r>
                        <a:rPr lang="en-US" altLang="zh-TW" sz="2400" kern="100" dirty="0">
                          <a:solidFill>
                            <a:schemeClr val="tx1"/>
                          </a:solidFill>
                          <a:effectLst/>
                          <a:latin typeface="Arial" panose="020B0604020202020204" pitchFamily="34" charset="0"/>
                          <a:ea typeface="+mn-ea"/>
                          <a:cs typeface="Arial" panose="020B0604020202020204" pitchFamily="34" charset="0"/>
                        </a:rPr>
                        <a:t>NSF/ANSI 49</a:t>
                      </a:r>
                      <a:endParaRPr 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altLang="zh-TW" sz="2400" kern="100" dirty="0">
                          <a:solidFill>
                            <a:schemeClr val="tx1"/>
                          </a:solidFill>
                          <a:effectLst/>
                          <a:latin typeface="Arial" panose="020B0604020202020204" pitchFamily="34" charset="0"/>
                          <a:ea typeface="+mn-ea"/>
                          <a:cs typeface="Arial" panose="020B0604020202020204" pitchFamily="34" charset="0"/>
                        </a:rPr>
                        <a:t>EN 12469</a:t>
                      </a:r>
                      <a:endParaRPr 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ct val="100000"/>
                        </a:lnSpc>
                        <a:spcAft>
                          <a:spcPts val="0"/>
                        </a:spcAft>
                      </a:pPr>
                      <a:r>
                        <a:rPr lang="en-US" altLang="zh-TW" sz="2400" kern="100" dirty="0">
                          <a:solidFill>
                            <a:schemeClr val="tx1"/>
                          </a:solidFill>
                          <a:effectLst/>
                          <a:latin typeface="Arial" panose="020B0604020202020204" pitchFamily="34" charset="0"/>
                          <a:ea typeface="+mn-ea"/>
                          <a:cs typeface="Arial" panose="020B0604020202020204" pitchFamily="34" charset="0"/>
                        </a:rPr>
                        <a:t>AS2252.2</a:t>
                      </a:r>
                    </a:p>
                    <a:p>
                      <a:pPr algn="ctr">
                        <a:lnSpc>
                          <a:spcPct val="100000"/>
                        </a:lnSpc>
                        <a:spcAft>
                          <a:spcPts val="0"/>
                        </a:spcAft>
                      </a:pPr>
                      <a:r>
                        <a:rPr lang="en-US" altLang="zh-TW" sz="2000" kern="100" dirty="0">
                          <a:solidFill>
                            <a:schemeClr val="tx1"/>
                          </a:solidFill>
                          <a:effectLst/>
                          <a:latin typeface="Arial" panose="020B0604020202020204" pitchFamily="34" charset="0"/>
                          <a:ea typeface="+mn-ea"/>
                          <a:cs typeface="Arial" panose="020B0604020202020204" pitchFamily="34" charset="0"/>
                        </a:rPr>
                        <a:t>(</a:t>
                      </a:r>
                      <a:r>
                        <a:rPr lang="zh-TW" altLang="en-US" sz="2000" kern="100" dirty="0">
                          <a:solidFill>
                            <a:schemeClr val="tx1"/>
                          </a:solidFill>
                          <a:effectLst/>
                          <a:latin typeface="Arial" panose="020B0604020202020204" pitchFamily="34" charset="0"/>
                          <a:ea typeface="+mn-ea"/>
                          <a:cs typeface="Arial" panose="020B0604020202020204" pitchFamily="34" charset="0"/>
                        </a:rPr>
                        <a:t>製造標準</a:t>
                      </a:r>
                      <a:r>
                        <a:rPr lang="en-US" altLang="zh-TW" sz="2000" kern="100" dirty="0">
                          <a:solidFill>
                            <a:schemeClr val="tx1"/>
                          </a:solidFill>
                          <a:effectLst/>
                          <a:latin typeface="Arial" panose="020B0604020202020204" pitchFamily="34" charset="0"/>
                          <a:ea typeface="+mn-ea"/>
                          <a:cs typeface="Arial" panose="020B0604020202020204" pitchFamily="34" charset="0"/>
                        </a:rPr>
                        <a:t>)</a:t>
                      </a:r>
                    </a:p>
                    <a:p>
                      <a:pPr algn="ctr">
                        <a:lnSpc>
                          <a:spcPct val="150000"/>
                        </a:lnSpc>
                        <a:spcAft>
                          <a:spcPts val="0"/>
                        </a:spcAft>
                      </a:pPr>
                      <a:r>
                        <a:rPr lang="en-US" altLang="zh-TW" sz="2400" kern="100" dirty="0">
                          <a:solidFill>
                            <a:schemeClr val="tx1"/>
                          </a:solidFill>
                          <a:effectLst/>
                          <a:latin typeface="Arial" panose="020B0604020202020204" pitchFamily="34" charset="0"/>
                          <a:ea typeface="+mn-ea"/>
                          <a:cs typeface="Arial" panose="020B0604020202020204" pitchFamily="34" charset="0"/>
                        </a:rPr>
                        <a:t>AS1807</a:t>
                      </a:r>
                    </a:p>
                    <a:p>
                      <a:pPr algn="ctr">
                        <a:lnSpc>
                          <a:spcPct val="100000"/>
                        </a:lnSpc>
                        <a:spcAft>
                          <a:spcPts val="0"/>
                        </a:spcAft>
                      </a:pPr>
                      <a:r>
                        <a:rPr lang="en-US" altLang="zh-TW" sz="2000" kern="100" dirty="0">
                          <a:solidFill>
                            <a:schemeClr val="tx1"/>
                          </a:solidFill>
                          <a:effectLst/>
                          <a:latin typeface="Arial" panose="020B0604020202020204" pitchFamily="34" charset="0"/>
                          <a:ea typeface="+mn-ea"/>
                          <a:cs typeface="Arial" panose="020B0604020202020204" pitchFamily="34" charset="0"/>
                        </a:rPr>
                        <a:t>(</a:t>
                      </a:r>
                      <a:r>
                        <a:rPr lang="zh-TW" altLang="en-US" sz="2000" kern="100" dirty="0">
                          <a:solidFill>
                            <a:schemeClr val="tx1"/>
                          </a:solidFill>
                          <a:effectLst/>
                          <a:latin typeface="Arial" panose="020B0604020202020204" pitchFamily="34" charset="0"/>
                          <a:ea typeface="+mn-ea"/>
                          <a:cs typeface="Arial" panose="020B0604020202020204" pitchFamily="34" charset="0"/>
                        </a:rPr>
                        <a:t>檢測標準</a:t>
                      </a:r>
                      <a:r>
                        <a:rPr lang="en-US" altLang="zh-TW" sz="2000" kern="100" dirty="0">
                          <a:solidFill>
                            <a:schemeClr val="tx1"/>
                          </a:solidFill>
                          <a:effectLst/>
                          <a:latin typeface="Arial" panose="020B0604020202020204" pitchFamily="34" charset="0"/>
                          <a:ea typeface="+mn-ea"/>
                          <a:cs typeface="Arial" panose="020B0604020202020204" pitchFamily="34" charset="0"/>
                        </a:rPr>
                        <a:t>)</a:t>
                      </a:r>
                      <a:endParaRPr lang="zh-TW" sz="20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r>
                        <a:rPr lang="en-US" altLang="zh-TW" sz="2400" dirty="0">
                          <a:solidFill>
                            <a:schemeClr val="tx1"/>
                          </a:solidFill>
                          <a:latin typeface="Arial" panose="020B0604020202020204" pitchFamily="34" charset="0"/>
                          <a:ea typeface="+mn-ea"/>
                          <a:cs typeface="Arial" panose="020B0604020202020204" pitchFamily="34" charset="0"/>
                        </a:rPr>
                        <a:t>JIS</a:t>
                      </a:r>
                      <a:r>
                        <a:rPr lang="zh-TW" altLang="en-US" sz="2400" dirty="0">
                          <a:solidFill>
                            <a:schemeClr val="tx1"/>
                          </a:solidFill>
                          <a:latin typeface="Arial" panose="020B0604020202020204" pitchFamily="34" charset="0"/>
                          <a:ea typeface="+mn-ea"/>
                          <a:cs typeface="Arial" panose="020B0604020202020204" pitchFamily="34" charset="0"/>
                        </a:rPr>
                        <a:t> </a:t>
                      </a:r>
                      <a:r>
                        <a:rPr lang="en-US" altLang="zh-TW" sz="2400" dirty="0">
                          <a:solidFill>
                            <a:schemeClr val="tx1"/>
                          </a:solidFill>
                          <a:latin typeface="Arial" panose="020B0604020202020204" pitchFamily="34" charset="0"/>
                          <a:ea typeface="+mn-ea"/>
                          <a:cs typeface="Arial" panose="020B0604020202020204" pitchFamily="34" charset="0"/>
                        </a:rPr>
                        <a:t>K3800</a:t>
                      </a:r>
                      <a:endParaRPr lang="zh-TW" altLang="en-US" sz="2400" dirty="0">
                        <a:solidFill>
                          <a:schemeClr val="tx1"/>
                        </a:solidFill>
                        <a:latin typeface="Arial" panose="020B0604020202020204" pitchFamily="34" charset="0"/>
                        <a:ea typeface="+mn-ea"/>
                        <a:cs typeface="Arial" panose="020B0604020202020204" pitchFamily="34" charset="0"/>
                      </a:endParaRPr>
                    </a:p>
                  </a:txBody>
                  <a:tcPr marL="68579" marR="68579" marT="0" marB="0" anchor="ctr"/>
                </a:tc>
                <a:extLst>
                  <a:ext uri="{0D108BD9-81ED-4DB2-BD59-A6C34878D82A}">
                    <a16:rowId xmlns:a16="http://schemas.microsoft.com/office/drawing/2014/main" val="10001"/>
                  </a:ext>
                </a:extLst>
              </a:tr>
              <a:tr h="496527">
                <a:tc rowSpan="3">
                  <a:txBody>
                    <a:bodyPr/>
                    <a:lstStyle/>
                    <a:p>
                      <a:pPr algn="ctr">
                        <a:lnSpc>
                          <a:spcPct val="100000"/>
                        </a:lnSpc>
                        <a:spcAft>
                          <a:spcPts val="0"/>
                        </a:spcAft>
                      </a:pPr>
                      <a:r>
                        <a:rPr lang="zh-TW" altLang="zh-TW" sz="2400" b="1" kern="100" dirty="0">
                          <a:solidFill>
                            <a:schemeClr val="tx1"/>
                          </a:solidFill>
                          <a:effectLst/>
                          <a:latin typeface="+mn-ea"/>
                          <a:ea typeface="+mn-ea"/>
                        </a:rPr>
                        <a:t>分類</a:t>
                      </a:r>
                      <a:endParaRPr lang="en-US" altLang="zh-TW" sz="2400" b="1" kern="100" dirty="0">
                        <a:solidFill>
                          <a:schemeClr val="tx1"/>
                        </a:solidFill>
                        <a:effectLst/>
                        <a:latin typeface="+mn-ea"/>
                        <a:ea typeface="+mn-ea"/>
                      </a:endParaRPr>
                    </a:p>
                    <a:p>
                      <a:pPr algn="ctr">
                        <a:lnSpc>
                          <a:spcPct val="100000"/>
                        </a:lnSpc>
                        <a:spcAft>
                          <a:spcPts val="0"/>
                        </a:spcAft>
                      </a:pPr>
                      <a:r>
                        <a:rPr lang="zh-TW" altLang="zh-TW" sz="2400" b="1" kern="100" dirty="0">
                          <a:solidFill>
                            <a:schemeClr val="tx1"/>
                          </a:solidFill>
                          <a:effectLst/>
                          <a:latin typeface="+mn-ea"/>
                          <a:ea typeface="+mn-ea"/>
                        </a:rPr>
                        <a:t>等級</a:t>
                      </a:r>
                    </a:p>
                  </a:txBody>
                  <a:tcPr marL="91439" marR="91439" marT="45706" marB="45706" anchor="ctr"/>
                </a:tc>
                <a:tc>
                  <a:txBody>
                    <a:bodyPr/>
                    <a:lstStyle/>
                    <a:p>
                      <a:pPr algn="ctr">
                        <a:lnSpc>
                          <a:spcPts val="1800"/>
                        </a:lnSpc>
                        <a:spcAft>
                          <a:spcPts val="0"/>
                        </a:spcAft>
                      </a:pPr>
                      <a:r>
                        <a:rPr lang="en-US" sz="2400" kern="100" dirty="0">
                          <a:solidFill>
                            <a:schemeClr val="tx1"/>
                          </a:solidFill>
                          <a:effectLst/>
                          <a:latin typeface="Arial" panose="020B0604020202020204" pitchFamily="34" charset="0"/>
                          <a:ea typeface="+mn-ea"/>
                          <a:cs typeface="Arial" panose="020B0604020202020204" pitchFamily="34" charset="0"/>
                        </a:rPr>
                        <a:t>Class Ⅰ</a:t>
                      </a:r>
                      <a:endParaRPr 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sz="2400" kern="100" dirty="0" err="1">
                          <a:solidFill>
                            <a:schemeClr val="tx1"/>
                          </a:solidFill>
                          <a:effectLst/>
                          <a:latin typeface="Arial" panose="020B0604020202020204" pitchFamily="34" charset="0"/>
                          <a:ea typeface="+mn-ea"/>
                          <a:cs typeface="Arial" panose="020B0604020202020204" pitchFamily="34" charset="0"/>
                        </a:rPr>
                        <a:t>Class</a:t>
                      </a:r>
                      <a:r>
                        <a:rPr lang="en-US"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Ⅰ</a:t>
                      </a:r>
                      <a:endParaRPr 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sz="2400" kern="100" dirty="0" err="1">
                          <a:solidFill>
                            <a:schemeClr val="tx1"/>
                          </a:solidFill>
                          <a:effectLst/>
                          <a:latin typeface="Arial" panose="020B0604020202020204" pitchFamily="34" charset="0"/>
                          <a:ea typeface="+mn-ea"/>
                          <a:cs typeface="Arial" panose="020B0604020202020204" pitchFamily="34" charset="0"/>
                        </a:rPr>
                        <a:t>Class</a:t>
                      </a:r>
                      <a:r>
                        <a:rPr lang="en-US" altLang="zh-TW"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Ⅰ</a:t>
                      </a:r>
                      <a:endParaRPr lang="zh-TW" alt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altLang="zh-TW" sz="2400" kern="100" dirty="0" err="1">
                          <a:solidFill>
                            <a:schemeClr val="tx1"/>
                          </a:solidFill>
                          <a:effectLst/>
                          <a:latin typeface="Arial" panose="020B0604020202020204" pitchFamily="34" charset="0"/>
                          <a:ea typeface="+mn-ea"/>
                          <a:cs typeface="Arial" panose="020B0604020202020204" pitchFamily="34" charset="0"/>
                        </a:rPr>
                        <a:t>Class</a:t>
                      </a:r>
                      <a:r>
                        <a:rPr lang="en-US" altLang="zh-TW"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Ⅰ</a:t>
                      </a:r>
                      <a:endParaRPr lang="zh-TW" alt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extLst>
                  <a:ext uri="{0D108BD9-81ED-4DB2-BD59-A6C34878D82A}">
                    <a16:rowId xmlns:a16="http://schemas.microsoft.com/office/drawing/2014/main" val="10002"/>
                  </a:ext>
                </a:extLst>
              </a:tr>
              <a:tr h="821089">
                <a:tc vMerge="1">
                  <a:txBody>
                    <a:bodyPr/>
                    <a:lstStyle/>
                    <a:p>
                      <a:endParaRPr lang="zh-TW" alt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2400" kern="100" dirty="0" err="1">
                          <a:solidFill>
                            <a:schemeClr val="tx1"/>
                          </a:solidFill>
                          <a:effectLst/>
                          <a:latin typeface="Arial" panose="020B0604020202020204" pitchFamily="34" charset="0"/>
                          <a:ea typeface="+mn-ea"/>
                          <a:cs typeface="Arial" panose="020B0604020202020204" pitchFamily="34" charset="0"/>
                        </a:rPr>
                        <a:t>ClassⅡ</a:t>
                      </a:r>
                      <a:r>
                        <a:rPr lang="en-US" altLang="zh-TW" sz="2000" kern="100" dirty="0">
                          <a:solidFill>
                            <a:schemeClr val="tx1"/>
                          </a:solidFill>
                          <a:effectLst/>
                          <a:latin typeface="Arial" panose="020B0604020202020204" pitchFamily="34" charset="0"/>
                          <a:ea typeface="+mn-ea"/>
                          <a:cs typeface="Arial" panose="020B0604020202020204" pitchFamily="34" charset="0"/>
                        </a:rPr>
                        <a:t>(</a:t>
                      </a:r>
                      <a:r>
                        <a:rPr lang="zh-TW" altLang="en-US" sz="2000" kern="100" dirty="0">
                          <a:solidFill>
                            <a:schemeClr val="tx1"/>
                          </a:solidFill>
                          <a:effectLst/>
                          <a:latin typeface="Arial" panose="020B0604020202020204" pitchFamily="34" charset="0"/>
                          <a:ea typeface="+mn-ea"/>
                          <a:cs typeface="Arial" panose="020B0604020202020204" pitchFamily="34" charset="0"/>
                        </a:rPr>
                        <a:t>註</a:t>
                      </a:r>
                      <a:r>
                        <a:rPr lang="en-US" altLang="zh-TW" sz="2000" kern="100" dirty="0">
                          <a:solidFill>
                            <a:schemeClr val="tx1"/>
                          </a:solidFill>
                          <a:effectLst/>
                          <a:latin typeface="Arial" panose="020B0604020202020204" pitchFamily="34" charset="0"/>
                          <a:ea typeface="+mn-ea"/>
                          <a:cs typeface="Arial" panose="020B0604020202020204" pitchFamily="34" charset="0"/>
                        </a:rPr>
                        <a:t>1)</a:t>
                      </a:r>
                      <a:endParaRPr lang="zh-TW" altLang="zh-TW" sz="20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lang="en-US" altLang="zh-TW" sz="2400" kern="100" dirty="0">
                          <a:solidFill>
                            <a:schemeClr val="tx1"/>
                          </a:solidFill>
                          <a:effectLst/>
                          <a:latin typeface="Arial" panose="020B0604020202020204" pitchFamily="34" charset="0"/>
                          <a:ea typeface="+mn-ea"/>
                          <a:cs typeface="Arial" panose="020B0604020202020204" pitchFamily="34" charset="0"/>
                        </a:rPr>
                        <a:t>Class Ⅱ</a:t>
                      </a:r>
                      <a:endParaRPr lang="zh-TW" alt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lang="en-US" altLang="zh-TW" sz="2400" kern="100" dirty="0">
                          <a:solidFill>
                            <a:schemeClr val="tx1"/>
                          </a:solidFill>
                          <a:effectLst/>
                          <a:latin typeface="Arial" panose="020B0604020202020204" pitchFamily="34" charset="0"/>
                          <a:ea typeface="+mn-ea"/>
                          <a:cs typeface="Arial" panose="020B0604020202020204" pitchFamily="34" charset="0"/>
                        </a:rPr>
                        <a:t>Class Ⅱ</a:t>
                      </a:r>
                      <a:endParaRPr lang="zh-TW" alt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lang="en-US" altLang="zh-TW" sz="2400" kern="100" dirty="0">
                          <a:solidFill>
                            <a:schemeClr val="tx1"/>
                          </a:solidFill>
                          <a:effectLst/>
                          <a:latin typeface="Arial" panose="020B0604020202020204" pitchFamily="34" charset="0"/>
                          <a:ea typeface="+mn-ea"/>
                          <a:cs typeface="Arial" panose="020B0604020202020204" pitchFamily="34" charset="0"/>
                        </a:rPr>
                        <a:t>Class Ⅱ</a:t>
                      </a:r>
                      <a:endParaRPr lang="zh-TW" altLang="zh-TW" sz="240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extLst>
                  <a:ext uri="{0D108BD9-81ED-4DB2-BD59-A6C34878D82A}">
                    <a16:rowId xmlns:a16="http://schemas.microsoft.com/office/drawing/2014/main" val="10003"/>
                  </a:ext>
                </a:extLst>
              </a:tr>
              <a:tr h="496527">
                <a:tc vMerge="1">
                  <a:txBody>
                    <a:bodyPr/>
                    <a:lstStyle/>
                    <a:p>
                      <a:endParaRPr lang="zh-TW" altLang="en-US" dirty="0"/>
                    </a:p>
                  </a:txBody>
                  <a:tcPr/>
                </a:tc>
                <a:tc>
                  <a:txBody>
                    <a:bodyPr/>
                    <a:lstStyle/>
                    <a:p>
                      <a:pPr algn="ctr">
                        <a:lnSpc>
                          <a:spcPts val="1800"/>
                        </a:lnSpc>
                        <a:spcAft>
                          <a:spcPts val="0"/>
                        </a:spcAft>
                      </a:pPr>
                      <a:r>
                        <a:rPr lang="en-US" sz="2400" b="0" kern="100" dirty="0" err="1">
                          <a:solidFill>
                            <a:schemeClr val="tx1"/>
                          </a:solidFill>
                          <a:effectLst/>
                          <a:latin typeface="Arial" panose="020B0604020202020204" pitchFamily="34" charset="0"/>
                          <a:ea typeface="+mn-ea"/>
                          <a:cs typeface="Arial" panose="020B0604020202020204" pitchFamily="34" charset="0"/>
                        </a:rPr>
                        <a:t>ClassⅢ</a:t>
                      </a:r>
                      <a:endParaRPr lang="zh-TW" sz="2400" b="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sz="2400" b="0" kern="100" dirty="0" err="1">
                          <a:solidFill>
                            <a:schemeClr val="tx1"/>
                          </a:solidFill>
                          <a:effectLst/>
                          <a:latin typeface="Arial" panose="020B0604020202020204" pitchFamily="34" charset="0"/>
                          <a:ea typeface="+mn-ea"/>
                          <a:cs typeface="Arial" panose="020B0604020202020204" pitchFamily="34" charset="0"/>
                        </a:rPr>
                        <a:t>Class</a:t>
                      </a:r>
                      <a:r>
                        <a:rPr lang="en-US" altLang="zh-TW"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Ⅲ</a:t>
                      </a:r>
                      <a:endParaRPr lang="zh-TW" sz="2400" b="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sz="2400" b="0" kern="100" dirty="0" err="1">
                          <a:solidFill>
                            <a:schemeClr val="tx1"/>
                          </a:solidFill>
                          <a:effectLst/>
                          <a:latin typeface="Arial" panose="020B0604020202020204" pitchFamily="34" charset="0"/>
                          <a:ea typeface="+mn-ea"/>
                          <a:cs typeface="Arial" panose="020B0604020202020204" pitchFamily="34" charset="0"/>
                        </a:rPr>
                        <a:t>Class</a:t>
                      </a:r>
                      <a:r>
                        <a:rPr lang="en-US" altLang="zh-TW"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Ⅲ</a:t>
                      </a:r>
                      <a:endParaRPr lang="zh-TW" sz="2400" b="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tc>
                  <a:txBody>
                    <a:bodyPr/>
                    <a:lstStyle/>
                    <a:p>
                      <a:pPr algn="ctr">
                        <a:lnSpc>
                          <a:spcPts val="1800"/>
                        </a:lnSpc>
                        <a:spcAft>
                          <a:spcPts val="0"/>
                        </a:spcAft>
                      </a:pPr>
                      <a:r>
                        <a:rPr lang="en-US" sz="2400" b="0" kern="100" dirty="0" err="1">
                          <a:solidFill>
                            <a:schemeClr val="tx1"/>
                          </a:solidFill>
                          <a:effectLst/>
                          <a:latin typeface="Arial" panose="020B0604020202020204" pitchFamily="34" charset="0"/>
                          <a:ea typeface="+mn-ea"/>
                          <a:cs typeface="Arial" panose="020B0604020202020204" pitchFamily="34" charset="0"/>
                        </a:rPr>
                        <a:t>Class</a:t>
                      </a:r>
                      <a:r>
                        <a:rPr lang="en-US" altLang="zh-TW" sz="2400" kern="100" dirty="0" err="1">
                          <a:solidFill>
                            <a:schemeClr val="tx1"/>
                          </a:solidFill>
                          <a:effectLst/>
                          <a:latin typeface="Arial" panose="020B0604020202020204" pitchFamily="34" charset="0"/>
                          <a:ea typeface="標楷體" panose="03000509000000000000" pitchFamily="65" charset="-120"/>
                          <a:cs typeface="Arial" panose="020B0604020202020204" pitchFamily="34" charset="0"/>
                        </a:rPr>
                        <a:t>Ⅲ</a:t>
                      </a:r>
                      <a:r>
                        <a:rPr lang="en-US" sz="2400" b="0" kern="100" dirty="0">
                          <a:solidFill>
                            <a:schemeClr val="tx1"/>
                          </a:solidFill>
                          <a:effectLst/>
                          <a:latin typeface="Arial" panose="020B0604020202020204" pitchFamily="34" charset="0"/>
                          <a:ea typeface="+mn-ea"/>
                          <a:cs typeface="Arial" panose="020B0604020202020204" pitchFamily="34" charset="0"/>
                        </a:rPr>
                        <a:t> </a:t>
                      </a:r>
                      <a:endParaRPr lang="zh-TW" sz="2400" b="0" kern="100" dirty="0">
                        <a:solidFill>
                          <a:schemeClr val="tx1"/>
                        </a:solidFill>
                        <a:effectLst/>
                        <a:latin typeface="Arial" panose="020B0604020202020204" pitchFamily="34" charset="0"/>
                        <a:ea typeface="+mn-ea"/>
                        <a:cs typeface="Arial" panose="020B0604020202020204" pitchFamily="34" charset="0"/>
                      </a:endParaRPr>
                    </a:p>
                  </a:txBody>
                  <a:tcPr marL="68579" marR="68579" marT="0" marB="0" anchor="ctr"/>
                </a:tc>
                <a:extLst>
                  <a:ext uri="{0D108BD9-81ED-4DB2-BD59-A6C34878D82A}">
                    <a16:rowId xmlns:a16="http://schemas.microsoft.com/office/drawing/2014/main" val="10004"/>
                  </a:ext>
                </a:extLst>
              </a:tr>
            </a:tbl>
          </a:graphicData>
        </a:graphic>
      </p:graphicFrame>
      <p:sp>
        <p:nvSpPr>
          <p:cNvPr id="6" name="圓角矩形 5"/>
          <p:cNvSpPr/>
          <p:nvPr/>
        </p:nvSpPr>
        <p:spPr>
          <a:xfrm>
            <a:off x="484012" y="3352800"/>
            <a:ext cx="8445500" cy="1804987"/>
          </a:xfrm>
          <a:prstGeom prst="round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648685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11188" y="254862"/>
            <a:ext cx="5256213" cy="682625"/>
          </a:xfrm>
        </p:spPr>
        <p:txBody>
          <a:bodyPr rtlCol="0">
            <a:noAutofit/>
          </a:bodyPr>
          <a:lstStyle/>
          <a:p>
            <a:pPr eaLnBrk="1" fontAlgn="auto" hangingPunct="1">
              <a:spcAft>
                <a:spcPts val="0"/>
              </a:spcAft>
              <a:defRPr/>
            </a:pPr>
            <a:r>
              <a:rPr lang="en-US" altLang="zh-TW" sz="4000" b="1" dirty="0">
                <a:solidFill>
                  <a:schemeClr val="tx1"/>
                </a:solidFill>
                <a:latin typeface="Arial" panose="020B0604020202020204" pitchFamily="34" charset="0"/>
                <a:ea typeface="+mn-ea"/>
                <a:cs typeface="Arial" panose="020B0604020202020204" pitchFamily="34" charset="0"/>
              </a:rPr>
              <a:t>BSC</a:t>
            </a:r>
            <a:r>
              <a:rPr lang="zh-TW" altLang="en-US" sz="4000" b="1" dirty="0">
                <a:solidFill>
                  <a:schemeClr val="tx1"/>
                </a:solidFill>
                <a:latin typeface="Arial" panose="020B0604020202020204" pitchFamily="34" charset="0"/>
                <a:ea typeface="+mn-ea"/>
                <a:cs typeface="Arial" panose="020B0604020202020204" pitchFamily="34" charset="0"/>
              </a:rPr>
              <a:t>櫃內作業</a:t>
            </a:r>
          </a:p>
        </p:txBody>
      </p:sp>
      <p:sp>
        <p:nvSpPr>
          <p:cNvPr id="90116"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676389E-DDBF-4462-985A-77EDA688C63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51</a:t>
            </a:fld>
            <a:endParaRPr kumimoji="0" lang="en-US" altLang="zh-TW" sz="1200">
              <a:solidFill>
                <a:schemeClr val="tx1"/>
              </a:solidFill>
              <a:latin typeface="Garamond" panose="02020404030301010803" pitchFamily="18" charset="0"/>
              <a:ea typeface="新細明體" panose="02020500000000000000" pitchFamily="18" charset="-120"/>
            </a:endParaRPr>
          </a:p>
        </p:txBody>
      </p:sp>
      <p:pic>
        <p:nvPicPr>
          <p:cNvPr id="90117"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666" y="3962400"/>
            <a:ext cx="8582025" cy="278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8637" y="0"/>
            <a:ext cx="3535363"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內容版面配置區 2"/>
          <p:cNvSpPr>
            <a:spLocks noGrp="1"/>
          </p:cNvSpPr>
          <p:nvPr>
            <p:ph idx="4294967295"/>
          </p:nvPr>
        </p:nvSpPr>
        <p:spPr>
          <a:xfrm>
            <a:off x="339602" y="937487"/>
            <a:ext cx="7036716" cy="3746000"/>
          </a:xfrm>
          <a:prstGeom prst="rect">
            <a:avLst/>
          </a:prstGeom>
        </p:spPr>
        <p:txBody>
          <a:bodyPr rtlCol="0">
            <a:normAutofit/>
          </a:bodyPr>
          <a:lstStyle/>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chemeClr val="tx1">
                    <a:lumMod val="75000"/>
                    <a:lumOff val="25000"/>
                  </a:schemeClr>
                </a:solidFill>
                <a:latin typeface="微軟正黑體" panose="020B0604030504040204" pitchFamily="34" charset="-120"/>
                <a:ea typeface="微軟正黑體" panose="020B0604030504040204" pitchFamily="34" charset="-120"/>
              </a:rPr>
              <a:t>不阻擋氣流欄柵</a:t>
            </a:r>
            <a:endParaRPr lang="en-US" altLang="zh-TW" sz="24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chemeClr val="tx1">
                    <a:lumMod val="75000"/>
                    <a:lumOff val="25000"/>
                  </a:schemeClr>
                </a:solidFill>
                <a:latin typeface="微軟正黑體" panose="020B0604030504040204" pitchFamily="34" charset="-120"/>
                <a:ea typeface="微軟正黑體" panose="020B0604030504040204" pitchFamily="34" charset="-120"/>
              </a:rPr>
              <a:t>使用前消毒工作枱面。</a:t>
            </a:r>
            <a:endParaRPr lang="en-US" altLang="zh-TW" sz="24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chemeClr val="tx1">
                    <a:lumMod val="75000"/>
                    <a:lumOff val="25000"/>
                  </a:schemeClr>
                </a:solidFill>
                <a:latin typeface="微軟正黑體" panose="020B0604030504040204" pitchFamily="34" charset="-120"/>
                <a:ea typeface="微軟正黑體" panose="020B0604030504040204" pitchFamily="34" charset="-120"/>
              </a:rPr>
              <a:t>拉門開至正確高度</a:t>
            </a:r>
            <a:endParaRPr lang="en-US" altLang="zh-TW" sz="24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chemeClr val="tx1">
                    <a:lumMod val="75000"/>
                    <a:lumOff val="25000"/>
                  </a:schemeClr>
                </a:solidFill>
                <a:latin typeface="微軟正黑體" panose="020B0604030504040204" pitchFamily="34" charset="-120"/>
                <a:ea typeface="微軟正黑體" panose="020B0604030504040204" pitchFamily="34" charset="-120"/>
              </a:rPr>
              <a:t>確定所需物品到位</a:t>
            </a:r>
            <a:endParaRPr lang="en-US" altLang="zh-TW" sz="24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chemeClr val="tx1">
                    <a:lumMod val="75000"/>
                    <a:lumOff val="25000"/>
                  </a:schemeClr>
                </a:solidFill>
                <a:latin typeface="微軟正黑體" panose="020B0604030504040204" pitchFamily="34" charset="-120"/>
                <a:ea typeface="微軟正黑體" panose="020B0604030504040204" pitchFamily="34" charset="-120"/>
              </a:rPr>
              <a:t>乾淨物品與髒物品分開放置</a:t>
            </a:r>
            <a:endParaRPr lang="en-US" altLang="zh-TW" sz="2400" b="1" kern="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500"/>
              </a:spcBef>
              <a:spcAft>
                <a:spcPts val="0"/>
              </a:spcAft>
              <a:buClr>
                <a:srgbClr val="C00000"/>
              </a:buClr>
              <a:buFont typeface="Wingdings" panose="05000000000000000000" pitchFamily="2" charset="2"/>
              <a:buChar char="Ø"/>
              <a:defRPr/>
            </a:pPr>
            <a:r>
              <a:rPr lang="zh-TW" altLang="en-US" sz="2400" b="1" kern="0" dirty="0">
                <a:solidFill>
                  <a:srgbClr val="C00000"/>
                </a:solidFill>
                <a:latin typeface="微軟正黑體" panose="020B0604030504040204" pitchFamily="34" charset="-120"/>
                <a:ea typeface="微軟正黑體" panose="020B0604030504040204" pitchFamily="34" charset="-120"/>
              </a:rPr>
              <a:t>櫃內禁止使用明火</a:t>
            </a:r>
            <a:endParaRPr lang="en-US" altLang="zh-TW" sz="2400" b="1" kern="0" dirty="0">
              <a:solidFill>
                <a:srgbClr val="C00000"/>
              </a:solidFill>
              <a:latin typeface="微軟正黑體" panose="020B0604030504040204" pitchFamily="34" charset="-120"/>
              <a:ea typeface="微軟正黑體" panose="020B0604030504040204" pitchFamily="34" charset="-120"/>
            </a:endParaRPr>
          </a:p>
          <a:p>
            <a:pPr eaLnBrk="1" fontAlgn="auto" hangingPunct="1">
              <a:spcAft>
                <a:spcPts val="0"/>
              </a:spcAft>
              <a:buClr>
                <a:srgbClr val="C00000"/>
              </a:buClr>
              <a:defRPr/>
            </a:pPr>
            <a:r>
              <a:rPr lang="en-US" altLang="zh-TW" sz="2400" b="1" dirty="0">
                <a:solidFill>
                  <a:srgbClr val="C00000"/>
                </a:solidFill>
                <a:latin typeface="微軟正黑體" panose="020B0604030504040204" pitchFamily="34" charset="-120"/>
                <a:ea typeface="微軟正黑體" panose="020B0604030504040204" pitchFamily="34" charset="-120"/>
              </a:rPr>
              <a:t>      </a:t>
            </a:r>
            <a:r>
              <a:rPr lang="en-US" altLang="zh-TW" sz="2400" b="1" dirty="0">
                <a:solidFill>
                  <a:srgbClr val="0909CD"/>
                </a:solidFill>
                <a:latin typeface="微軟正黑體" panose="020B0604030504040204" pitchFamily="34" charset="-120"/>
                <a:ea typeface="微軟正黑體" panose="020B0604030504040204" pitchFamily="34" charset="-120"/>
              </a:rPr>
              <a:t>(</a:t>
            </a:r>
            <a:r>
              <a:rPr lang="zh-TW" altLang="en-US" sz="2400" b="1" dirty="0">
                <a:solidFill>
                  <a:srgbClr val="0909CD"/>
                </a:solidFill>
                <a:latin typeface="微軟正黑體" panose="020B0604030504040204" pitchFamily="34" charset="-120"/>
                <a:ea typeface="微軟正黑體" panose="020B0604030504040204" pitchFamily="34" charset="-120"/>
              </a:rPr>
              <a:t>建議使用微型加熱器或拋棄式無菌接種環</a:t>
            </a:r>
            <a:endParaRPr lang="en-US" altLang="zh-TW" sz="2400" b="1" kern="0" dirty="0">
              <a:solidFill>
                <a:srgbClr val="0909CD"/>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28051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681210" y="381000"/>
            <a:ext cx="8229600" cy="682625"/>
          </a:xfrm>
        </p:spPr>
        <p:txBody>
          <a:bodyPr rtlCol="0">
            <a:noAutofit/>
          </a:bodyPr>
          <a:lstStyle/>
          <a:p>
            <a:pPr lvl="0">
              <a:defRPr/>
            </a:pPr>
            <a:r>
              <a:rPr lang="zh-TW" altLang="en-US" dirty="0">
                <a:latin typeface="微軟正黑體" panose="020B0604030504040204" pitchFamily="34" charset="-120"/>
                <a:ea typeface="微軟正黑體" panose="020B0604030504040204" pitchFamily="34" charset="-120"/>
              </a:rPr>
              <a:t>那些過程需要消毒或滅菌呢</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90116"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676389E-DDBF-4462-985A-77EDA688C63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52</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8" name="文字方塊 7"/>
          <p:cNvSpPr txBox="1"/>
          <p:nvPr/>
        </p:nvSpPr>
        <p:spPr>
          <a:xfrm>
            <a:off x="681210" y="1219200"/>
            <a:ext cx="7315200" cy="4616648"/>
          </a:xfrm>
          <a:prstGeom prst="rect">
            <a:avLst/>
          </a:prstGeom>
          <a:noFill/>
        </p:spPr>
        <p:txBody>
          <a:bodyPr wrap="square" rtlCol="0">
            <a:spAutoFit/>
          </a:bodyPr>
          <a:lstStyle/>
          <a:p>
            <a:pPr marL="949871" lvl="1" indent="-457200">
              <a:lnSpc>
                <a:spcPct val="150000"/>
              </a:lnSpc>
              <a:buFont typeface="Wingdings" panose="05000000000000000000" pitchFamily="2" charset="2"/>
              <a:buChar char="Ø"/>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實驗</a:t>
            </a:r>
            <a:r>
              <a:rPr lang="zh-TW" altLang="en-US" sz="2800" b="1" dirty="0">
                <a:solidFill>
                  <a:srgbClr val="C00000"/>
                </a:solidFill>
                <a:latin typeface="微軟正黑體" panose="020B0604030504040204" pitchFamily="34" charset="-120"/>
                <a:ea typeface="微軟正黑體" panose="020B0604030504040204" pitchFamily="34" charset="-120"/>
              </a:rPr>
              <a:t>前</a:t>
            </a:r>
            <a:r>
              <a:rPr lang="en-US" altLang="zh-TW" sz="2800" dirty="0">
                <a:solidFill>
                  <a:prstClr val="black">
                    <a:lumMod val="95000"/>
                    <a:lumOff val="5000"/>
                  </a:prstClr>
                </a:solidFill>
                <a:latin typeface="微軟正黑體" panose="020B0604030504040204" pitchFamily="34" charset="-120"/>
                <a:ea typeface="微軟正黑體" panose="020B0604030504040204" pitchFamily="34" charset="-120"/>
              </a:rPr>
              <a:t>-</a:t>
            </a:r>
          </a:p>
          <a:p>
            <a:pPr lvl="1">
              <a:lnSpc>
                <a:spcPct val="150000"/>
              </a:lnSpc>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     實驗</a:t>
            </a:r>
            <a:r>
              <a:rPr lang="zh-TW" altLang="en-US" sz="2800" b="1" dirty="0">
                <a:solidFill>
                  <a:srgbClr val="C00000"/>
                </a:solidFill>
                <a:latin typeface="微軟正黑體" panose="020B0604030504040204" pitchFamily="34" charset="-120"/>
                <a:ea typeface="微軟正黑體" panose="020B0604030504040204" pitchFamily="34" charset="-120"/>
              </a:rPr>
              <a:t>器材</a:t>
            </a: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無菌性或清淨度</a:t>
            </a:r>
          </a:p>
          <a:p>
            <a:pPr lvl="1">
              <a:lnSpc>
                <a:spcPct val="150000"/>
              </a:lnSpc>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     </a:t>
            </a:r>
            <a:r>
              <a:rPr lang="zh-TW" altLang="en-US" sz="2800" b="1" dirty="0">
                <a:solidFill>
                  <a:srgbClr val="C00000"/>
                </a:solidFill>
                <a:latin typeface="微軟正黑體" panose="020B0604030504040204" pitchFamily="34" charset="-120"/>
                <a:ea typeface="微軟正黑體" panose="020B0604030504040204" pitchFamily="34" charset="-120"/>
              </a:rPr>
              <a:t>人員</a:t>
            </a: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的防護</a:t>
            </a:r>
          </a:p>
          <a:p>
            <a:pPr marL="949871" lvl="1" indent="-457200">
              <a:lnSpc>
                <a:spcPct val="150000"/>
              </a:lnSpc>
              <a:buFont typeface="Wingdings" panose="05000000000000000000" pitchFamily="2" charset="2"/>
              <a:buChar char="Ø"/>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實驗執行</a:t>
            </a:r>
            <a:r>
              <a:rPr lang="zh-TW" altLang="en-US" sz="2800" b="1" dirty="0">
                <a:solidFill>
                  <a:srgbClr val="C00000"/>
                </a:solidFill>
                <a:latin typeface="微軟正黑體" panose="020B0604030504040204" pitchFamily="34" charset="-120"/>
                <a:ea typeface="微軟正黑體" panose="020B0604030504040204" pitchFamily="34" charset="-120"/>
              </a:rPr>
              <a:t>中</a:t>
            </a:r>
            <a:r>
              <a:rPr lang="en-US" altLang="zh-TW" sz="2800" dirty="0">
                <a:solidFill>
                  <a:prstClr val="black">
                    <a:lumMod val="95000"/>
                    <a:lumOff val="5000"/>
                  </a:prstClr>
                </a:solidFill>
                <a:latin typeface="微軟正黑體" panose="020B0604030504040204" pitchFamily="34" charset="-120"/>
                <a:ea typeface="微軟正黑體" panose="020B0604030504040204" pitchFamily="34" charset="-120"/>
              </a:rPr>
              <a:t>-</a:t>
            </a:r>
          </a:p>
          <a:p>
            <a:pPr lvl="1">
              <a:lnSpc>
                <a:spcPct val="150000"/>
              </a:lnSpc>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     過程中不慎</a:t>
            </a:r>
            <a:r>
              <a:rPr lang="zh-TW" altLang="en-US" sz="2800" b="1" dirty="0">
                <a:solidFill>
                  <a:srgbClr val="C00000"/>
                </a:solidFill>
                <a:latin typeface="微軟正黑體" panose="020B0604030504040204" pitchFamily="34" charset="-120"/>
                <a:ea typeface="微軟正黑體" panose="020B0604030504040204" pitchFamily="34" charset="-120"/>
              </a:rPr>
              <a:t>污染環境</a:t>
            </a: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的處理</a:t>
            </a:r>
          </a:p>
          <a:p>
            <a:pPr marL="949871" lvl="1" indent="-457200">
              <a:lnSpc>
                <a:spcPct val="150000"/>
              </a:lnSpc>
              <a:buFont typeface="Wingdings" panose="05000000000000000000" pitchFamily="2" charset="2"/>
              <a:buChar char="Ø"/>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實驗</a:t>
            </a:r>
            <a:r>
              <a:rPr lang="zh-TW" altLang="en-US" sz="2800" b="1" dirty="0">
                <a:solidFill>
                  <a:srgbClr val="C00000"/>
                </a:solidFill>
                <a:latin typeface="微軟正黑體" panose="020B0604030504040204" pitchFamily="34" charset="-120"/>
                <a:ea typeface="微軟正黑體" panose="020B0604030504040204" pitchFamily="34" charset="-120"/>
              </a:rPr>
              <a:t>後</a:t>
            </a:r>
            <a:r>
              <a:rPr lang="en-US" altLang="zh-TW" sz="2800" dirty="0">
                <a:solidFill>
                  <a:prstClr val="black">
                    <a:lumMod val="95000"/>
                    <a:lumOff val="5000"/>
                  </a:prstClr>
                </a:solidFill>
                <a:latin typeface="微軟正黑體" panose="020B0604030504040204" pitchFamily="34" charset="-120"/>
                <a:ea typeface="微軟正黑體" panose="020B0604030504040204" pitchFamily="34" charset="-120"/>
              </a:rPr>
              <a:t>-</a:t>
            </a:r>
          </a:p>
          <a:p>
            <a:pPr lvl="1">
              <a:lnSpc>
                <a:spcPct val="150000"/>
              </a:lnSpc>
              <a:defRPr/>
            </a:pP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     含</a:t>
            </a:r>
            <a:r>
              <a:rPr lang="zh-TW" altLang="en-US" sz="2800" b="1" dirty="0">
                <a:solidFill>
                  <a:srgbClr val="C00000"/>
                </a:solidFill>
                <a:latin typeface="微軟正黑體" panose="020B0604030504040204" pitchFamily="34" charset="-120"/>
                <a:ea typeface="微軟正黑體" panose="020B0604030504040204" pitchFamily="34" charset="-120"/>
              </a:rPr>
              <a:t>感染性生物廢棄物</a:t>
            </a:r>
            <a:r>
              <a:rPr lang="zh-TW" altLang="en-US" sz="2800" dirty="0">
                <a:solidFill>
                  <a:prstClr val="black">
                    <a:lumMod val="95000"/>
                    <a:lumOff val="5000"/>
                  </a:prstClr>
                </a:solidFill>
                <a:latin typeface="微軟正黑體" panose="020B0604030504040204" pitchFamily="34" charset="-120"/>
                <a:ea typeface="微軟正黑體" panose="020B0604030504040204" pitchFamily="34" charset="-120"/>
              </a:rPr>
              <a:t>的處理</a:t>
            </a:r>
            <a:endParaRPr lang="en-US" altLang="zh-TW" sz="280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28206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09333" y="406586"/>
            <a:ext cx="8229600" cy="682625"/>
          </a:xfrm>
        </p:spPr>
        <p:txBody>
          <a:bodyPr rtlCol="0">
            <a:noAutofit/>
          </a:bodyPr>
          <a:lstStyle/>
          <a:p>
            <a:pPr>
              <a:defRPr/>
            </a:pPr>
            <a:r>
              <a:rPr lang="zh-TW" altLang="en-US" dirty="0">
                <a:latin typeface="微軟正黑體" panose="020B0604030504040204" pitchFamily="34" charset="-120"/>
                <a:ea typeface="微軟正黑體" panose="020B0604030504040204" pitchFamily="34" charset="-120"/>
              </a:rPr>
              <a:t>消毒</a:t>
            </a:r>
            <a:r>
              <a:rPr lang="en-US" altLang="zh-TW" dirty="0">
                <a:latin typeface="微軟正黑體" panose="020B0604030504040204" pitchFamily="34" charset="-120"/>
                <a:ea typeface="微軟正黑體" panose="020B0604030504040204" pitchFamily="34" charset="-120"/>
              </a:rPr>
              <a:t>(Disinfection)</a:t>
            </a:r>
            <a:endParaRPr lang="zh-TW" altLang="en-US" dirty="0">
              <a:latin typeface="微軟正黑體" panose="020B0604030504040204" pitchFamily="34" charset="-120"/>
              <a:ea typeface="微軟正黑體" panose="020B0604030504040204" pitchFamily="34" charset="-120"/>
            </a:endParaRPr>
          </a:p>
        </p:txBody>
      </p:sp>
      <p:sp>
        <p:nvSpPr>
          <p:cNvPr id="90116"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676389E-DDBF-4462-985A-77EDA688C636}"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53</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pic>
        <p:nvPicPr>
          <p:cNvPr id="5" name="圖片 4"/>
          <p:cNvPicPr>
            <a:picLocks noChangeAspect="1"/>
          </p:cNvPicPr>
          <p:nvPr/>
        </p:nvPicPr>
        <p:blipFill>
          <a:blip r:embed="rId2"/>
          <a:stretch>
            <a:fillRect/>
          </a:stretch>
        </p:blipFill>
        <p:spPr>
          <a:xfrm>
            <a:off x="5504328" y="1183341"/>
            <a:ext cx="3341715" cy="4921072"/>
          </a:xfrm>
          <a:prstGeom prst="rect">
            <a:avLst/>
          </a:prstGeom>
        </p:spPr>
      </p:pic>
      <p:sp>
        <p:nvSpPr>
          <p:cNvPr id="6" name="Rectangle 3"/>
          <p:cNvSpPr txBox="1">
            <a:spLocks noChangeArrowheads="1"/>
          </p:cNvSpPr>
          <p:nvPr/>
        </p:nvSpPr>
        <p:spPr bwMode="auto">
          <a:xfrm>
            <a:off x="170329" y="1371600"/>
            <a:ext cx="577327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buClr>
                <a:srgbClr val="C00000"/>
              </a:buClr>
              <a:buFont typeface="Wingdings" panose="05000000000000000000" pitchFamily="2" charset="2"/>
              <a:buChar char="Ø"/>
            </a:pPr>
            <a:r>
              <a:rPr lang="zh-TW" altLang="en-US" sz="2600" b="1" dirty="0">
                <a:solidFill>
                  <a:prstClr val="black">
                    <a:lumMod val="95000"/>
                    <a:lumOff val="5000"/>
                  </a:prstClr>
                </a:solidFill>
                <a:latin typeface="微軟正黑體" panose="020B0604030504040204" pitchFamily="34" charset="-120"/>
              </a:rPr>
              <a:t>目的 </a:t>
            </a:r>
            <a:r>
              <a:rPr lang="en-US" altLang="zh-TW" sz="2600" b="1" dirty="0">
                <a:solidFill>
                  <a:prstClr val="black">
                    <a:lumMod val="95000"/>
                    <a:lumOff val="5000"/>
                  </a:prstClr>
                </a:solidFill>
                <a:latin typeface="微軟正黑體" panose="020B0604030504040204" pitchFamily="34" charset="-120"/>
              </a:rPr>
              <a:t>: </a:t>
            </a:r>
            <a:r>
              <a:rPr lang="zh-TW" altLang="en-US" sz="2600" b="1" dirty="0">
                <a:solidFill>
                  <a:srgbClr val="C00000"/>
                </a:solidFill>
                <a:latin typeface="微軟正黑體" panose="020B0604030504040204" pitchFamily="34" charset="-120"/>
              </a:rPr>
              <a:t>減少</a:t>
            </a:r>
            <a:r>
              <a:rPr lang="zh-TW" altLang="en-US" sz="2600" b="1" dirty="0">
                <a:solidFill>
                  <a:prstClr val="black">
                    <a:lumMod val="95000"/>
                    <a:lumOff val="5000"/>
                  </a:prstClr>
                </a:solidFill>
                <a:latin typeface="微軟正黑體" panose="020B0604030504040204" pitchFamily="34" charset="-120"/>
              </a:rPr>
              <a:t>或</a:t>
            </a:r>
            <a:r>
              <a:rPr lang="zh-TW" altLang="en-US" sz="2600" b="1" dirty="0">
                <a:solidFill>
                  <a:srgbClr val="C00000"/>
                </a:solidFill>
                <a:latin typeface="微軟正黑體" panose="020B0604030504040204" pitchFamily="34" charset="-120"/>
              </a:rPr>
              <a:t>除去</a:t>
            </a:r>
            <a:r>
              <a:rPr lang="zh-TW" altLang="en-US" sz="2600" b="1" dirty="0">
                <a:solidFill>
                  <a:prstClr val="black">
                    <a:lumMod val="95000"/>
                    <a:lumOff val="5000"/>
                  </a:prstClr>
                </a:solidFill>
                <a:latin typeface="微軟正黑體" panose="020B0604030504040204" pitchFamily="34" charset="-120"/>
              </a:rPr>
              <a:t>微生物數量</a:t>
            </a:r>
            <a:r>
              <a:rPr kumimoji="0" lang="zh-TW" altLang="en-US" sz="2600" dirty="0">
                <a:latin typeface="Arial" panose="020B0604020202020204" pitchFamily="34" charset="0"/>
                <a:cs typeface="Arial" panose="020B0604020202020204" pitchFamily="34" charset="0"/>
              </a:rPr>
              <a:t>。</a:t>
            </a:r>
          </a:p>
          <a:p>
            <a:pPr>
              <a:lnSpc>
                <a:spcPct val="150000"/>
              </a:lnSpc>
              <a:buClr>
                <a:srgbClr val="C00000"/>
              </a:buClr>
              <a:buFont typeface="Wingdings" panose="05000000000000000000" pitchFamily="2" charset="2"/>
              <a:buChar char="Ø"/>
            </a:pPr>
            <a:r>
              <a:rPr lang="zh-TW" altLang="en-US" sz="2600" b="1" dirty="0">
                <a:solidFill>
                  <a:prstClr val="black">
                    <a:lumMod val="95000"/>
                    <a:lumOff val="5000"/>
                  </a:prstClr>
                </a:solidFill>
                <a:latin typeface="微軟正黑體" panose="020B0604030504040204" pitchFamily="34" charset="-120"/>
              </a:rPr>
              <a:t>方法 </a:t>
            </a:r>
            <a:r>
              <a:rPr lang="en-US" altLang="zh-TW" sz="2600" b="1" dirty="0">
                <a:solidFill>
                  <a:prstClr val="black">
                    <a:lumMod val="95000"/>
                    <a:lumOff val="5000"/>
                  </a:prstClr>
                </a:solidFill>
                <a:latin typeface="微軟正黑體" panose="020B0604030504040204" pitchFamily="34" charset="-120"/>
              </a:rPr>
              <a:t>:</a:t>
            </a:r>
            <a:r>
              <a:rPr lang="zh-TW" altLang="en-US" sz="2600" b="1" dirty="0">
                <a:solidFill>
                  <a:prstClr val="black">
                    <a:lumMod val="95000"/>
                    <a:lumOff val="5000"/>
                  </a:prstClr>
                </a:solidFill>
                <a:latin typeface="微軟正黑體" panose="020B0604030504040204" pitchFamily="34" charset="-120"/>
              </a:rPr>
              <a:t> </a:t>
            </a:r>
            <a:endParaRPr lang="en-US" altLang="zh-TW" sz="2600" b="1" dirty="0">
              <a:solidFill>
                <a:prstClr val="black">
                  <a:lumMod val="95000"/>
                  <a:lumOff val="5000"/>
                </a:prstClr>
              </a:solidFill>
              <a:latin typeface="微軟正黑體" panose="020B0604030504040204" pitchFamily="34" charset="-120"/>
            </a:endParaRPr>
          </a:p>
          <a:p>
            <a:pPr marL="0" indent="0">
              <a:buClr>
                <a:srgbClr val="C00000"/>
              </a:buClr>
              <a:buNone/>
            </a:pPr>
            <a:r>
              <a:rPr lang="zh-TW" altLang="en-US" sz="2600" b="1" dirty="0">
                <a:solidFill>
                  <a:prstClr val="black">
                    <a:lumMod val="95000"/>
                    <a:lumOff val="5000"/>
                  </a:prstClr>
                </a:solidFill>
                <a:latin typeface="微軟正黑體" panose="020B0604030504040204" pitchFamily="34" charset="-120"/>
              </a:rPr>
              <a:t>     </a:t>
            </a:r>
            <a:r>
              <a:rPr lang="en-US" altLang="zh-TW" sz="2600" b="1" dirty="0">
                <a:solidFill>
                  <a:prstClr val="black">
                    <a:lumMod val="95000"/>
                    <a:lumOff val="5000"/>
                  </a:prstClr>
                </a:solidFill>
                <a:latin typeface="微軟正黑體" panose="020B0604030504040204" pitchFamily="34" charset="-120"/>
              </a:rPr>
              <a:t>1.</a:t>
            </a:r>
            <a:r>
              <a:rPr lang="zh-TW" altLang="en-US" sz="2600" b="1" dirty="0">
                <a:solidFill>
                  <a:prstClr val="black">
                    <a:lumMod val="95000"/>
                    <a:lumOff val="5000"/>
                  </a:prstClr>
                </a:solidFill>
                <a:latin typeface="微軟正黑體" panose="020B0604030504040204" pitchFamily="34" charset="-120"/>
              </a:rPr>
              <a:t>化學藥劑 </a:t>
            </a:r>
            <a:r>
              <a:rPr lang="en-US" altLang="zh-TW" sz="2600" b="1" dirty="0">
                <a:solidFill>
                  <a:prstClr val="black">
                    <a:lumMod val="95000"/>
                    <a:lumOff val="5000"/>
                  </a:prstClr>
                </a:solidFill>
                <a:latin typeface="微軟正黑體" panose="020B0604030504040204" pitchFamily="34" charset="-120"/>
              </a:rPr>
              <a:t>:</a:t>
            </a:r>
            <a:r>
              <a:rPr lang="zh-TW" altLang="en-US" sz="2600" b="1" dirty="0">
                <a:solidFill>
                  <a:prstClr val="black">
                    <a:lumMod val="95000"/>
                    <a:lumOff val="5000"/>
                  </a:prstClr>
                </a:solidFill>
                <a:latin typeface="微軟正黑體" panose="020B0604030504040204" pitchFamily="34" charset="-120"/>
              </a:rPr>
              <a:t> 以化學製劑塗抹或浸</a:t>
            </a:r>
            <a:endParaRPr lang="en-US" altLang="zh-TW" sz="2600" b="1" dirty="0">
              <a:solidFill>
                <a:prstClr val="black">
                  <a:lumMod val="95000"/>
                  <a:lumOff val="5000"/>
                </a:prstClr>
              </a:solidFill>
              <a:latin typeface="微軟正黑體" panose="020B0604030504040204" pitchFamily="34" charset="-120"/>
            </a:endParaRPr>
          </a:p>
          <a:p>
            <a:pPr marL="0" indent="0">
              <a:spcBef>
                <a:spcPts val="500"/>
              </a:spcBef>
              <a:buClr>
                <a:srgbClr val="C00000"/>
              </a:buClr>
              <a:buNone/>
            </a:pPr>
            <a:r>
              <a:rPr lang="zh-TW" altLang="en-US" sz="2600" b="1" dirty="0">
                <a:solidFill>
                  <a:prstClr val="black">
                    <a:lumMod val="95000"/>
                    <a:lumOff val="5000"/>
                  </a:prstClr>
                </a:solidFill>
                <a:latin typeface="微軟正黑體" panose="020B0604030504040204" pitchFamily="34" charset="-120"/>
              </a:rPr>
              <a:t>        泡以達到殺菌</a:t>
            </a:r>
            <a:r>
              <a:rPr lang="zh-TW" altLang="en-US" sz="2600" b="1" dirty="0">
                <a:solidFill>
                  <a:schemeClr val="tx1"/>
                </a:solidFill>
                <a:latin typeface="Arial" panose="020B0604020202020204" pitchFamily="34" charset="0"/>
                <a:cs typeface="Arial" panose="020B0604020202020204" pitchFamily="34" charset="0"/>
              </a:rPr>
              <a:t>。</a:t>
            </a:r>
            <a:endParaRPr lang="en-US" altLang="zh-TW" sz="2600" b="1" dirty="0">
              <a:solidFill>
                <a:schemeClr val="tx1"/>
              </a:solidFill>
              <a:latin typeface="Arial" panose="020B0604020202020204" pitchFamily="34" charset="0"/>
              <a:cs typeface="Arial" panose="020B0604020202020204" pitchFamily="34" charset="0"/>
            </a:endParaRPr>
          </a:p>
          <a:p>
            <a:pPr marL="0" indent="0">
              <a:spcBef>
                <a:spcPts val="500"/>
              </a:spcBef>
              <a:buClr>
                <a:srgbClr val="C00000"/>
              </a:buClr>
              <a:buNone/>
            </a:pPr>
            <a:r>
              <a:rPr lang="zh-TW" altLang="en-US" sz="2600" b="1" dirty="0">
                <a:solidFill>
                  <a:srgbClr val="C00000"/>
                </a:solidFill>
                <a:latin typeface="Arial" panose="020B0604020202020204" pitchFamily="34" charset="0"/>
                <a:cs typeface="Arial" panose="020B0604020202020204" pitchFamily="34" charset="0"/>
              </a:rPr>
              <a:t>    </a:t>
            </a:r>
            <a:r>
              <a:rPr lang="en-US" altLang="zh-TW" sz="2600" b="1" dirty="0">
                <a:solidFill>
                  <a:schemeClr val="tx1"/>
                </a:solidFill>
                <a:latin typeface="Arial" panose="020B0604020202020204" pitchFamily="34" charset="0"/>
                <a:cs typeface="Arial" panose="020B0604020202020204" pitchFamily="34" charset="0"/>
              </a:rPr>
              <a:t>2.</a:t>
            </a:r>
            <a:r>
              <a:rPr lang="zh-TW" altLang="en-US" sz="2600" b="1" dirty="0">
                <a:solidFill>
                  <a:schemeClr val="tx1"/>
                </a:solidFill>
                <a:latin typeface="微軟正黑體" panose="020B0604030504040204" pitchFamily="34" charset="-120"/>
              </a:rPr>
              <a:t>物理</a:t>
            </a:r>
            <a:r>
              <a:rPr lang="zh-TW" altLang="en-US" sz="2600" b="1" dirty="0">
                <a:solidFill>
                  <a:prstClr val="black">
                    <a:lumMod val="95000"/>
                    <a:lumOff val="5000"/>
                  </a:prstClr>
                </a:solidFill>
                <a:latin typeface="微軟正黑體" panose="020B0604030504040204" pitchFamily="34" charset="-120"/>
              </a:rPr>
              <a:t>消毒 </a:t>
            </a:r>
            <a:r>
              <a:rPr lang="en-US" altLang="zh-TW" sz="2600" b="1" dirty="0">
                <a:solidFill>
                  <a:prstClr val="black">
                    <a:lumMod val="95000"/>
                    <a:lumOff val="5000"/>
                  </a:prstClr>
                </a:solidFill>
                <a:latin typeface="微軟正黑體" panose="020B0604030504040204" pitchFamily="34" charset="-120"/>
              </a:rPr>
              <a:t>: </a:t>
            </a:r>
            <a:r>
              <a:rPr lang="zh-TW" altLang="en-US" sz="2600" b="1" dirty="0">
                <a:solidFill>
                  <a:prstClr val="black">
                    <a:lumMod val="95000"/>
                    <a:lumOff val="5000"/>
                  </a:prstClr>
                </a:solidFill>
                <a:latin typeface="微軟正黑體" panose="020B0604030504040204" pitchFamily="34" charset="-120"/>
              </a:rPr>
              <a:t>利用光與熱、超音波</a:t>
            </a:r>
            <a:endParaRPr lang="en-US" altLang="zh-TW" sz="2600" b="1" dirty="0">
              <a:solidFill>
                <a:prstClr val="black">
                  <a:lumMod val="95000"/>
                  <a:lumOff val="5000"/>
                </a:prstClr>
              </a:solidFill>
              <a:latin typeface="微軟正黑體" panose="020B0604030504040204" pitchFamily="34" charset="-120"/>
            </a:endParaRPr>
          </a:p>
          <a:p>
            <a:pPr marL="0" indent="0">
              <a:buClr>
                <a:srgbClr val="C00000"/>
              </a:buClr>
              <a:buNone/>
            </a:pPr>
            <a:r>
              <a:rPr lang="zh-TW" altLang="en-US" sz="2600" b="1" dirty="0">
                <a:solidFill>
                  <a:prstClr val="black">
                    <a:lumMod val="95000"/>
                    <a:lumOff val="5000"/>
                  </a:prstClr>
                </a:solidFill>
                <a:latin typeface="微軟正黑體" panose="020B0604030504040204" pitchFamily="34" charset="-120"/>
              </a:rPr>
              <a:t>        或輻射線、微波、機械</a:t>
            </a:r>
            <a:r>
              <a:rPr lang="en-US" altLang="zh-TW" sz="2600" b="1" dirty="0">
                <a:solidFill>
                  <a:prstClr val="black">
                    <a:lumMod val="95000"/>
                    <a:lumOff val="5000"/>
                  </a:prstClr>
                </a:solidFill>
                <a:latin typeface="微軟正黑體" panose="020B0604030504040204" pitchFamily="34" charset="-120"/>
              </a:rPr>
              <a:t>…</a:t>
            </a:r>
            <a:r>
              <a:rPr lang="zh-TW" altLang="en-US" sz="2600" b="1" dirty="0">
                <a:solidFill>
                  <a:prstClr val="black">
                    <a:lumMod val="95000"/>
                    <a:lumOff val="5000"/>
                  </a:prstClr>
                </a:solidFill>
                <a:latin typeface="微軟正黑體" panose="020B0604030504040204" pitchFamily="34" charset="-120"/>
              </a:rPr>
              <a:t>。</a:t>
            </a:r>
            <a:endParaRPr lang="en-US" altLang="zh-TW" sz="2600" b="1" dirty="0">
              <a:solidFill>
                <a:prstClr val="black">
                  <a:lumMod val="95000"/>
                  <a:lumOff val="5000"/>
                </a:prstClr>
              </a:solidFill>
              <a:latin typeface="微軟正黑體" panose="020B0604030504040204" pitchFamily="34" charset="-120"/>
            </a:endParaRPr>
          </a:p>
          <a:p>
            <a:pPr marL="0" indent="0">
              <a:buClr>
                <a:srgbClr val="C00000"/>
              </a:buClr>
              <a:buNone/>
            </a:pPr>
            <a:r>
              <a:rPr lang="en-US" altLang="zh-TW" sz="2600" b="1" dirty="0">
                <a:solidFill>
                  <a:prstClr val="black">
                    <a:lumMod val="95000"/>
                    <a:lumOff val="5000"/>
                  </a:prstClr>
                </a:solidFill>
                <a:latin typeface="微軟正黑體" panose="020B0604030504040204" pitchFamily="34" charset="-120"/>
                <a:cs typeface="Arial" panose="020B0604020202020204" pitchFamily="34" charset="0"/>
              </a:rPr>
              <a:t>     </a:t>
            </a:r>
            <a:r>
              <a:rPr lang="zh-TW" altLang="en-US" sz="2600" b="1" dirty="0">
                <a:solidFill>
                  <a:prstClr val="black">
                    <a:lumMod val="95000"/>
                    <a:lumOff val="5000"/>
                  </a:prstClr>
                </a:solidFill>
                <a:latin typeface="微軟正黑體" panose="020B0604030504040204" pitchFamily="34" charset="-120"/>
                <a:cs typeface="Arial" panose="020B0604020202020204" pitchFamily="34" charset="0"/>
              </a:rPr>
              <a:t>   </a:t>
            </a:r>
            <a:endParaRPr lang="en-US" altLang="zh-TW" sz="2600" b="1" dirty="0">
              <a:solidFill>
                <a:srgbClr val="C00000"/>
              </a:solidFill>
              <a:latin typeface="Arial" panose="020B0604020202020204" pitchFamily="34" charset="0"/>
              <a:cs typeface="Arial" panose="020B0604020202020204" pitchFamily="34" charset="0"/>
            </a:endParaRPr>
          </a:p>
          <a:p>
            <a:pPr>
              <a:buClr>
                <a:srgbClr val="C00000"/>
              </a:buClr>
              <a:buFont typeface="Wingdings" panose="05000000000000000000" pitchFamily="2" charset="2"/>
              <a:buChar char="Ø"/>
            </a:pPr>
            <a:endParaRPr kumimoji="0" lang="zh-TW"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7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70" y="1605319"/>
            <a:ext cx="8686800" cy="4226851"/>
          </a:xfrm>
          <a:prstGeom prst="rect">
            <a:avLst/>
          </a:prstGeom>
        </p:spPr>
      </p:pic>
      <p:sp>
        <p:nvSpPr>
          <p:cNvPr id="2" name="文字方塊 1"/>
          <p:cNvSpPr txBox="1"/>
          <p:nvPr/>
        </p:nvSpPr>
        <p:spPr>
          <a:xfrm>
            <a:off x="194470" y="287700"/>
            <a:ext cx="7541046" cy="707886"/>
          </a:xfrm>
          <a:prstGeom prst="rect">
            <a:avLst/>
          </a:prstGeom>
          <a:noFill/>
        </p:spPr>
        <p:txBody>
          <a:bodyPr wrap="square" rtlCol="0">
            <a:spAutoFit/>
          </a:bodyPr>
          <a:lstStyle/>
          <a:p>
            <a:r>
              <a:rPr lang="zh-TW" altLang="en-US" sz="4000" b="1" dirty="0">
                <a:latin typeface="微軟正黑體" panose="020B0604030504040204" pitchFamily="34" charset="-120"/>
                <a:ea typeface="微軟正黑體" panose="020B0604030504040204" pitchFamily="34" charset="-120"/>
              </a:rPr>
              <a:t>化學消毒劑</a:t>
            </a:r>
            <a:r>
              <a:rPr lang="zh-TW" altLang="en-US" sz="4000" b="1" dirty="0">
                <a:solidFill>
                  <a:srgbClr val="C00000"/>
                </a:solidFill>
                <a:latin typeface="微軟正黑體" panose="020B0604030504040204" pitchFamily="34" charset="-120"/>
                <a:ea typeface="微軟正黑體" panose="020B0604030504040204" pitchFamily="34" charset="-120"/>
              </a:rPr>
              <a:t>*</a:t>
            </a:r>
            <a:endParaRPr lang="en-US" altLang="zh-TW" sz="4000" b="1" dirty="0">
              <a:solidFill>
                <a:srgbClr val="C00000"/>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383754" y="1112756"/>
            <a:ext cx="6172200" cy="83099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3000" b="1" dirty="0">
                <a:solidFill>
                  <a:srgbClr val="0909CD"/>
                </a:solidFill>
                <a:latin typeface="微軟正黑體" panose="020B0604030504040204" pitchFamily="34" charset="-120"/>
                <a:ea typeface="微軟正黑體" panose="020B0604030504040204" pitchFamily="34" charset="-120"/>
              </a:rPr>
              <a:t>高程度</a:t>
            </a:r>
            <a:r>
              <a:rPr lang="zh-TW" altLang="en-US" sz="3000" dirty="0">
                <a:latin typeface="微軟正黑體" panose="020B0604030504040204" pitchFamily="34" charset="-120"/>
                <a:ea typeface="微軟正黑體" panose="020B0604030504040204" pitchFamily="34" charset="-120"/>
              </a:rPr>
              <a:t>化學消毒劑</a:t>
            </a:r>
            <a:endParaRPr lang="en-US" altLang="zh-TW" sz="3000"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
        <p:nvSpPr>
          <p:cNvPr id="8" name="object 7"/>
          <p:cNvSpPr>
            <a:spLocks/>
          </p:cNvSpPr>
          <p:nvPr/>
        </p:nvSpPr>
        <p:spPr bwMode="auto">
          <a:xfrm>
            <a:off x="383754" y="4800600"/>
            <a:ext cx="8497516" cy="914400"/>
          </a:xfrm>
          <a:custGeom>
            <a:avLst/>
            <a:gdLst>
              <a:gd name="T0" fmla="*/ 0 w 9288780"/>
              <a:gd name="T1" fmla="*/ 1068324 h 1068704"/>
              <a:gd name="T2" fmla="*/ 9288780 w 9288780"/>
              <a:gd name="T3" fmla="*/ 1068324 h 1068704"/>
              <a:gd name="T4" fmla="*/ 9288780 w 9288780"/>
              <a:gd name="T5" fmla="*/ 0 h 1068704"/>
              <a:gd name="T6" fmla="*/ 0 w 9288780"/>
              <a:gd name="T7" fmla="*/ 0 h 1068704"/>
              <a:gd name="T8" fmla="*/ 0 w 9288780"/>
              <a:gd name="T9" fmla="*/ 1068324 h 1068704"/>
            </a:gdLst>
            <a:ahLst/>
            <a:cxnLst>
              <a:cxn ang="0">
                <a:pos x="T0" y="T1"/>
              </a:cxn>
              <a:cxn ang="0">
                <a:pos x="T2" y="T3"/>
              </a:cxn>
              <a:cxn ang="0">
                <a:pos x="T4" y="T5"/>
              </a:cxn>
              <a:cxn ang="0">
                <a:pos x="T6" y="T7"/>
              </a:cxn>
              <a:cxn ang="0">
                <a:pos x="T8" y="T9"/>
              </a:cxn>
            </a:cxnLst>
            <a:rect l="0" t="0" r="r" b="b"/>
            <a:pathLst>
              <a:path w="9288780" h="1068704">
                <a:moveTo>
                  <a:pt x="0" y="1068324"/>
                </a:moveTo>
                <a:lnTo>
                  <a:pt x="9288780" y="1068324"/>
                </a:lnTo>
                <a:lnTo>
                  <a:pt x="9288780" y="0"/>
                </a:lnTo>
                <a:lnTo>
                  <a:pt x="0" y="0"/>
                </a:lnTo>
                <a:lnTo>
                  <a:pt x="0" y="1068324"/>
                </a:lnTo>
                <a:close/>
              </a:path>
            </a:pathLst>
          </a:custGeom>
          <a:noFill/>
          <a:ln w="57911">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4" name="矩形 3"/>
          <p:cNvSpPr/>
          <p:nvPr/>
        </p:nvSpPr>
        <p:spPr>
          <a:xfrm>
            <a:off x="8741326" y="6488668"/>
            <a:ext cx="328936" cy="276999"/>
          </a:xfrm>
          <a:prstGeom prst="rect">
            <a:avLst/>
          </a:prstGeom>
        </p:spPr>
        <p:txBody>
          <a:bodyPr wrap="none">
            <a:spAutoFit/>
          </a:bodyPr>
          <a:lstStyle/>
          <a:p>
            <a:r>
              <a:rPr lang="en-US" altLang="zh-TW" sz="1200" dirty="0">
                <a:latin typeface="Garamond" panose="02020404030301010803" pitchFamily="18" charset="0"/>
              </a:rPr>
              <a:t>50</a:t>
            </a:r>
            <a:endParaRPr lang="zh-TW" altLang="en-US" sz="1200" dirty="0"/>
          </a:p>
        </p:txBody>
      </p:sp>
    </p:spTree>
    <p:extLst>
      <p:ext uri="{BB962C8B-B14F-4D97-AF65-F5344CB8AC3E}">
        <p14:creationId xmlns:p14="http://schemas.microsoft.com/office/powerpoint/2010/main" val="1302518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772" y="3657600"/>
            <a:ext cx="7822624" cy="2951934"/>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43" y="1266578"/>
            <a:ext cx="7856350" cy="1712468"/>
          </a:xfrm>
          <a:prstGeom prst="rect">
            <a:avLst/>
          </a:prstGeom>
        </p:spPr>
      </p:pic>
      <p:sp>
        <p:nvSpPr>
          <p:cNvPr id="2" name="文字方塊 1"/>
          <p:cNvSpPr txBox="1"/>
          <p:nvPr/>
        </p:nvSpPr>
        <p:spPr>
          <a:xfrm>
            <a:off x="309282" y="101100"/>
            <a:ext cx="7431741" cy="707886"/>
          </a:xfrm>
          <a:prstGeom prst="rect">
            <a:avLst/>
          </a:prstGeom>
          <a:noFill/>
        </p:spPr>
        <p:txBody>
          <a:bodyPr wrap="square" rtlCol="0">
            <a:spAutoFit/>
          </a:bodyPr>
          <a:lstStyle/>
          <a:p>
            <a:r>
              <a:rPr lang="zh-TW" altLang="en-US" sz="4000" b="1" dirty="0">
                <a:latin typeface="微軟正黑體" panose="020B0604030504040204" pitchFamily="34" charset="-120"/>
                <a:ea typeface="微軟正黑體" panose="020B0604030504040204" pitchFamily="34" charset="-120"/>
              </a:rPr>
              <a:t>化學消毒劑</a:t>
            </a:r>
            <a:r>
              <a:rPr lang="zh-TW" altLang="en-US" sz="4000" b="1" dirty="0">
                <a:solidFill>
                  <a:srgbClr val="C00000"/>
                </a:solidFill>
                <a:latin typeface="微軟正黑體" panose="020B0604030504040204" pitchFamily="34" charset="-120"/>
                <a:ea typeface="微軟正黑體" panose="020B0604030504040204" pitchFamily="34" charset="-120"/>
              </a:rPr>
              <a:t>*</a:t>
            </a:r>
            <a:endParaRPr lang="en-US" altLang="zh-TW" sz="4000" b="1" dirty="0">
              <a:solidFill>
                <a:srgbClr val="C00000"/>
              </a:solidFill>
              <a:latin typeface="微軟正黑體" panose="020B0604030504040204" pitchFamily="34" charset="-120"/>
              <a:ea typeface="微軟正黑體" panose="020B0604030504040204" pitchFamily="34" charset="-120"/>
            </a:endParaRPr>
          </a:p>
        </p:txBody>
      </p:sp>
      <p:sp>
        <p:nvSpPr>
          <p:cNvPr id="3" name="文字方塊 2"/>
          <p:cNvSpPr txBox="1"/>
          <p:nvPr/>
        </p:nvSpPr>
        <p:spPr>
          <a:xfrm>
            <a:off x="304800" y="848108"/>
            <a:ext cx="6172200" cy="553998"/>
          </a:xfrm>
          <a:prstGeom prst="rect">
            <a:avLst/>
          </a:prstGeom>
          <a:noFill/>
        </p:spPr>
        <p:txBody>
          <a:bodyPr wrap="square" rtlCol="0">
            <a:spAutoFit/>
          </a:bodyPr>
          <a:lstStyle/>
          <a:p>
            <a:pPr marL="285750" indent="-285750">
              <a:buFont typeface="Wingdings" panose="05000000000000000000" pitchFamily="2" charset="2"/>
              <a:buChar char="Ø"/>
            </a:pPr>
            <a:r>
              <a:rPr lang="zh-TW" altLang="en-US" sz="3000" b="1" dirty="0">
                <a:solidFill>
                  <a:srgbClr val="0909CD"/>
                </a:solidFill>
                <a:latin typeface="微軟正黑體" panose="020B0604030504040204" pitchFamily="34" charset="-120"/>
                <a:ea typeface="微軟正黑體" panose="020B0604030504040204" pitchFamily="34" charset="-120"/>
              </a:rPr>
              <a:t>中程度</a:t>
            </a:r>
            <a:r>
              <a:rPr lang="zh-TW" altLang="en-US" sz="3000" dirty="0">
                <a:latin typeface="微軟正黑體" panose="020B0604030504040204" pitchFamily="34" charset="-120"/>
                <a:ea typeface="微軟正黑體" panose="020B0604030504040204" pitchFamily="34" charset="-120"/>
              </a:rPr>
              <a:t>化學消毒劑</a:t>
            </a:r>
            <a:endParaRPr lang="en-US" altLang="zh-TW" sz="3000"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309282" y="3150148"/>
            <a:ext cx="6172200" cy="830997"/>
          </a:xfrm>
          <a:prstGeom prst="rect">
            <a:avLst/>
          </a:prstGeom>
          <a:noFill/>
        </p:spPr>
        <p:txBody>
          <a:bodyPr wrap="square" rtlCol="0">
            <a:spAutoFit/>
          </a:bodyPr>
          <a:lstStyle/>
          <a:p>
            <a:pPr marL="285750" indent="-285750">
              <a:buFont typeface="Wingdings" panose="05000000000000000000" pitchFamily="2" charset="2"/>
              <a:buChar char="Ø"/>
            </a:pPr>
            <a:r>
              <a:rPr lang="zh-TW" altLang="en-US" sz="3000" b="1" dirty="0">
                <a:solidFill>
                  <a:srgbClr val="0909CD"/>
                </a:solidFill>
                <a:latin typeface="微軟正黑體" panose="020B0604030504040204" pitchFamily="34" charset="-120"/>
                <a:ea typeface="微軟正黑體" panose="020B0604030504040204" pitchFamily="34" charset="-120"/>
              </a:rPr>
              <a:t>低程度</a:t>
            </a:r>
            <a:r>
              <a:rPr lang="zh-TW" altLang="en-US" sz="3000" dirty="0">
                <a:latin typeface="微軟正黑體" panose="020B0604030504040204" pitchFamily="34" charset="-120"/>
                <a:ea typeface="微軟正黑體" panose="020B0604030504040204" pitchFamily="34" charset="-120"/>
              </a:rPr>
              <a:t>化學消毒劑</a:t>
            </a:r>
            <a:endParaRPr lang="en-US" altLang="zh-TW" sz="3000" dirty="0">
              <a:latin typeface="微軟正黑體" panose="020B0604030504040204" pitchFamily="34" charset="-120"/>
              <a:ea typeface="微軟正黑體" panose="020B0604030504040204" pitchFamily="34" charset="-120"/>
            </a:endParaRPr>
          </a:p>
          <a:p>
            <a:endParaRPr lang="zh-TW" altLang="en-US" dirty="0"/>
          </a:p>
        </p:txBody>
      </p:sp>
      <p:sp>
        <p:nvSpPr>
          <p:cNvPr id="8" name="object 7"/>
          <p:cNvSpPr>
            <a:spLocks/>
          </p:cNvSpPr>
          <p:nvPr/>
        </p:nvSpPr>
        <p:spPr bwMode="auto">
          <a:xfrm>
            <a:off x="595531" y="1794399"/>
            <a:ext cx="7840662" cy="685447"/>
          </a:xfrm>
          <a:custGeom>
            <a:avLst/>
            <a:gdLst>
              <a:gd name="T0" fmla="*/ 0 w 9288780"/>
              <a:gd name="T1" fmla="*/ 1068324 h 1068704"/>
              <a:gd name="T2" fmla="*/ 9288780 w 9288780"/>
              <a:gd name="T3" fmla="*/ 1068324 h 1068704"/>
              <a:gd name="T4" fmla="*/ 9288780 w 9288780"/>
              <a:gd name="T5" fmla="*/ 0 h 1068704"/>
              <a:gd name="T6" fmla="*/ 0 w 9288780"/>
              <a:gd name="T7" fmla="*/ 0 h 1068704"/>
              <a:gd name="T8" fmla="*/ 0 w 9288780"/>
              <a:gd name="T9" fmla="*/ 1068324 h 1068704"/>
            </a:gdLst>
            <a:ahLst/>
            <a:cxnLst>
              <a:cxn ang="0">
                <a:pos x="T0" y="T1"/>
              </a:cxn>
              <a:cxn ang="0">
                <a:pos x="T2" y="T3"/>
              </a:cxn>
              <a:cxn ang="0">
                <a:pos x="T4" y="T5"/>
              </a:cxn>
              <a:cxn ang="0">
                <a:pos x="T6" y="T7"/>
              </a:cxn>
              <a:cxn ang="0">
                <a:pos x="T8" y="T9"/>
              </a:cxn>
            </a:cxnLst>
            <a:rect l="0" t="0" r="r" b="b"/>
            <a:pathLst>
              <a:path w="9288780" h="1068704">
                <a:moveTo>
                  <a:pt x="0" y="1068324"/>
                </a:moveTo>
                <a:lnTo>
                  <a:pt x="9288780" y="1068324"/>
                </a:lnTo>
                <a:lnTo>
                  <a:pt x="9288780" y="0"/>
                </a:lnTo>
                <a:lnTo>
                  <a:pt x="0" y="0"/>
                </a:lnTo>
                <a:lnTo>
                  <a:pt x="0" y="1068324"/>
                </a:lnTo>
                <a:close/>
              </a:path>
            </a:pathLst>
          </a:custGeom>
          <a:noFill/>
          <a:ln w="57911">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 name="object 7"/>
          <p:cNvSpPr>
            <a:spLocks/>
          </p:cNvSpPr>
          <p:nvPr/>
        </p:nvSpPr>
        <p:spPr bwMode="auto">
          <a:xfrm>
            <a:off x="595531" y="4816138"/>
            <a:ext cx="7764461" cy="634857"/>
          </a:xfrm>
          <a:custGeom>
            <a:avLst/>
            <a:gdLst>
              <a:gd name="T0" fmla="*/ 0 w 9288780"/>
              <a:gd name="T1" fmla="*/ 1068324 h 1068704"/>
              <a:gd name="T2" fmla="*/ 9288780 w 9288780"/>
              <a:gd name="T3" fmla="*/ 1068324 h 1068704"/>
              <a:gd name="T4" fmla="*/ 9288780 w 9288780"/>
              <a:gd name="T5" fmla="*/ 0 h 1068704"/>
              <a:gd name="T6" fmla="*/ 0 w 9288780"/>
              <a:gd name="T7" fmla="*/ 0 h 1068704"/>
              <a:gd name="T8" fmla="*/ 0 w 9288780"/>
              <a:gd name="T9" fmla="*/ 1068324 h 1068704"/>
            </a:gdLst>
            <a:ahLst/>
            <a:cxnLst>
              <a:cxn ang="0">
                <a:pos x="T0" y="T1"/>
              </a:cxn>
              <a:cxn ang="0">
                <a:pos x="T2" y="T3"/>
              </a:cxn>
              <a:cxn ang="0">
                <a:pos x="T4" y="T5"/>
              </a:cxn>
              <a:cxn ang="0">
                <a:pos x="T6" y="T7"/>
              </a:cxn>
              <a:cxn ang="0">
                <a:pos x="T8" y="T9"/>
              </a:cxn>
            </a:cxnLst>
            <a:rect l="0" t="0" r="r" b="b"/>
            <a:pathLst>
              <a:path w="9288780" h="1068704">
                <a:moveTo>
                  <a:pt x="0" y="1068324"/>
                </a:moveTo>
                <a:lnTo>
                  <a:pt x="9288780" y="1068324"/>
                </a:lnTo>
                <a:lnTo>
                  <a:pt x="9288780" y="0"/>
                </a:lnTo>
                <a:lnTo>
                  <a:pt x="0" y="0"/>
                </a:lnTo>
                <a:lnTo>
                  <a:pt x="0" y="1068324"/>
                </a:lnTo>
                <a:close/>
              </a:path>
            </a:pathLst>
          </a:custGeom>
          <a:noFill/>
          <a:ln w="57911">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7" name="矩形 6"/>
          <p:cNvSpPr/>
          <p:nvPr/>
        </p:nvSpPr>
        <p:spPr>
          <a:xfrm>
            <a:off x="8750507" y="6488668"/>
            <a:ext cx="328936" cy="276999"/>
          </a:xfrm>
          <a:prstGeom prst="rect">
            <a:avLst/>
          </a:prstGeom>
        </p:spPr>
        <p:txBody>
          <a:bodyPr wrap="none">
            <a:spAutoFit/>
          </a:bodyPr>
          <a:lstStyle/>
          <a:p>
            <a:r>
              <a:rPr lang="en-US" altLang="zh-TW" sz="1200" dirty="0">
                <a:latin typeface="Garamond" panose="02020404030301010803" pitchFamily="18" charset="0"/>
              </a:rPr>
              <a:t>51</a:t>
            </a:r>
            <a:endParaRPr lang="zh-TW" altLang="en-US" sz="1200" dirty="0"/>
          </a:p>
        </p:txBody>
      </p:sp>
    </p:spTree>
    <p:extLst>
      <p:ext uri="{BB962C8B-B14F-4D97-AF65-F5344CB8AC3E}">
        <p14:creationId xmlns:p14="http://schemas.microsoft.com/office/powerpoint/2010/main" val="16031518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object 2"/>
          <p:cNvSpPr>
            <a:spLocks noChangeArrowheads="1"/>
          </p:cNvSpPr>
          <p:nvPr/>
        </p:nvSpPr>
        <p:spPr bwMode="auto">
          <a:xfrm>
            <a:off x="228600" y="457200"/>
            <a:ext cx="8683625" cy="55165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3" name="object 3"/>
          <p:cNvSpPr txBox="1"/>
          <p:nvPr/>
        </p:nvSpPr>
        <p:spPr>
          <a:xfrm>
            <a:off x="8878256" y="6553200"/>
            <a:ext cx="168275" cy="184666"/>
          </a:xfrm>
          <a:prstGeom prst="rect">
            <a:avLst/>
          </a:prstGeom>
        </p:spPr>
        <p:txBody>
          <a:bodyPr lIns="0" tIns="0" rIns="0" bIns="0">
            <a:spAutoFit/>
          </a:bodyPr>
          <a:lstStyle/>
          <a:p>
            <a:pPr marL="11723">
              <a:defRPr/>
            </a:pPr>
            <a:r>
              <a:rPr lang="en-US" sz="1200" spc="-9" dirty="0">
                <a:latin typeface="Calibri"/>
                <a:cs typeface="Calibri"/>
              </a:rPr>
              <a:t>53</a:t>
            </a:r>
          </a:p>
        </p:txBody>
      </p:sp>
      <p:sp>
        <p:nvSpPr>
          <p:cNvPr id="4" name="object 7"/>
          <p:cNvSpPr>
            <a:spLocks/>
          </p:cNvSpPr>
          <p:nvPr/>
        </p:nvSpPr>
        <p:spPr bwMode="auto">
          <a:xfrm>
            <a:off x="1066800" y="2286000"/>
            <a:ext cx="5181600" cy="457200"/>
          </a:xfrm>
          <a:custGeom>
            <a:avLst/>
            <a:gdLst>
              <a:gd name="T0" fmla="*/ 0 w 9288780"/>
              <a:gd name="T1" fmla="*/ 1068324 h 1068704"/>
              <a:gd name="T2" fmla="*/ 9288780 w 9288780"/>
              <a:gd name="T3" fmla="*/ 1068324 h 1068704"/>
              <a:gd name="T4" fmla="*/ 9288780 w 9288780"/>
              <a:gd name="T5" fmla="*/ 0 h 1068704"/>
              <a:gd name="T6" fmla="*/ 0 w 9288780"/>
              <a:gd name="T7" fmla="*/ 0 h 1068704"/>
              <a:gd name="T8" fmla="*/ 0 w 9288780"/>
              <a:gd name="T9" fmla="*/ 1068324 h 1068704"/>
            </a:gdLst>
            <a:ahLst/>
            <a:cxnLst>
              <a:cxn ang="0">
                <a:pos x="T0" y="T1"/>
              </a:cxn>
              <a:cxn ang="0">
                <a:pos x="T2" y="T3"/>
              </a:cxn>
              <a:cxn ang="0">
                <a:pos x="T4" y="T5"/>
              </a:cxn>
              <a:cxn ang="0">
                <a:pos x="T6" y="T7"/>
              </a:cxn>
              <a:cxn ang="0">
                <a:pos x="T8" y="T9"/>
              </a:cxn>
            </a:cxnLst>
            <a:rect l="0" t="0" r="r" b="b"/>
            <a:pathLst>
              <a:path w="9288780" h="1068704">
                <a:moveTo>
                  <a:pt x="0" y="1068324"/>
                </a:moveTo>
                <a:lnTo>
                  <a:pt x="9288780" y="1068324"/>
                </a:lnTo>
                <a:lnTo>
                  <a:pt x="9288780" y="0"/>
                </a:lnTo>
                <a:lnTo>
                  <a:pt x="0" y="0"/>
                </a:lnTo>
                <a:lnTo>
                  <a:pt x="0" y="1068324"/>
                </a:lnTo>
                <a:close/>
              </a:path>
            </a:pathLst>
          </a:custGeom>
          <a:noFill/>
          <a:ln w="57911">
            <a:solidFill>
              <a:srgbClr val="C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 name="五角星形 1"/>
          <p:cNvSpPr/>
          <p:nvPr/>
        </p:nvSpPr>
        <p:spPr>
          <a:xfrm>
            <a:off x="5981700" y="1925444"/>
            <a:ext cx="533400" cy="533400"/>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69885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object 2"/>
          <p:cNvSpPr>
            <a:spLocks noChangeArrowheads="1"/>
          </p:cNvSpPr>
          <p:nvPr/>
        </p:nvSpPr>
        <p:spPr bwMode="auto">
          <a:xfrm>
            <a:off x="457200" y="533400"/>
            <a:ext cx="8086725" cy="46529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3" name="object 3"/>
          <p:cNvSpPr txBox="1"/>
          <p:nvPr/>
        </p:nvSpPr>
        <p:spPr>
          <a:xfrm>
            <a:off x="8958792" y="6553200"/>
            <a:ext cx="168275" cy="184666"/>
          </a:xfrm>
          <a:prstGeom prst="rect">
            <a:avLst/>
          </a:prstGeom>
        </p:spPr>
        <p:txBody>
          <a:bodyPr lIns="0" tIns="0" rIns="0" bIns="0">
            <a:spAutoFit/>
          </a:bodyPr>
          <a:lstStyle/>
          <a:p>
            <a:pPr marL="11723">
              <a:defRPr/>
            </a:pPr>
            <a:r>
              <a:rPr lang="en-US" sz="1200" spc="-9" dirty="0">
                <a:latin typeface="Calibri"/>
                <a:cs typeface="Calibri"/>
              </a:rPr>
              <a:t>54</a:t>
            </a:r>
            <a:endParaRPr sz="1200" dirty="0">
              <a:latin typeface="Calibri"/>
              <a:cs typeface="Calibri"/>
            </a:endParaRPr>
          </a:p>
        </p:txBody>
      </p:sp>
    </p:spTree>
    <p:extLst>
      <p:ext uri="{BB962C8B-B14F-4D97-AF65-F5344CB8AC3E}">
        <p14:creationId xmlns:p14="http://schemas.microsoft.com/office/powerpoint/2010/main" val="2373215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48798" y="533400"/>
            <a:ext cx="5051638" cy="707886"/>
          </a:xfrm>
          <a:prstGeom prst="rect">
            <a:avLst/>
          </a:prstGeom>
          <a:noFill/>
        </p:spPr>
        <p:txBody>
          <a:bodyPr wrap="square" rtlCol="0">
            <a:spAutoFit/>
          </a:bodyPr>
          <a:lstStyle/>
          <a:p>
            <a:pPr defTabSz="844083" fontAlgn="base">
              <a:spcBef>
                <a:spcPct val="0"/>
              </a:spcBef>
              <a:spcAft>
                <a:spcPct val="0"/>
              </a:spcAft>
              <a:defRPr/>
            </a:pPr>
            <a:r>
              <a:rPr lang="zh-TW" altLang="en-US" sz="4000" b="1" dirty="0">
                <a:latin typeface="微軟正黑體" panose="020B0604030504040204" pitchFamily="34" charset="-120"/>
                <a:ea typeface="微軟正黑體" panose="020B0604030504040204" pitchFamily="34" charset="-120"/>
              </a:rPr>
              <a:t>滅菌</a:t>
            </a:r>
            <a:r>
              <a:rPr lang="en-US" altLang="zh-TW" sz="4000" b="1" dirty="0">
                <a:latin typeface="微軟正黑體" panose="020B0604030504040204" pitchFamily="34" charset="-120"/>
                <a:ea typeface="微軟正黑體" panose="020B0604030504040204" pitchFamily="34" charset="-120"/>
              </a:rPr>
              <a:t>(Sterilization)</a:t>
            </a:r>
          </a:p>
        </p:txBody>
      </p:sp>
      <p:sp>
        <p:nvSpPr>
          <p:cNvPr id="11" name="投影片編號版面配置區 3"/>
          <p:cNvSpPr>
            <a:spLocks noGrp="1"/>
          </p:cNvSpPr>
          <p:nvPr>
            <p:ph type="sldNum" sz="quarter" idx="12"/>
          </p:nvPr>
        </p:nvSpPr>
        <p:spPr>
          <a:xfrm>
            <a:off x="7808038" y="6198376"/>
            <a:ext cx="502919" cy="170496"/>
          </a:xfrm>
        </p:spPr>
        <p:txBody>
          <a:bodyPr/>
          <a:lstStyle>
            <a:lvl1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1pPr>
            <a:lvl2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2pPr>
            <a:lvl3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3pPr>
            <a:lvl4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4pPr>
            <a:lvl5pPr>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5pPr>
            <a:lvl6pPr marL="2321227"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6pPr>
            <a:lvl7pPr marL="2743269"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7pPr>
            <a:lvl8pPr marL="3165310"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8pPr>
            <a:lvl9pPr marL="3587351" indent="-211021" defTabSz="414715" eaLnBrk="0" fontAlgn="base" hangingPunct="0">
              <a:spcBef>
                <a:spcPct val="0"/>
              </a:spcBef>
              <a:spcAft>
                <a:spcPct val="0"/>
              </a:spcAft>
              <a:tabLst>
                <a:tab pos="668232" algn="l"/>
                <a:tab pos="1336464" algn="l"/>
                <a:tab pos="2004696" algn="l"/>
              </a:tabLst>
              <a:defRPr>
                <a:solidFill>
                  <a:schemeClr val="bg1"/>
                </a:solidFill>
                <a:latin typeface="Arial" panose="020B0604020202020204" pitchFamily="34" charset="0"/>
                <a:ea typeface="新細明體" panose="02020500000000000000" pitchFamily="18" charset="-120"/>
              </a:defRPr>
            </a:lvl9pPr>
          </a:lstStyle>
          <a:p>
            <a:pPr algn="r" defTabSz="844083" fontAlgn="base">
              <a:spcBef>
                <a:spcPct val="0"/>
              </a:spcBef>
              <a:spcAft>
                <a:spcPct val="0"/>
              </a:spcAft>
              <a:defRPr/>
            </a:pPr>
            <a:fld id="{62D9B59F-E57F-417B-B57C-7E6ED25183B1}" type="slidenum">
              <a:rPr lang="en-US" altLang="zh-TW" sz="1108" b="0">
                <a:solidFill>
                  <a:prstClr val="white"/>
                </a:solidFill>
                <a:cs typeface="+mn-cs"/>
              </a:rPr>
              <a:pPr algn="r" defTabSz="844083" fontAlgn="base">
                <a:spcBef>
                  <a:spcPct val="0"/>
                </a:spcBef>
                <a:spcAft>
                  <a:spcPct val="0"/>
                </a:spcAft>
                <a:defRPr/>
              </a:pPr>
              <a:t>58</a:t>
            </a:fld>
            <a:r>
              <a:rPr lang="en-US" altLang="zh-TW" sz="1108" b="0" dirty="0">
                <a:solidFill>
                  <a:prstClr val="white"/>
                </a:solidFill>
                <a:cs typeface="+mn-cs"/>
              </a:rPr>
              <a:t> / 60</a:t>
            </a:r>
          </a:p>
        </p:txBody>
      </p:sp>
      <p:pic>
        <p:nvPicPr>
          <p:cNvPr id="9" name="圖片 8"/>
          <p:cNvPicPr>
            <a:picLocks noChangeAspect="1"/>
          </p:cNvPicPr>
          <p:nvPr/>
        </p:nvPicPr>
        <p:blipFill rotWithShape="1">
          <a:blip r:embed="rId3"/>
          <a:srcRect l="-1" t="9018" r="49562"/>
          <a:stretch/>
        </p:blipFill>
        <p:spPr>
          <a:xfrm>
            <a:off x="5181600" y="1099700"/>
            <a:ext cx="3817003" cy="5269172"/>
          </a:xfrm>
          <a:prstGeom prst="rect">
            <a:avLst/>
          </a:prstGeom>
        </p:spPr>
      </p:pic>
      <p:sp>
        <p:nvSpPr>
          <p:cNvPr id="13" name="文字方塊 12"/>
          <p:cNvSpPr txBox="1"/>
          <p:nvPr/>
        </p:nvSpPr>
        <p:spPr>
          <a:xfrm>
            <a:off x="226764" y="1524000"/>
            <a:ext cx="5486400" cy="2649187"/>
          </a:xfrm>
          <a:prstGeom prst="rect">
            <a:avLst/>
          </a:prstGeom>
          <a:noFill/>
        </p:spPr>
        <p:txBody>
          <a:bodyPr wrap="square" rtlCol="0">
            <a:spAutoFit/>
          </a:bodyPr>
          <a:lstStyle/>
          <a:p>
            <a:pPr lvl="1" indent="-457200" defTabSz="844083" fontAlgn="base">
              <a:lnSpc>
                <a:spcPct val="150000"/>
              </a:lnSpc>
              <a:spcBef>
                <a:spcPct val="0"/>
              </a:spcBef>
              <a:spcAft>
                <a:spcPct val="0"/>
              </a:spcAft>
              <a:buFont typeface="Wingdings" panose="05000000000000000000" pitchFamily="2" charset="2"/>
              <a:buChar char="Ø"/>
              <a:defRPr/>
            </a:pP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目的 </a:t>
            </a:r>
            <a:r>
              <a:rPr lang="en-US" altLang="zh-TW" sz="2769" b="1" dirty="0">
                <a:solidFill>
                  <a:prstClr val="black">
                    <a:lumMod val="95000"/>
                    <a:lumOff val="5000"/>
                  </a:prstClr>
                </a:solidFill>
                <a:latin typeface="微軟正黑體" panose="020B0604030504040204" pitchFamily="34" charset="-120"/>
                <a:ea typeface="微軟正黑體" panose="020B0604030504040204" pitchFamily="34" charset="-120"/>
              </a:rPr>
              <a:t>:</a:t>
            </a: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 達到</a:t>
            </a:r>
            <a:r>
              <a:rPr lang="zh-TW" altLang="en-US" sz="2769" b="1" dirty="0">
                <a:solidFill>
                  <a:srgbClr val="C00000"/>
                </a:solidFill>
                <a:latin typeface="微軟正黑體" panose="020B0604030504040204" pitchFamily="34" charset="-120"/>
                <a:ea typeface="微軟正黑體" panose="020B0604030504040204" pitchFamily="34" charset="-120"/>
              </a:rPr>
              <a:t>完全無菌</a:t>
            </a: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a:t>
            </a:r>
            <a:endParaRPr lang="en-US" altLang="zh-TW" sz="2769" b="1" dirty="0">
              <a:solidFill>
                <a:prstClr val="black">
                  <a:lumMod val="95000"/>
                  <a:lumOff val="5000"/>
                </a:prstClr>
              </a:solidFill>
              <a:latin typeface="微軟正黑體" panose="020B0604030504040204" pitchFamily="34" charset="-120"/>
              <a:ea typeface="微軟正黑體" panose="020B0604030504040204" pitchFamily="34" charset="-120"/>
            </a:endParaRPr>
          </a:p>
          <a:p>
            <a:pPr lvl="1" indent="-457200" defTabSz="844083" fontAlgn="base">
              <a:lnSpc>
                <a:spcPct val="150000"/>
              </a:lnSpc>
              <a:spcBef>
                <a:spcPct val="0"/>
              </a:spcBef>
              <a:spcAft>
                <a:spcPct val="0"/>
              </a:spcAft>
              <a:buFont typeface="Wingdings" panose="05000000000000000000" pitchFamily="2" charset="2"/>
              <a:buChar char="Ø"/>
              <a:defRPr/>
            </a:pP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利用物理或化學方法</a:t>
            </a:r>
            <a:r>
              <a:rPr lang="zh-TW" altLang="en-US" sz="2769" b="1" dirty="0">
                <a:solidFill>
                  <a:prstClr val="black"/>
                </a:solidFill>
                <a:latin typeface="微軟正黑體" panose="020B0604030504040204" pitchFamily="34" charset="-120"/>
                <a:ea typeface="微軟正黑體" panose="020B0604030504040204" pitchFamily="34" charset="-120"/>
              </a:rPr>
              <a:t>，消滅所有微生物，</a:t>
            </a: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包括</a:t>
            </a:r>
            <a:r>
              <a:rPr lang="en-US" altLang="zh-TW" sz="2769" b="1" dirty="0">
                <a:solidFill>
                  <a:prstClr val="black">
                    <a:lumMod val="95000"/>
                    <a:lumOff val="5000"/>
                  </a:prstClr>
                </a:solidFill>
                <a:latin typeface="微軟正黑體" panose="020B0604030504040204" pitchFamily="34" charset="-120"/>
                <a:ea typeface="微軟正黑體" panose="020B0604030504040204" pitchFamily="34" charset="-120"/>
              </a:rPr>
              <a:t>:</a:t>
            </a: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細菌、結核菌</a:t>
            </a:r>
            <a:endParaRPr lang="en-US" altLang="zh-TW" sz="2769" b="1" dirty="0">
              <a:solidFill>
                <a:prstClr val="black">
                  <a:lumMod val="95000"/>
                  <a:lumOff val="5000"/>
                </a:prstClr>
              </a:solidFill>
              <a:latin typeface="微軟正黑體" panose="020B0604030504040204" pitchFamily="34" charset="-120"/>
              <a:ea typeface="微軟正黑體" panose="020B0604030504040204" pitchFamily="34" charset="-120"/>
            </a:endParaRPr>
          </a:p>
          <a:p>
            <a:pPr marL="0" lvl="1" defTabSz="844083" fontAlgn="base">
              <a:lnSpc>
                <a:spcPct val="150000"/>
              </a:lnSpc>
              <a:spcBef>
                <a:spcPct val="0"/>
              </a:spcBef>
              <a:spcAft>
                <a:spcPct val="0"/>
              </a:spcAft>
              <a:defRPr/>
            </a:pPr>
            <a:r>
              <a:rPr lang="zh-TW" altLang="en-US" sz="2769" b="1" dirty="0">
                <a:solidFill>
                  <a:prstClr val="black">
                    <a:lumMod val="95000"/>
                    <a:lumOff val="5000"/>
                  </a:prstClr>
                </a:solidFill>
                <a:latin typeface="微軟正黑體" panose="020B0604030504040204" pitchFamily="34" charset="-120"/>
                <a:ea typeface="微軟正黑體" panose="020B0604030504040204" pitchFamily="34" charset="-120"/>
              </a:rPr>
              <a:t>     、黴菌、病毒、</a:t>
            </a:r>
            <a:r>
              <a:rPr lang="zh-TW" altLang="en-US" sz="2769" b="1" dirty="0">
                <a:solidFill>
                  <a:srgbClr val="C00000"/>
                </a:solidFill>
                <a:latin typeface="微軟正黑體" panose="020B0604030504040204" pitchFamily="34" charset="-120"/>
                <a:ea typeface="微軟正黑體" panose="020B0604030504040204" pitchFamily="34" charset="-120"/>
              </a:rPr>
              <a:t>細菌孢子。</a:t>
            </a:r>
          </a:p>
        </p:txBody>
      </p:sp>
      <p:sp>
        <p:nvSpPr>
          <p:cNvPr id="2" name="矩形 1"/>
          <p:cNvSpPr/>
          <p:nvPr/>
        </p:nvSpPr>
        <p:spPr>
          <a:xfrm>
            <a:off x="8797266" y="6488668"/>
            <a:ext cx="328936" cy="276999"/>
          </a:xfrm>
          <a:prstGeom prst="rect">
            <a:avLst/>
          </a:prstGeom>
        </p:spPr>
        <p:txBody>
          <a:bodyPr wrap="none">
            <a:spAutoFit/>
          </a:bodyPr>
          <a:lstStyle/>
          <a:p>
            <a:r>
              <a:rPr lang="en-US" altLang="zh-TW" sz="1200" dirty="0">
                <a:latin typeface="Garamond" panose="02020404030301010803" pitchFamily="18" charset="0"/>
              </a:rPr>
              <a:t>52</a:t>
            </a:r>
          </a:p>
        </p:txBody>
      </p:sp>
    </p:spTree>
    <p:extLst>
      <p:ext uri="{BB962C8B-B14F-4D97-AF65-F5344CB8AC3E}">
        <p14:creationId xmlns:p14="http://schemas.microsoft.com/office/powerpoint/2010/main" val="1721520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a:xfrm>
            <a:off x="609352" y="152400"/>
            <a:ext cx="6985000" cy="762000"/>
          </a:xfrm>
        </p:spPr>
        <p:txBody>
          <a:bodyPr rtlCol="0">
            <a:normAutofit/>
          </a:bodyPr>
          <a:lstStyle/>
          <a:p>
            <a:pPr eaLnBrk="1" fontAlgn="auto" hangingPunct="1">
              <a:spcAft>
                <a:spcPts val="0"/>
              </a:spcAft>
              <a:defRPr/>
            </a:pPr>
            <a:r>
              <a:rPr lang="zh-TW" altLang="en-US" sz="3600" b="1"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感染性物質運輸 </a:t>
            </a:r>
            <a:r>
              <a:rPr lang="en-US" altLang="zh-TW" sz="3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36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4275" name="內容版面配置區 2"/>
          <p:cNvSpPr>
            <a:spLocks noGrp="1"/>
          </p:cNvSpPr>
          <p:nvPr>
            <p:ph idx="4294967295"/>
          </p:nvPr>
        </p:nvSpPr>
        <p:spPr>
          <a:xfrm>
            <a:off x="514970" y="2438400"/>
            <a:ext cx="8353425" cy="5257800"/>
          </a:xfrm>
          <a:prstGeom prst="rect">
            <a:avLst/>
          </a:prstGeom>
        </p:spPr>
        <p:txBody>
          <a:bodyPr rtlCol="0">
            <a:noAutofit/>
          </a:bodyPr>
          <a:lstStyle/>
          <a:p>
            <a:pPr marL="342900" indent="-342900" eaLnBrk="1" fontAlgn="auto" hangingPunct="1">
              <a:spcBef>
                <a:spcPts val="1500"/>
              </a:spcBef>
              <a:spcAft>
                <a:spcPts val="0"/>
              </a:spcAft>
              <a:buClr>
                <a:srgbClr val="C00000"/>
              </a:buClr>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聯合國運輸橘皮書危害物分類</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感染性物質屬第</a:t>
            </a:r>
            <a:r>
              <a:rPr lang="en-US" altLang="zh-TW" sz="2000" b="1" u="sng"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6.2</a:t>
            </a:r>
            <a:r>
              <a:rPr lang="zh-TW" altLang="en-US" sz="2000" b="1" u="sng"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類</a:t>
            </a:r>
            <a:endParaRPr lang="en-US" altLang="zh-TW" sz="2000" b="1" u="sng"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500"/>
              </a:spcBef>
              <a:spcAft>
                <a:spcPts val="0"/>
              </a:spcAft>
              <a:buFont typeface="Wingdings 3" panose="05040102010807070707" pitchFamily="18" charset="2"/>
              <a:buNone/>
              <a:defRPr/>
            </a:pP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類感染性物質 </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eaLnBrk="1" fontAlgn="auto" hangingPunct="1">
              <a:spcBef>
                <a:spcPts val="500"/>
              </a:spcBef>
              <a:spcAft>
                <a:spcPts val="0"/>
              </a:spcAft>
              <a:buFont typeface="Wingdings" panose="05000000000000000000" pitchFamily="2" charset="2"/>
              <a:buNone/>
              <a:defRPr/>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在此類感染性物質的運輸過程中，當人或動物暴露到這類感染性</a:t>
            </a:r>
            <a:endPar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eaLnBrk="1" fontAlgn="auto" hangingPunct="1">
              <a:spcBef>
                <a:spcPts val="500"/>
              </a:spcBef>
              <a:spcAft>
                <a:spcPts val="0"/>
              </a:spcAft>
              <a:buFont typeface="Wingdings" panose="05000000000000000000" pitchFamily="2" charset="2"/>
              <a:buNone/>
              <a:defRPr/>
            </a:pP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物質時，這些物質會</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導致人或動物產生永久性的失能或殘疾、引</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eaLnBrk="1" fontAlgn="auto" hangingPunct="1">
              <a:spcBef>
                <a:spcPts val="500"/>
              </a:spcBef>
              <a:spcAft>
                <a:spcPts val="0"/>
              </a:spcAft>
              <a:buFont typeface="Wingdings" panose="05000000000000000000" pitchFamily="2" charset="2"/>
              <a:buNone/>
              <a:defRPr/>
            </a:pP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發具有生命威脅或致死的疾病。</a:t>
            </a:r>
            <a:endPar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eaLnBrk="1" fontAlgn="auto" hangingPunct="1">
              <a:spcBef>
                <a:spcPts val="500"/>
              </a:spcBef>
              <a:spcAft>
                <a:spcPts val="0"/>
              </a:spcAft>
              <a:buFont typeface="Wingdings" panose="05000000000000000000" pitchFamily="2" charset="2"/>
              <a:buNone/>
              <a:defRPr/>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編號為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UN2814</a:t>
            </a:r>
          </a:p>
          <a:p>
            <a:pPr lvl="1" eaLnBrk="1" fontAlgn="auto" hangingPunct="1">
              <a:spcBef>
                <a:spcPts val="500"/>
              </a:spcBef>
              <a:spcAft>
                <a:spcPts val="0"/>
              </a:spcAft>
              <a:buFont typeface="Wingdings" panose="05000000000000000000" pitchFamily="2" charset="2"/>
              <a:buNone/>
              <a:defRPr/>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僅導致動物生病，編號為 </a:t>
            </a: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UN2900</a:t>
            </a:r>
          </a:p>
          <a:p>
            <a:pPr marL="0" indent="0" eaLnBrk="1" fontAlgn="auto" hangingPunct="1">
              <a:spcBef>
                <a:spcPts val="500"/>
              </a:spcBef>
              <a:spcAft>
                <a:spcPts val="0"/>
              </a:spcAft>
              <a:buFont typeface="Wingdings 3" panose="05040102010807070707" pitchFamily="18" charset="2"/>
              <a:buNone/>
              <a:defRPr/>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20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類感染性物質</a:t>
            </a:r>
            <a:endParaRPr lang="en-US" altLang="zh-TW" sz="20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500"/>
              </a:spcBef>
              <a:spcAft>
                <a:spcPts val="0"/>
              </a:spcAft>
              <a:buFont typeface="Wingdings" panose="05000000000000000000" pitchFamily="2" charset="2"/>
              <a:buNone/>
              <a:defRPr/>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不符合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 </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類感染性物質的定義即為 </a:t>
            </a:r>
            <a:r>
              <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 </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類感染性物質。</a:t>
            </a:r>
            <a:endParaRPr lang="en-US" altLang="zh-TW"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fontAlgn="auto" hangingPunct="1">
              <a:spcBef>
                <a:spcPts val="500"/>
              </a:spcBef>
              <a:spcAft>
                <a:spcPts val="0"/>
              </a:spcAft>
              <a:buFont typeface="Wingdings" panose="05000000000000000000" pitchFamily="2" charset="2"/>
              <a:buNone/>
              <a:defRPr/>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編號為 </a:t>
            </a:r>
            <a:r>
              <a:rPr lang="en-US" altLang="zh-TW" sz="2000" b="1"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UN 3373</a:t>
            </a:r>
            <a:endParaRPr lang="zh-TW" altLang="en-US" sz="2000" b="1"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2404" name="投影片編號版面配置區 3"/>
          <p:cNvSpPr>
            <a:spLocks noGrp="1"/>
          </p:cNvSpPr>
          <p:nvPr>
            <p:ph type="sldNum" sz="quarter" idx="4294967295"/>
          </p:nvPr>
        </p:nvSpPr>
        <p:spPr bwMode="auto">
          <a:xfrm>
            <a:off x="8470105" y="6477000"/>
            <a:ext cx="585787" cy="184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81F9EECC-9DEF-4F39-ADDD-3220A1F98B0A}" type="slidenum">
              <a:rPr kumimoji="0" lang="en-US" altLang="zh-TW" sz="1200" smtClean="0">
                <a:solidFill>
                  <a:schemeClr val="tx1"/>
                </a:solidFill>
                <a:latin typeface="Garamond" panose="02020404030301010803" pitchFamily="18" charset="0"/>
                <a:ea typeface="新細明體" panose="02020500000000000000" pitchFamily="18" charset="-120"/>
              </a:rPr>
              <a:pPr algn="r">
                <a:spcBef>
                  <a:spcPct val="0"/>
                </a:spcBef>
                <a:buClrTx/>
                <a:buFontTx/>
                <a:buNone/>
              </a:pPr>
              <a:t>59</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sp>
        <p:nvSpPr>
          <p:cNvPr id="6" name="標題 4"/>
          <p:cNvSpPr txBox="1">
            <a:spLocks/>
          </p:cNvSpPr>
          <p:nvPr/>
        </p:nvSpPr>
        <p:spPr>
          <a:xfrm>
            <a:off x="509462" y="901521"/>
            <a:ext cx="8253537" cy="1384995"/>
          </a:xfrm>
          <a:prstGeom prst="rect">
            <a:avLst/>
          </a:prstGeom>
        </p:spPr>
        <p:txBody>
          <a:bodyPr wrap="square" lIns="0" tIns="0" rIns="0" bIns="0">
            <a:spAutoFit/>
          </a:bodyPr>
          <a:lstStyle>
            <a:lvl1pPr>
              <a:defRPr sz="4000" b="1" i="0">
                <a:solidFill>
                  <a:schemeClr val="tx1"/>
                </a:solidFill>
                <a:latin typeface="新細明體"/>
                <a:ea typeface="+mj-ea"/>
                <a:cs typeface="新細明體"/>
              </a:defRPr>
            </a:lvl1pPr>
          </a:lstStyle>
          <a:p>
            <a:r>
              <a:rPr lang="zh-TW" altLang="en-US" sz="2400" kern="0" dirty="0">
                <a:latin typeface="微軟正黑體" panose="020B0604030504040204" pitchFamily="34" charset="-120"/>
                <a:ea typeface="微軟正黑體" panose="020B0604030504040204" pitchFamily="34" charset="-120"/>
              </a:rPr>
              <a:t>辦法 第二十七條</a:t>
            </a:r>
            <a:endParaRPr lang="en-US" altLang="zh-TW" sz="2400" kern="0" dirty="0">
              <a:latin typeface="微軟正黑體" panose="020B0604030504040204" pitchFamily="34" charset="-120"/>
              <a:ea typeface="微軟正黑體" panose="020B0604030504040204" pitchFamily="34" charset="-120"/>
            </a:endParaRPr>
          </a:p>
          <a:p>
            <a:pPr marL="457200" indent="-457200">
              <a:buClr>
                <a:srgbClr val="C00000"/>
              </a:buClr>
              <a:buFont typeface="Wingdings" panose="05000000000000000000" pitchFamily="2" charset="2"/>
              <a:buChar char="Ø"/>
            </a:pPr>
            <a:r>
              <a:rPr lang="zh-TW" altLang="en-US" sz="2200" dirty="0">
                <a:latin typeface="微軟正黑體" panose="020B0604030504040204" pitchFamily="34" charset="-120"/>
                <a:ea typeface="微軟正黑體" panose="020B0604030504040204" pitchFamily="34" charset="-120"/>
              </a:rPr>
              <a:t>感染性生物材料之運送，應符合中央主管機關所定之</a:t>
            </a:r>
            <a:r>
              <a:rPr lang="zh-TW" altLang="en-US" sz="2200" dirty="0">
                <a:solidFill>
                  <a:srgbClr val="C00000"/>
                </a:solidFill>
                <a:latin typeface="微軟正黑體" panose="020B0604030504040204" pitchFamily="34" charset="-120"/>
                <a:ea typeface="微軟正黑體" panose="020B0604030504040204" pitchFamily="34" charset="-120"/>
              </a:rPr>
              <a:t>三層包裝規定</a:t>
            </a:r>
            <a:r>
              <a:rPr lang="zh-TW" altLang="en-US" sz="2200" dirty="0">
                <a:latin typeface="微軟正黑體" panose="020B0604030504040204" pitchFamily="34" charset="-120"/>
                <a:ea typeface="微軟正黑體" panose="020B0604030504040204" pitchFamily="34" charset="-120"/>
              </a:rPr>
              <a:t>， 以適當交通工具為之，並應依中央交通主管機關規定辦理</a:t>
            </a:r>
            <a:r>
              <a:rPr lang="zh-TW" altLang="en-US" sz="22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之。</a:t>
            </a:r>
            <a:endParaRPr lang="en-US" altLang="zh-TW" sz="22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65017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1802" y="793735"/>
            <a:ext cx="8407400" cy="615553"/>
          </a:xfrm>
        </p:spPr>
        <p:txBody>
          <a:bodyPr/>
          <a:lstStyle/>
          <a:p>
            <a:r>
              <a:rPr lang="zh-TW" altLang="en-US" dirty="0">
                <a:latin typeface="微軟正黑體" panose="020B0604030504040204" pitchFamily="34" charset="-120"/>
                <a:ea typeface="微軟正黑體" panose="020B0604030504040204" pitchFamily="34" charset="-120"/>
              </a:rPr>
              <a:t>我國歷年實驗室感染意外事件統計</a:t>
            </a:r>
          </a:p>
        </p:txBody>
      </p:sp>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11" y="1524000"/>
            <a:ext cx="8776581" cy="3657600"/>
          </a:xfrm>
          <a:prstGeom prst="rect">
            <a:avLst/>
          </a:prstGeom>
        </p:spPr>
      </p:pic>
      <p:sp>
        <p:nvSpPr>
          <p:cNvPr id="12" name="文字方塊 11"/>
          <p:cNvSpPr txBox="1"/>
          <p:nvPr/>
        </p:nvSpPr>
        <p:spPr>
          <a:xfrm>
            <a:off x="4380571" y="5791200"/>
            <a:ext cx="4763429" cy="615553"/>
          </a:xfrm>
          <a:prstGeom prst="rect">
            <a:avLst/>
          </a:prstGeom>
          <a:noFill/>
        </p:spPr>
        <p:txBody>
          <a:bodyPr wrap="square" rtlCol="0">
            <a:spAutoFit/>
          </a:bodyPr>
          <a:lstStyle/>
          <a:p>
            <a:r>
              <a:rPr lang="zh-TW" altLang="en-US" sz="1600" b="1" dirty="0">
                <a:solidFill>
                  <a:srgbClr val="0909CD"/>
                </a:solidFill>
                <a:latin typeface="微軟正黑體" panose="020B0604030504040204" pitchFamily="34" charset="-120"/>
                <a:ea typeface="微軟正黑體" panose="020B0604030504040204" pitchFamily="34" charset="-120"/>
              </a:rPr>
              <a:t>資料來源</a:t>
            </a:r>
            <a:r>
              <a:rPr lang="en-US" altLang="zh-TW" sz="1600" b="1" dirty="0">
                <a:solidFill>
                  <a:srgbClr val="0909CD"/>
                </a:solidFill>
                <a:latin typeface="微軟正黑體" panose="020B0604030504040204" pitchFamily="34" charset="-120"/>
                <a:ea typeface="微軟正黑體" panose="020B0604030504040204" pitchFamily="34" charset="-120"/>
              </a:rPr>
              <a:t>:</a:t>
            </a:r>
            <a:r>
              <a:rPr lang="en-US" altLang="zh-TW" sz="1600" b="1" dirty="0">
                <a:latin typeface="微軟正黑體" panose="020B0604030504040204" pitchFamily="34" charset="-120"/>
                <a:ea typeface="微軟正黑體" panose="020B0604030504040204" pitchFamily="34" charset="-120"/>
              </a:rPr>
              <a:t>CDC</a:t>
            </a:r>
            <a:r>
              <a:rPr lang="zh-TW" altLang="en-US" sz="1600" b="1" dirty="0">
                <a:latin typeface="微軟正黑體" panose="020B0604030504040204" pitchFamily="34" charset="-120"/>
                <a:ea typeface="微軟正黑體" panose="020B0604030504040204" pitchFamily="34" charset="-120"/>
              </a:rPr>
              <a:t>實驗室生物安全相關公布及統計資料</a:t>
            </a:r>
          </a:p>
          <a:p>
            <a:endParaRPr lang="zh-TW" altLang="en-US" dirty="0"/>
          </a:p>
        </p:txBody>
      </p:sp>
    </p:spTree>
    <p:extLst>
      <p:ext uri="{BB962C8B-B14F-4D97-AF65-F5344CB8AC3E}">
        <p14:creationId xmlns:p14="http://schemas.microsoft.com/office/powerpoint/2010/main" val="2890483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451573" y="6058251"/>
            <a:ext cx="8242495" cy="0"/>
          </a:xfrm>
          <a:custGeom>
            <a:avLst/>
            <a:gdLst/>
            <a:ahLst/>
            <a:cxnLst/>
            <a:rect l="l" t="t" r="r" b="b"/>
            <a:pathLst>
              <a:path w="8929370">
                <a:moveTo>
                  <a:pt x="0" y="0"/>
                </a:moveTo>
                <a:lnTo>
                  <a:pt x="8928989" y="0"/>
                </a:lnTo>
              </a:path>
            </a:pathLst>
          </a:custGeom>
          <a:ln w="6096">
            <a:solidFill>
              <a:srgbClr val="BEBEBE"/>
            </a:solidFill>
          </a:ln>
        </p:spPr>
        <p:txBody>
          <a:bodyPr wrap="square" lIns="0" tIns="0" rIns="0" bIns="0" rtlCol="0"/>
          <a:lstStyle/>
          <a:p>
            <a:endParaRPr sz="1662"/>
          </a:p>
        </p:txBody>
      </p:sp>
      <p:sp>
        <p:nvSpPr>
          <p:cNvPr id="5" name="object 5"/>
          <p:cNvSpPr/>
          <p:nvPr/>
        </p:nvSpPr>
        <p:spPr>
          <a:xfrm>
            <a:off x="677210" y="1137153"/>
            <a:ext cx="8161990" cy="4497441"/>
          </a:xfrm>
          <a:prstGeom prst="rect">
            <a:avLst/>
          </a:prstGeom>
          <a:blipFill>
            <a:blip r:embed="rId3" cstate="print"/>
            <a:stretch>
              <a:fillRect/>
            </a:stretch>
          </a:blipFill>
        </p:spPr>
        <p:txBody>
          <a:bodyPr wrap="square" lIns="0" tIns="0" rIns="0" bIns="0" rtlCol="0"/>
          <a:lstStyle/>
          <a:p>
            <a:endParaRPr sz="1662"/>
          </a:p>
        </p:txBody>
      </p:sp>
      <p:sp>
        <p:nvSpPr>
          <p:cNvPr id="6" name="object 6"/>
          <p:cNvSpPr txBox="1"/>
          <p:nvPr/>
        </p:nvSpPr>
        <p:spPr>
          <a:xfrm>
            <a:off x="704041" y="5652988"/>
            <a:ext cx="7902526" cy="681725"/>
          </a:xfrm>
          <a:prstGeom prst="rect">
            <a:avLst/>
          </a:prstGeom>
        </p:spPr>
        <p:txBody>
          <a:bodyPr vert="horz" wrap="square" lIns="0" tIns="0" rIns="0" bIns="0" rtlCol="0">
            <a:spAutoFit/>
          </a:bodyPr>
          <a:lstStyle/>
          <a:p>
            <a:pPr marL="11723"/>
            <a:r>
              <a:rPr lang="en-US" sz="2215" b="1" dirty="0">
                <a:solidFill>
                  <a:srgbClr val="0909CD"/>
                </a:solidFill>
                <a:latin typeface="微軟正黑體"/>
                <a:cs typeface="微軟正黑體"/>
              </a:rPr>
              <a:t>!!</a:t>
            </a:r>
            <a:r>
              <a:rPr sz="2215" b="1" dirty="0" err="1">
                <a:solidFill>
                  <a:srgbClr val="0909CD"/>
                </a:solidFill>
                <a:latin typeface="微軟正黑體"/>
                <a:cs typeface="微軟正黑體"/>
              </a:rPr>
              <a:t>若為運輸目的，不應</a:t>
            </a:r>
            <a:r>
              <a:rPr sz="2215" b="1" spc="-18" dirty="0" err="1">
                <a:solidFill>
                  <a:srgbClr val="0909CD"/>
                </a:solidFill>
                <a:latin typeface="微軟正黑體"/>
                <a:cs typeface="微軟正黑體"/>
              </a:rPr>
              <a:t>將</a:t>
            </a:r>
            <a:r>
              <a:rPr sz="2215" b="1" dirty="0" err="1">
                <a:solidFill>
                  <a:srgbClr val="0909CD"/>
                </a:solidFill>
                <a:latin typeface="微軟正黑體"/>
                <a:cs typeface="微軟正黑體"/>
              </a:rPr>
              <a:t>感染性物質與其他類別的物品一起包裝</a:t>
            </a:r>
            <a:r>
              <a:rPr sz="2215" b="1" dirty="0">
                <a:solidFill>
                  <a:srgbClr val="C00000"/>
                </a:solidFill>
                <a:latin typeface="微軟正黑體"/>
                <a:cs typeface="微軟正黑體"/>
              </a:rPr>
              <a:t>。</a:t>
            </a:r>
            <a:endParaRPr sz="2215" dirty="0">
              <a:latin typeface="微軟正黑體"/>
              <a:cs typeface="微軟正黑體"/>
            </a:endParaRPr>
          </a:p>
        </p:txBody>
      </p:sp>
      <p:sp>
        <p:nvSpPr>
          <p:cNvPr id="7" name="object 7"/>
          <p:cNvSpPr/>
          <p:nvPr/>
        </p:nvSpPr>
        <p:spPr>
          <a:xfrm>
            <a:off x="914400" y="4114800"/>
            <a:ext cx="2286000" cy="332349"/>
          </a:xfrm>
          <a:custGeom>
            <a:avLst/>
            <a:gdLst/>
            <a:ahLst/>
            <a:cxnLst/>
            <a:rect l="l" t="t" r="r" b="b"/>
            <a:pathLst>
              <a:path w="2016760" h="360045">
                <a:moveTo>
                  <a:pt x="0" y="359663"/>
                </a:moveTo>
                <a:lnTo>
                  <a:pt x="2016252" y="359663"/>
                </a:lnTo>
                <a:lnTo>
                  <a:pt x="2016252" y="0"/>
                </a:lnTo>
                <a:lnTo>
                  <a:pt x="0" y="0"/>
                </a:lnTo>
                <a:lnTo>
                  <a:pt x="0" y="359663"/>
                </a:lnTo>
                <a:close/>
              </a:path>
            </a:pathLst>
          </a:custGeom>
          <a:ln w="38100">
            <a:solidFill>
              <a:srgbClr val="FF0000"/>
            </a:solidFill>
          </a:ln>
        </p:spPr>
        <p:txBody>
          <a:bodyPr wrap="square" lIns="0" tIns="0" rIns="0" bIns="0" rtlCol="0"/>
          <a:lstStyle/>
          <a:p>
            <a:endParaRPr sz="1662"/>
          </a:p>
        </p:txBody>
      </p:sp>
      <p:sp>
        <p:nvSpPr>
          <p:cNvPr id="9" name="標題 8"/>
          <p:cNvSpPr>
            <a:spLocks noGrp="1"/>
          </p:cNvSpPr>
          <p:nvPr>
            <p:ph type="title"/>
          </p:nvPr>
        </p:nvSpPr>
        <p:spPr>
          <a:xfrm>
            <a:off x="670771" y="457200"/>
            <a:ext cx="7177829" cy="615553"/>
          </a:xfrm>
        </p:spPr>
        <p:txBody>
          <a:bodyPr/>
          <a:lstStyle/>
          <a:p>
            <a:pPr algn="l"/>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聯合國運輸橘皮書危害物分類</a:t>
            </a:r>
            <a:endParaRPr lang="zh-TW" altLang="en-US" dirty="0"/>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756865"/>
            <a:ext cx="3160073" cy="3160073"/>
          </a:xfrm>
          <a:prstGeom prst="rect">
            <a:avLst/>
          </a:prstGeom>
        </p:spPr>
      </p:pic>
      <p:sp>
        <p:nvSpPr>
          <p:cNvPr id="8" name="矩形 7"/>
          <p:cNvSpPr/>
          <p:nvPr/>
        </p:nvSpPr>
        <p:spPr>
          <a:xfrm>
            <a:off x="8706003" y="6488668"/>
            <a:ext cx="328936" cy="276999"/>
          </a:xfrm>
          <a:prstGeom prst="rect">
            <a:avLst/>
          </a:prstGeom>
        </p:spPr>
        <p:txBody>
          <a:bodyPr wrap="none">
            <a:spAutoFit/>
          </a:bodyPr>
          <a:lstStyle/>
          <a:p>
            <a:r>
              <a:rPr lang="en-US" altLang="zh-TW" sz="1200" dirty="0">
                <a:latin typeface="Garamond" panose="02020404030301010803" pitchFamily="18" charset="0"/>
              </a:rPr>
              <a:t>56</a:t>
            </a:r>
          </a:p>
        </p:txBody>
      </p:sp>
      <p:sp>
        <p:nvSpPr>
          <p:cNvPr id="10" name="object 7"/>
          <p:cNvSpPr/>
          <p:nvPr/>
        </p:nvSpPr>
        <p:spPr>
          <a:xfrm>
            <a:off x="800100" y="3407081"/>
            <a:ext cx="1028700" cy="332349"/>
          </a:xfrm>
          <a:custGeom>
            <a:avLst/>
            <a:gdLst/>
            <a:ahLst/>
            <a:cxnLst/>
            <a:rect l="l" t="t" r="r" b="b"/>
            <a:pathLst>
              <a:path w="2016760" h="360045">
                <a:moveTo>
                  <a:pt x="0" y="359663"/>
                </a:moveTo>
                <a:lnTo>
                  <a:pt x="2016252" y="359663"/>
                </a:lnTo>
                <a:lnTo>
                  <a:pt x="2016252" y="0"/>
                </a:lnTo>
                <a:lnTo>
                  <a:pt x="0" y="0"/>
                </a:lnTo>
                <a:lnTo>
                  <a:pt x="0" y="359663"/>
                </a:lnTo>
                <a:close/>
              </a:path>
            </a:pathLst>
          </a:custGeom>
          <a:ln w="38100">
            <a:solidFill>
              <a:srgbClr val="FF0000"/>
            </a:solidFill>
          </a:ln>
        </p:spPr>
        <p:txBody>
          <a:bodyPr wrap="square" lIns="0" tIns="0" rIns="0" bIns="0" rtlCol="0"/>
          <a:lstStyle/>
          <a:p>
            <a:endParaRPr sz="1662"/>
          </a:p>
        </p:txBody>
      </p:sp>
    </p:spTree>
    <p:extLst>
      <p:ext uri="{BB962C8B-B14F-4D97-AF65-F5344CB8AC3E}">
        <p14:creationId xmlns:p14="http://schemas.microsoft.com/office/powerpoint/2010/main" val="181032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7086600" y="6134813"/>
            <a:ext cx="2057400" cy="584775"/>
          </a:xfrm>
          <a:prstGeom prst="rect">
            <a:avLst/>
          </a:prstGeom>
          <a:noFill/>
        </p:spPr>
        <p:txBody>
          <a:bodyPr wrap="square" rtlCol="0">
            <a:spAutoFit/>
          </a:bodyPr>
          <a:lstStyle/>
          <a:p>
            <a:pPr algn="r"/>
            <a:r>
              <a:rPr lang="zh-TW" altLang="en-US" sz="1600" b="1" dirty="0">
                <a:solidFill>
                  <a:schemeClr val="bg1"/>
                </a:solidFill>
                <a:latin typeface="微軟正黑體" panose="020B0604030504040204" pitchFamily="34" charset="-120"/>
                <a:ea typeface="微軟正黑體" panose="020B0604030504040204" pitchFamily="34" charset="-120"/>
              </a:rPr>
              <a:t>感染性生物材料管理</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r"/>
            <a:r>
              <a:rPr lang="zh-TW" altLang="en-US" sz="1600" b="1" dirty="0">
                <a:solidFill>
                  <a:schemeClr val="bg1"/>
                </a:solidFill>
                <a:latin typeface="微軟正黑體" panose="020B0604030504040204" pitchFamily="34" charset="-120"/>
                <a:ea typeface="微軟正黑體" panose="020B0604030504040204" pitchFamily="34" charset="-120"/>
              </a:rPr>
              <a:t>作業要點</a:t>
            </a:r>
            <a:r>
              <a:rPr lang="en-US" altLang="zh-TW" sz="1600" b="1" dirty="0">
                <a:solidFill>
                  <a:schemeClr val="bg1"/>
                </a:solidFill>
                <a:latin typeface="微軟正黑體" panose="020B0604030504040204" pitchFamily="34" charset="-120"/>
                <a:ea typeface="微軟正黑體" panose="020B0604030504040204" pitchFamily="34" charset="-120"/>
              </a:rPr>
              <a:t>111..01.28</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51012" y="533400"/>
            <a:ext cx="8645352" cy="5512801"/>
            <a:chOff x="76200" y="533400"/>
            <a:chExt cx="8828183" cy="5589001"/>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8828183" cy="5589001"/>
            </a:xfrm>
            <a:prstGeom prst="rect">
              <a:avLst/>
            </a:prstGeom>
          </p:spPr>
        </p:pic>
        <p:sp>
          <p:nvSpPr>
            <p:cNvPr id="7" name="圓角矩形 6"/>
            <p:cNvSpPr/>
            <p:nvPr/>
          </p:nvSpPr>
          <p:spPr>
            <a:xfrm>
              <a:off x="112923" y="5451566"/>
              <a:ext cx="6943424" cy="67083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62"/>
            </a:p>
          </p:txBody>
        </p:sp>
      </p:grpSp>
      <p:sp>
        <p:nvSpPr>
          <p:cNvPr id="4" name="文字方塊 3"/>
          <p:cNvSpPr txBox="1"/>
          <p:nvPr/>
        </p:nvSpPr>
        <p:spPr>
          <a:xfrm>
            <a:off x="228600" y="152400"/>
            <a:ext cx="3964236" cy="546945"/>
          </a:xfrm>
          <a:prstGeom prst="rect">
            <a:avLst/>
          </a:prstGeom>
          <a:noFill/>
        </p:spPr>
        <p:txBody>
          <a:bodyPr wrap="square" rtlCol="0">
            <a:spAutoFit/>
          </a:bodyPr>
          <a:lstStyle/>
          <a:p>
            <a:pPr lvl="0"/>
            <a:r>
              <a:rPr lang="en-US" altLang="zh-TW" sz="2954" b="1" dirty="0">
                <a:solidFill>
                  <a:srgbClr val="5B9BD5">
                    <a:lumMod val="50000"/>
                  </a:srgbClr>
                </a:solidFill>
                <a:latin typeface="微軟正黑體" panose="020B0604030504040204" pitchFamily="34" charset="-120"/>
                <a:ea typeface="微軟正黑體" panose="020B0604030504040204" pitchFamily="34" charset="-120"/>
              </a:rPr>
              <a:t>P20</a:t>
            </a:r>
            <a:r>
              <a:rPr lang="zh-TW" altLang="en-US" sz="2954" b="1" dirty="0">
                <a:solidFill>
                  <a:srgbClr val="5B9BD5">
                    <a:lumMod val="50000"/>
                  </a:srgbClr>
                </a:solidFill>
                <a:latin typeface="微軟正黑體" panose="020B0604030504040204" pitchFamily="34" charset="-120"/>
                <a:ea typeface="微軟正黑體" panose="020B0604030504040204" pitchFamily="34" charset="-120"/>
              </a:rPr>
              <a:t>及</a:t>
            </a:r>
            <a:r>
              <a:rPr lang="en-US" altLang="zh-TW" sz="2954" b="1" dirty="0">
                <a:solidFill>
                  <a:srgbClr val="5B9BD5">
                    <a:lumMod val="50000"/>
                  </a:srgbClr>
                </a:solidFill>
                <a:latin typeface="微軟正黑體" panose="020B0604030504040204" pitchFamily="34" charset="-120"/>
                <a:ea typeface="微軟正黑體" panose="020B0604030504040204" pitchFamily="34" charset="-120"/>
              </a:rPr>
              <a:t>P650</a:t>
            </a:r>
            <a:r>
              <a:rPr lang="zh-TW" altLang="en-US" sz="2954" b="1" dirty="0">
                <a:solidFill>
                  <a:srgbClr val="5B9BD5">
                    <a:lumMod val="50000"/>
                  </a:srgbClr>
                </a:solidFill>
                <a:latin typeface="微軟正黑體" panose="020B0604030504040204" pitchFamily="34" charset="-120"/>
                <a:ea typeface="微軟正黑體" panose="020B0604030504040204" pitchFamily="34" charset="-120"/>
              </a:rPr>
              <a:t>包裝比較</a:t>
            </a:r>
          </a:p>
        </p:txBody>
      </p:sp>
      <p:sp>
        <p:nvSpPr>
          <p:cNvPr id="14" name="矩形 13"/>
          <p:cNvSpPr/>
          <p:nvPr/>
        </p:nvSpPr>
        <p:spPr>
          <a:xfrm>
            <a:off x="3686787" y="0"/>
            <a:ext cx="385042" cy="707886"/>
          </a:xfrm>
          <a:prstGeom prst="rect">
            <a:avLst/>
          </a:prstGeom>
        </p:spPr>
        <p:txBody>
          <a:bodyPr wrap="none">
            <a:spAutoFit/>
          </a:bodyPr>
          <a:lstStyle/>
          <a:p>
            <a:r>
              <a:rPr lang="zh-TW" altLang="en-US" sz="4000" dirty="0">
                <a:solidFill>
                  <a:srgbClr val="FF0000"/>
                </a:solidFill>
                <a:latin typeface="Arial" panose="020B0604020202020204" pitchFamily="34" charset="0"/>
                <a:ea typeface="Arial Unicode MS" panose="020B0604020202020204" pitchFamily="34" charset="-120"/>
                <a:cs typeface="Arial" panose="020B0604020202020204" pitchFamily="34" charset="0"/>
              </a:rPr>
              <a:t>*</a:t>
            </a:r>
            <a:endParaRPr lang="zh-TW" altLang="en-US" sz="4000" dirty="0"/>
          </a:p>
        </p:txBody>
      </p:sp>
      <p:sp>
        <p:nvSpPr>
          <p:cNvPr id="2" name="圓角矩形 1"/>
          <p:cNvSpPr/>
          <p:nvPr/>
        </p:nvSpPr>
        <p:spPr>
          <a:xfrm>
            <a:off x="3981192" y="1080345"/>
            <a:ext cx="3118418" cy="748455"/>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254321" y="1163886"/>
            <a:ext cx="832279" cy="307777"/>
          </a:xfrm>
          <a:prstGeom prst="rect">
            <a:avLst/>
          </a:prstGeom>
        </p:spPr>
        <p:txBody>
          <a:bodyPr wrap="none">
            <a:spAutoFit/>
          </a:bodyPr>
          <a:lstStyle/>
          <a:p>
            <a:r>
              <a:rPr lang="en-US" altLang="zh-TW" sz="1400" b="1" dirty="0">
                <a:solidFill>
                  <a:srgbClr val="C00000"/>
                </a:solidFill>
                <a:latin typeface="Arial" panose="020B0604020202020204" pitchFamily="34" charset="0"/>
                <a:ea typeface="Arial Unicode MS" panose="020B0604020202020204" pitchFamily="34" charset="-120"/>
                <a:cs typeface="Arial" panose="020B0604020202020204" pitchFamily="34" charset="0"/>
              </a:rPr>
              <a:t>RG1</a:t>
            </a:r>
            <a:r>
              <a:rPr lang="zh-TW" altLang="en-US" sz="1400" b="1" dirty="0">
                <a:solidFill>
                  <a:srgbClr val="C00000"/>
                </a:solidFill>
                <a:latin typeface="Arial" panose="020B0604020202020204" pitchFamily="34" charset="0"/>
                <a:ea typeface="Arial Unicode MS" panose="020B0604020202020204" pitchFamily="34" charset="-120"/>
                <a:cs typeface="Arial" panose="020B0604020202020204" pitchFamily="34" charset="0"/>
              </a:rPr>
              <a:t>、</a:t>
            </a:r>
            <a:r>
              <a:rPr lang="en-US" altLang="zh-TW" sz="1400" b="1" dirty="0">
                <a:solidFill>
                  <a:srgbClr val="C00000"/>
                </a:solidFill>
                <a:latin typeface="Arial" panose="020B0604020202020204" pitchFamily="34" charset="0"/>
                <a:ea typeface="Arial Unicode MS" panose="020B0604020202020204" pitchFamily="34" charset="-120"/>
                <a:cs typeface="Arial" panose="020B0604020202020204" pitchFamily="34" charset="0"/>
              </a:rPr>
              <a:t>2</a:t>
            </a:r>
            <a:endParaRPr lang="zh-TW" altLang="en-US" sz="1400" b="1" dirty="0">
              <a:solidFill>
                <a:srgbClr val="C00000"/>
              </a:solidFill>
            </a:endParaRPr>
          </a:p>
        </p:txBody>
      </p:sp>
      <p:sp>
        <p:nvSpPr>
          <p:cNvPr id="12" name="矩形 11"/>
          <p:cNvSpPr/>
          <p:nvPr/>
        </p:nvSpPr>
        <p:spPr>
          <a:xfrm>
            <a:off x="4575547" y="1150655"/>
            <a:ext cx="831190" cy="307777"/>
          </a:xfrm>
          <a:prstGeom prst="rect">
            <a:avLst/>
          </a:prstGeom>
        </p:spPr>
        <p:txBody>
          <a:bodyPr wrap="none">
            <a:spAutoFit/>
          </a:bodyPr>
          <a:lstStyle/>
          <a:p>
            <a:r>
              <a:rPr lang="en-US" altLang="zh-TW" sz="14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RG3</a:t>
            </a:r>
            <a:r>
              <a:rPr lang="zh-TW" altLang="en-US" sz="14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1400" b="1" dirty="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圓角矩形 12"/>
          <p:cNvSpPr/>
          <p:nvPr/>
        </p:nvSpPr>
        <p:spPr>
          <a:xfrm>
            <a:off x="7162800" y="1163886"/>
            <a:ext cx="1733564" cy="2540084"/>
          </a:xfrm>
          <a:prstGeom prst="roundRect">
            <a:avLst/>
          </a:prstGeom>
          <a:noFill/>
          <a:ln w="4445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6245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324600" y="6155206"/>
            <a:ext cx="2819400" cy="284163"/>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b="1" dirty="0">
                <a:solidFill>
                  <a:schemeClr val="bg1"/>
                </a:solidFill>
                <a:latin typeface="微軟正黑體" panose="020B0604030504040204" pitchFamily="34" charset="-120"/>
                <a:ea typeface="微軟正黑體" panose="020B0604030504040204" pitchFamily="34" charset="-120"/>
              </a:rPr>
              <a:t>IATA 感染性物質運輸指引</a:t>
            </a:r>
          </a:p>
        </p:txBody>
      </p:sp>
      <p:grpSp>
        <p:nvGrpSpPr>
          <p:cNvPr id="3" name="群組 2"/>
          <p:cNvGrpSpPr/>
          <p:nvPr/>
        </p:nvGrpSpPr>
        <p:grpSpPr>
          <a:xfrm>
            <a:off x="209136" y="1168943"/>
            <a:ext cx="8729663" cy="1250950"/>
            <a:chOff x="60325" y="1335088"/>
            <a:chExt cx="8897938" cy="1250950"/>
          </a:xfrm>
        </p:grpSpPr>
        <p:sp>
          <p:nvSpPr>
            <p:cNvPr id="107526" name="object 6"/>
            <p:cNvSpPr>
              <a:spLocks noChangeArrowheads="1"/>
            </p:cNvSpPr>
            <p:nvPr/>
          </p:nvSpPr>
          <p:spPr bwMode="auto">
            <a:xfrm>
              <a:off x="60325" y="1382713"/>
              <a:ext cx="1704975" cy="12033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07527" name="object 7"/>
            <p:cNvSpPr>
              <a:spLocks noChangeArrowheads="1"/>
            </p:cNvSpPr>
            <p:nvPr/>
          </p:nvSpPr>
          <p:spPr bwMode="auto">
            <a:xfrm>
              <a:off x="2422525" y="1349375"/>
              <a:ext cx="1709738" cy="12255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07528" name="object 8"/>
            <p:cNvSpPr>
              <a:spLocks noChangeArrowheads="1"/>
            </p:cNvSpPr>
            <p:nvPr/>
          </p:nvSpPr>
          <p:spPr bwMode="auto">
            <a:xfrm>
              <a:off x="1793875" y="1898650"/>
              <a:ext cx="600075" cy="3032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07529" name="object 9"/>
            <p:cNvSpPr>
              <a:spLocks noChangeArrowheads="1"/>
            </p:cNvSpPr>
            <p:nvPr/>
          </p:nvSpPr>
          <p:spPr bwMode="auto">
            <a:xfrm>
              <a:off x="4772025" y="1335088"/>
              <a:ext cx="4186238" cy="12509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dirty="0"/>
            </a:p>
          </p:txBody>
        </p:sp>
        <p:sp>
          <p:nvSpPr>
            <p:cNvPr id="107530" name="object 10"/>
            <p:cNvSpPr>
              <a:spLocks noChangeArrowheads="1"/>
            </p:cNvSpPr>
            <p:nvPr/>
          </p:nvSpPr>
          <p:spPr bwMode="auto">
            <a:xfrm>
              <a:off x="4143375" y="1897063"/>
              <a:ext cx="604838" cy="3048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grpSp>
      <p:sp>
        <p:nvSpPr>
          <p:cNvPr id="4" name="文字方塊 3"/>
          <p:cNvSpPr txBox="1"/>
          <p:nvPr/>
        </p:nvSpPr>
        <p:spPr>
          <a:xfrm>
            <a:off x="164964" y="2727762"/>
            <a:ext cx="7074036" cy="2866297"/>
          </a:xfrm>
          <a:prstGeom prst="rect">
            <a:avLst/>
          </a:prstGeom>
          <a:noFill/>
        </p:spPr>
        <p:txBody>
          <a:bodyPr wrap="square" rtlCol="0">
            <a:spAutoFit/>
          </a:bodyPr>
          <a:lstStyle/>
          <a:p>
            <a:pPr>
              <a:spcAft>
                <a:spcPts val="500"/>
              </a:spcAft>
            </a:pP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第一層</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主容器</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以「乾淨紗布」或「乾淨吸水紙」</a:t>
            </a:r>
            <a:endParaRPr lang="en-US" altLang="zh-TW" sz="2400" b="1" dirty="0">
              <a:latin typeface="微軟正黑體" panose="020B0604030504040204" pitchFamily="34" charset="-120"/>
              <a:ea typeface="微軟正黑體" panose="020B0604030504040204" pitchFamily="34" charset="-120"/>
            </a:endParaRPr>
          </a:p>
          <a:p>
            <a:pPr>
              <a:spcAft>
                <a:spcPts val="500"/>
              </a:spcAft>
            </a:pPr>
            <a:r>
              <a:rPr lang="zh-TW" altLang="en-US" sz="2400" b="1" dirty="0">
                <a:latin typeface="微軟正黑體" panose="020B0604030504040204" pitchFamily="34" charset="-120"/>
                <a:ea typeface="微軟正黑體" panose="020B0604030504040204" pitchFamily="34" charset="-120"/>
              </a:rPr>
              <a:t>   包覆。</a:t>
            </a:r>
            <a:endParaRPr lang="en-US" altLang="zh-TW" sz="2400" b="1" dirty="0">
              <a:latin typeface="微軟正黑體" panose="020B0604030504040204" pitchFamily="34" charset="-120"/>
              <a:ea typeface="微軟正黑體" panose="020B0604030504040204" pitchFamily="34" charset="-120"/>
            </a:endParaRPr>
          </a:p>
          <a:p>
            <a:pPr>
              <a:spcBef>
                <a:spcPts val="500"/>
              </a:spcBef>
            </a:pP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底部包覆加厚置入乾淨塑膠袋內</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防水</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。第一層</a:t>
            </a:r>
            <a:endParaRPr lang="en-US" altLang="zh-TW" sz="2400" b="1" dirty="0">
              <a:latin typeface="微軟正黑體" panose="020B0604030504040204" pitchFamily="34" charset="-120"/>
              <a:ea typeface="微軟正黑體" panose="020B0604030504040204" pitchFamily="34" charset="-120"/>
            </a:endParaRPr>
          </a:p>
          <a:p>
            <a:pPr>
              <a:spcBef>
                <a:spcPts val="500"/>
              </a:spcBef>
            </a:pP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與第二層之間需有吸收性材料。</a:t>
            </a:r>
            <a:endParaRPr lang="en-US" altLang="zh-TW" sz="2400" b="1" dirty="0">
              <a:latin typeface="微軟正黑體" panose="020B0604030504040204" pitchFamily="34" charset="-120"/>
              <a:ea typeface="微軟正黑體" panose="020B0604030504040204" pitchFamily="34" charset="-120"/>
            </a:endParaRPr>
          </a:p>
          <a:p>
            <a:pPr>
              <a:lnSpc>
                <a:spcPct val="150000"/>
              </a:lnSpc>
            </a:pPr>
            <a:r>
              <a:rPr lang="en-US" altLang="zh-TW" sz="2400" b="1" dirty="0">
                <a:latin typeface="微軟正黑體" panose="020B0604030504040204" pitchFamily="34" charset="-120"/>
                <a:ea typeface="微軟正黑體" panose="020B0604030504040204" pitchFamily="34" charset="-120"/>
              </a:rPr>
              <a:t>3.</a:t>
            </a:r>
            <a:r>
              <a:rPr lang="zh-TW" altLang="en-US" sz="2400" b="1" dirty="0">
                <a:latin typeface="微軟正黑體" panose="020B0604030504040204" pitchFamily="34" charset="-120"/>
                <a:ea typeface="微軟正黑體" panose="020B0604030504040204" pitchFamily="34" charset="-120"/>
              </a:rPr>
              <a:t>再置入橘蓋「專用檢體容器」為第二層防水容器。</a:t>
            </a:r>
            <a:endParaRPr lang="en-US" altLang="zh-TW" sz="2400" b="1" dirty="0">
              <a:latin typeface="微軟正黑體" panose="020B0604030504040204" pitchFamily="34" charset="-120"/>
              <a:ea typeface="微軟正黑體" panose="020B0604030504040204" pitchFamily="34" charset="-120"/>
            </a:endParaRPr>
          </a:p>
          <a:p>
            <a:pPr>
              <a:lnSpc>
                <a:spcPct val="150000"/>
              </a:lnSpc>
            </a:pPr>
            <a:r>
              <a:rPr lang="en-US" altLang="zh-TW" sz="2400" b="1" dirty="0">
                <a:latin typeface="微軟正黑體" panose="020B0604030504040204" pitchFamily="34" charset="-120"/>
                <a:ea typeface="微軟正黑體" panose="020B0604030504040204" pitchFamily="34" charset="-120"/>
              </a:rPr>
              <a:t>4.</a:t>
            </a:r>
            <a:r>
              <a:rPr lang="zh-TW" altLang="en-US" sz="2400" b="1" dirty="0">
                <a:latin typeface="微軟正黑體" panose="020B0604030504040204" pitchFamily="34" charset="-120"/>
                <a:ea typeface="微軟正黑體" panose="020B0604030504040204" pitchFamily="34" charset="-120"/>
              </a:rPr>
              <a:t>最後再置入外層包裝箱</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為第三層</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sp>
        <p:nvSpPr>
          <p:cNvPr id="7" name="標題 6"/>
          <p:cNvSpPr>
            <a:spLocks noGrp="1"/>
          </p:cNvSpPr>
          <p:nvPr>
            <p:ph type="ctrTitle"/>
          </p:nvPr>
        </p:nvSpPr>
        <p:spPr>
          <a:xfrm>
            <a:off x="369006" y="501562"/>
            <a:ext cx="7772400" cy="615553"/>
          </a:xfrm>
        </p:spPr>
        <p:txBody>
          <a:bodyPr/>
          <a:lstStyle/>
          <a:p>
            <a:r>
              <a:rPr lang="en-US" altLang="zh-TW" dirty="0">
                <a:solidFill>
                  <a:srgbClr val="C00000"/>
                </a:solidFill>
                <a:latin typeface="微軟正黑體" panose="020B0604030504040204" pitchFamily="34" charset="-120"/>
                <a:ea typeface="微軟正黑體" panose="020B0604030504040204" pitchFamily="34" charset="-120"/>
                <a:cs typeface="微軟正黑體"/>
              </a:rPr>
              <a:t>A</a:t>
            </a:r>
            <a:r>
              <a:rPr lang="zh-TW" altLang="en-US" dirty="0">
                <a:solidFill>
                  <a:srgbClr val="C00000"/>
                </a:solidFill>
                <a:latin typeface="微軟正黑體" panose="020B0604030504040204" pitchFamily="34" charset="-120"/>
                <a:ea typeface="微軟正黑體" panose="020B0604030504040204" pitchFamily="34" charset="-120"/>
              </a:rPr>
              <a:t>類</a:t>
            </a:r>
            <a:r>
              <a:rPr lang="zh-TW" altLang="en-US" dirty="0">
                <a:latin typeface="微軟正黑體" panose="020B0604030504040204" pitchFamily="34" charset="-120"/>
                <a:ea typeface="微軟正黑體" panose="020B0604030504040204" pitchFamily="34" charset="-120"/>
              </a:rPr>
              <a:t>感染性物</a:t>
            </a:r>
            <a:r>
              <a:rPr lang="zh-TW" altLang="en-US" spc="-5" dirty="0">
                <a:latin typeface="微軟正黑體" panose="020B0604030504040204" pitchFamily="34" charset="-120"/>
                <a:ea typeface="微軟正黑體" panose="020B0604030504040204" pitchFamily="34" charset="-120"/>
              </a:rPr>
              <a:t>質</a:t>
            </a:r>
            <a:r>
              <a:rPr lang="zh-TW" altLang="en-US" dirty="0">
                <a:latin typeface="微軟正黑體" panose="020B0604030504040204" pitchFamily="34" charset="-120"/>
                <a:ea typeface="微軟正黑體" panose="020B0604030504040204" pitchFamily="34" charset="-120"/>
              </a:rPr>
              <a:t>運輸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三層包裝</a:t>
            </a:r>
          </a:p>
        </p:txBody>
      </p:sp>
      <p:sp>
        <p:nvSpPr>
          <p:cNvPr id="2" name="矩形 1"/>
          <p:cNvSpPr/>
          <p:nvPr/>
        </p:nvSpPr>
        <p:spPr>
          <a:xfrm>
            <a:off x="8713828" y="6424501"/>
            <a:ext cx="328936" cy="276999"/>
          </a:xfrm>
          <a:prstGeom prst="rect">
            <a:avLst/>
          </a:prstGeom>
        </p:spPr>
        <p:txBody>
          <a:bodyPr wrap="none">
            <a:spAutoFit/>
          </a:bodyPr>
          <a:lstStyle/>
          <a:p>
            <a:r>
              <a:rPr lang="en-US" altLang="zh-TW" sz="1200" dirty="0">
                <a:latin typeface="Garamond" panose="02020404030301010803" pitchFamily="18" charset="0"/>
              </a:rPr>
              <a:t>57</a:t>
            </a:r>
          </a:p>
        </p:txBody>
      </p:sp>
      <p:sp>
        <p:nvSpPr>
          <p:cNvPr id="6" name="object 6">
            <a:extLst>
              <a:ext uri="{FF2B5EF4-FFF2-40B4-BE49-F238E27FC236}">
                <a16:creationId xmlns:a16="http://schemas.microsoft.com/office/drawing/2014/main" id="{329A6E11-CF51-1B79-9220-244606B6FF0C}"/>
              </a:ext>
            </a:extLst>
          </p:cNvPr>
          <p:cNvSpPr>
            <a:spLocks noChangeArrowheads="1"/>
          </p:cNvSpPr>
          <p:nvPr/>
        </p:nvSpPr>
        <p:spPr bwMode="auto">
          <a:xfrm>
            <a:off x="7010400" y="3052280"/>
            <a:ext cx="2032363" cy="167212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8" name="箭號: 向下 7">
            <a:extLst>
              <a:ext uri="{FF2B5EF4-FFF2-40B4-BE49-F238E27FC236}">
                <a16:creationId xmlns:a16="http://schemas.microsoft.com/office/drawing/2014/main" id="{51EDE902-BDAE-0288-AC7E-A06DB23D2F83}"/>
              </a:ext>
            </a:extLst>
          </p:cNvPr>
          <p:cNvSpPr/>
          <p:nvPr/>
        </p:nvSpPr>
        <p:spPr>
          <a:xfrm>
            <a:off x="7994718" y="2500481"/>
            <a:ext cx="256313" cy="489632"/>
          </a:xfrm>
          <a:prstGeom prst="downArrow">
            <a:avLst/>
          </a:prstGeom>
          <a:solidFill>
            <a:schemeClr val="bg1">
              <a:lumMod val="8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68583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8718" y="303411"/>
            <a:ext cx="7595393" cy="615553"/>
          </a:xfrm>
        </p:spPr>
        <p:txBody>
          <a:bodyPr wrap="square" lIns="0" tIns="0" rIns="0" bIns="0" rtlCol="0">
            <a:spAutoFit/>
          </a:bodyPr>
          <a:lstStyle/>
          <a:p>
            <a:pPr marL="56857">
              <a:defRPr/>
            </a:pPr>
            <a:r>
              <a:rPr spc="-5" dirty="0" err="1">
                <a:solidFill>
                  <a:srgbClr val="C00000"/>
                </a:solidFill>
                <a:latin typeface="微軟正黑體" panose="020B0604030504040204" pitchFamily="34" charset="-120"/>
                <a:ea typeface="微軟正黑體" panose="020B0604030504040204" pitchFamily="34" charset="-120"/>
                <a:cs typeface="微軟正黑體"/>
              </a:rPr>
              <a:t>A</a:t>
            </a:r>
            <a:r>
              <a:rPr spc="-5" dirty="0" err="1">
                <a:solidFill>
                  <a:srgbClr val="C00000"/>
                </a:solidFill>
                <a:latin typeface="微軟正黑體" panose="020B0604030504040204" pitchFamily="34" charset="-120"/>
                <a:ea typeface="微軟正黑體" panose="020B0604030504040204" pitchFamily="34" charset="-120"/>
              </a:rPr>
              <a:t>類</a:t>
            </a:r>
            <a:r>
              <a:rPr dirty="0" err="1">
                <a:latin typeface="微軟正黑體" panose="020B0604030504040204" pitchFamily="34" charset="-120"/>
                <a:ea typeface="微軟正黑體" panose="020B0604030504040204" pitchFamily="34" charset="-120"/>
              </a:rPr>
              <a:t>感</a:t>
            </a:r>
            <a:r>
              <a:rPr spc="-5" dirty="0" err="1">
                <a:latin typeface="微軟正黑體" panose="020B0604030504040204" pitchFamily="34" charset="-120"/>
                <a:ea typeface="微軟正黑體" panose="020B0604030504040204" pitchFamily="34" charset="-120"/>
              </a:rPr>
              <a:t>染性物質運輸標</a:t>
            </a:r>
            <a:r>
              <a:rPr spc="-14" dirty="0" err="1">
                <a:latin typeface="微軟正黑體" panose="020B0604030504040204" pitchFamily="34" charset="-120"/>
                <a:ea typeface="微軟正黑體" panose="020B0604030504040204" pitchFamily="34" charset="-120"/>
              </a:rPr>
              <a:t>示</a:t>
            </a:r>
            <a:endParaRPr spc="-5" dirty="0">
              <a:solidFill>
                <a:srgbClr val="C00000"/>
              </a:solidFill>
              <a:latin typeface="微軟正黑體" panose="020B0604030504040204" pitchFamily="34" charset="-120"/>
              <a:ea typeface="微軟正黑體" panose="020B0604030504040204" pitchFamily="34" charset="-120"/>
              <a:cs typeface="微軟正黑體"/>
            </a:endParaRPr>
          </a:p>
        </p:txBody>
      </p:sp>
      <p:sp>
        <p:nvSpPr>
          <p:cNvPr id="5" name="object 5"/>
          <p:cNvSpPr txBox="1"/>
          <p:nvPr/>
        </p:nvSpPr>
        <p:spPr>
          <a:xfrm>
            <a:off x="6351598" y="6148238"/>
            <a:ext cx="2809129" cy="284163"/>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b="1" dirty="0">
                <a:solidFill>
                  <a:schemeClr val="bg1"/>
                </a:solidFill>
                <a:latin typeface="微軟正黑體" panose="020B0604030504040204" pitchFamily="34" charset="-120"/>
                <a:ea typeface="微軟正黑體" panose="020B0604030504040204" pitchFamily="34" charset="-120"/>
              </a:rPr>
              <a:t>IATA 感染性物質運輸指引</a:t>
            </a:r>
          </a:p>
        </p:txBody>
      </p:sp>
      <p:sp>
        <p:nvSpPr>
          <p:cNvPr id="109574" name="object 6"/>
          <p:cNvSpPr>
            <a:spLocks noChangeArrowheads="1"/>
          </p:cNvSpPr>
          <p:nvPr/>
        </p:nvSpPr>
        <p:spPr bwMode="auto">
          <a:xfrm>
            <a:off x="4881563" y="3413125"/>
            <a:ext cx="3152775" cy="22240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09575" name="object 7"/>
          <p:cNvSpPr>
            <a:spLocks noChangeArrowheads="1"/>
          </p:cNvSpPr>
          <p:nvPr/>
        </p:nvSpPr>
        <p:spPr bwMode="auto">
          <a:xfrm>
            <a:off x="584200" y="1206500"/>
            <a:ext cx="3540125" cy="22066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09576" name="object 8"/>
          <p:cNvSpPr>
            <a:spLocks/>
          </p:cNvSpPr>
          <p:nvPr/>
        </p:nvSpPr>
        <p:spPr bwMode="auto">
          <a:xfrm>
            <a:off x="579438" y="1201738"/>
            <a:ext cx="3549650" cy="2216150"/>
          </a:xfrm>
          <a:custGeom>
            <a:avLst/>
            <a:gdLst>
              <a:gd name="T0" fmla="*/ 0 w 3845560"/>
              <a:gd name="T1" fmla="*/ 2400300 h 2400300"/>
              <a:gd name="T2" fmla="*/ 3845052 w 3845560"/>
              <a:gd name="T3" fmla="*/ 2400300 h 2400300"/>
              <a:gd name="T4" fmla="*/ 3845052 w 3845560"/>
              <a:gd name="T5" fmla="*/ 0 h 2400300"/>
              <a:gd name="T6" fmla="*/ 0 w 3845560"/>
              <a:gd name="T7" fmla="*/ 0 h 2400300"/>
              <a:gd name="T8" fmla="*/ 0 w 3845560"/>
              <a:gd name="T9" fmla="*/ 2400300 h 2400300"/>
            </a:gdLst>
            <a:ahLst/>
            <a:cxnLst>
              <a:cxn ang="0">
                <a:pos x="T0" y="T1"/>
              </a:cxn>
              <a:cxn ang="0">
                <a:pos x="T2" y="T3"/>
              </a:cxn>
              <a:cxn ang="0">
                <a:pos x="T4" y="T5"/>
              </a:cxn>
              <a:cxn ang="0">
                <a:pos x="T6" y="T7"/>
              </a:cxn>
              <a:cxn ang="0">
                <a:pos x="T8" y="T9"/>
              </a:cxn>
            </a:cxnLst>
            <a:rect l="0" t="0" r="r" b="b"/>
            <a:pathLst>
              <a:path w="3845560" h="2400300">
                <a:moveTo>
                  <a:pt x="0" y="2400300"/>
                </a:moveTo>
                <a:lnTo>
                  <a:pt x="3845052" y="2400300"/>
                </a:lnTo>
                <a:lnTo>
                  <a:pt x="3845052" y="0"/>
                </a:lnTo>
                <a:lnTo>
                  <a:pt x="0" y="0"/>
                </a:lnTo>
                <a:lnTo>
                  <a:pt x="0" y="2400300"/>
                </a:lnTo>
                <a:close/>
              </a:path>
            </a:pathLst>
          </a:custGeom>
          <a:noFill/>
          <a:ln w="9144">
            <a:solidFill>
              <a:srgbClr val="AEABA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9" name="object 9"/>
          <p:cNvSpPr txBox="1"/>
          <p:nvPr/>
        </p:nvSpPr>
        <p:spPr>
          <a:xfrm>
            <a:off x="1168400" y="4090988"/>
            <a:ext cx="2960688" cy="1363662"/>
          </a:xfrm>
          <a:prstGeom prst="rect">
            <a:avLst/>
          </a:prstGeom>
          <a:ln w="38100">
            <a:solidFill>
              <a:srgbClr val="6F2F9F"/>
            </a:solidFill>
          </a:ln>
        </p:spPr>
        <p:txBody>
          <a:bodyPr lIns="0" tIns="0" rIns="0" bIns="0">
            <a:spAutoFit/>
          </a:bodyPr>
          <a:lstStyle>
            <a:lvl1pPr marL="10795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200" b="1">
                <a:latin typeface="微軟正黑體" panose="020B0604030504040204" pitchFamily="34" charset="-120"/>
                <a:ea typeface="微軟正黑體" panose="020B0604030504040204" pitchFamily="34" charset="-120"/>
              </a:rPr>
              <a:t>聯合國包裝符號</a:t>
            </a:r>
            <a:endParaRPr lang="zh-TW" altLang="zh-TW" sz="2200">
              <a:latin typeface="微軟正黑體" panose="020B0604030504040204" pitchFamily="34" charset="-120"/>
              <a:ea typeface="微軟正黑體" panose="020B0604030504040204" pitchFamily="34" charset="-120"/>
            </a:endParaRPr>
          </a:p>
          <a:p>
            <a:r>
              <a:rPr lang="zh-TW" altLang="zh-TW" sz="2200" b="1">
                <a:latin typeface="微軟正黑體" panose="020B0604030504040204" pitchFamily="34" charset="-120"/>
                <a:ea typeface="微軟正黑體" panose="020B0604030504040204" pitchFamily="34" charset="-120"/>
              </a:rPr>
              <a:t>4G 纖維板箱</a:t>
            </a:r>
            <a:endParaRPr lang="zh-TW" altLang="zh-TW" sz="2200">
              <a:latin typeface="微軟正黑體" panose="020B0604030504040204" pitchFamily="34" charset="-120"/>
              <a:ea typeface="微軟正黑體" panose="020B0604030504040204" pitchFamily="34" charset="-120"/>
            </a:endParaRPr>
          </a:p>
          <a:p>
            <a:r>
              <a:rPr lang="zh-TW" altLang="zh-TW" sz="2200" b="1">
                <a:latin typeface="微軟正黑體" panose="020B0604030504040204" pitchFamily="34" charset="-120"/>
                <a:ea typeface="微軟正黑體" panose="020B0604030504040204" pitchFamily="34" charset="-120"/>
              </a:rPr>
              <a:t>符合 A 類(Class 6.2) 此標示授權單位</a:t>
            </a:r>
            <a:endParaRPr lang="zh-TW" altLang="zh-TW" sz="2200">
              <a:latin typeface="微軟正黑體" panose="020B0604030504040204" pitchFamily="34" charset="-120"/>
              <a:ea typeface="微軟正黑體" panose="020B0604030504040204" pitchFamily="34" charset="-120"/>
            </a:endParaRPr>
          </a:p>
        </p:txBody>
      </p:sp>
      <p:sp>
        <p:nvSpPr>
          <p:cNvPr id="109578" name="object 10"/>
          <p:cNvSpPr>
            <a:spLocks/>
          </p:cNvSpPr>
          <p:nvPr/>
        </p:nvSpPr>
        <p:spPr bwMode="auto">
          <a:xfrm>
            <a:off x="1804988" y="2878138"/>
            <a:ext cx="2320925" cy="550862"/>
          </a:xfrm>
          <a:custGeom>
            <a:avLst/>
            <a:gdLst>
              <a:gd name="T0" fmla="*/ 0 w 2513329"/>
              <a:gd name="T1" fmla="*/ 595884 h 596264"/>
              <a:gd name="T2" fmla="*/ 2513075 w 2513329"/>
              <a:gd name="T3" fmla="*/ 595884 h 596264"/>
              <a:gd name="T4" fmla="*/ 2513075 w 2513329"/>
              <a:gd name="T5" fmla="*/ 0 h 596264"/>
              <a:gd name="T6" fmla="*/ 0 w 2513329"/>
              <a:gd name="T7" fmla="*/ 0 h 596264"/>
              <a:gd name="T8" fmla="*/ 0 w 2513329"/>
              <a:gd name="T9" fmla="*/ 595884 h 596264"/>
            </a:gdLst>
            <a:ahLst/>
            <a:cxnLst>
              <a:cxn ang="0">
                <a:pos x="T0" y="T1"/>
              </a:cxn>
              <a:cxn ang="0">
                <a:pos x="T2" y="T3"/>
              </a:cxn>
              <a:cxn ang="0">
                <a:pos x="T4" y="T5"/>
              </a:cxn>
              <a:cxn ang="0">
                <a:pos x="T6" y="T7"/>
              </a:cxn>
              <a:cxn ang="0">
                <a:pos x="T8" y="T9"/>
              </a:cxn>
            </a:cxnLst>
            <a:rect l="0" t="0" r="r" b="b"/>
            <a:pathLst>
              <a:path w="2513329" h="596264">
                <a:moveTo>
                  <a:pt x="0" y="595884"/>
                </a:moveTo>
                <a:lnTo>
                  <a:pt x="2513075" y="595884"/>
                </a:lnTo>
                <a:lnTo>
                  <a:pt x="2513075" y="0"/>
                </a:lnTo>
                <a:lnTo>
                  <a:pt x="0" y="0"/>
                </a:lnTo>
                <a:lnTo>
                  <a:pt x="0" y="595884"/>
                </a:lnTo>
                <a:close/>
              </a:path>
            </a:pathLst>
          </a:custGeom>
          <a:noFill/>
          <a:ln w="28956">
            <a:solidFill>
              <a:srgbClr val="6F2F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9579" name="object 11"/>
          <p:cNvSpPr>
            <a:spLocks/>
          </p:cNvSpPr>
          <p:nvPr/>
        </p:nvSpPr>
        <p:spPr bwMode="auto">
          <a:xfrm>
            <a:off x="2913063" y="3429000"/>
            <a:ext cx="106362" cy="661988"/>
          </a:xfrm>
          <a:custGeom>
            <a:avLst/>
            <a:gdLst>
              <a:gd name="T0" fmla="*/ 38100 w 114300"/>
              <a:gd name="T1" fmla="*/ 603250 h 717550"/>
              <a:gd name="T2" fmla="*/ 0 w 114300"/>
              <a:gd name="T3" fmla="*/ 603250 h 717550"/>
              <a:gd name="T4" fmla="*/ 57150 w 114300"/>
              <a:gd name="T5" fmla="*/ 717550 h 717550"/>
              <a:gd name="T6" fmla="*/ 104774 w 114300"/>
              <a:gd name="T7" fmla="*/ 622300 h 717550"/>
              <a:gd name="T8" fmla="*/ 38100 w 114300"/>
              <a:gd name="T9" fmla="*/ 622300 h 717550"/>
              <a:gd name="T10" fmla="*/ 38100 w 114300"/>
              <a:gd name="T11" fmla="*/ 603250 h 717550"/>
              <a:gd name="T12" fmla="*/ 76200 w 114300"/>
              <a:gd name="T13" fmla="*/ 0 h 717550"/>
              <a:gd name="T14" fmla="*/ 38100 w 114300"/>
              <a:gd name="T15" fmla="*/ 0 h 717550"/>
              <a:gd name="T16" fmla="*/ 38100 w 114300"/>
              <a:gd name="T17" fmla="*/ 622300 h 717550"/>
              <a:gd name="T18" fmla="*/ 76200 w 114300"/>
              <a:gd name="T19" fmla="*/ 622300 h 717550"/>
              <a:gd name="T20" fmla="*/ 76200 w 114300"/>
              <a:gd name="T21" fmla="*/ 0 h 717550"/>
              <a:gd name="T22" fmla="*/ 114299 w 114300"/>
              <a:gd name="T23" fmla="*/ 603250 h 717550"/>
              <a:gd name="T24" fmla="*/ 76200 w 114300"/>
              <a:gd name="T25" fmla="*/ 603250 h 717550"/>
              <a:gd name="T26" fmla="*/ 76200 w 114300"/>
              <a:gd name="T27" fmla="*/ 622300 h 717550"/>
              <a:gd name="T28" fmla="*/ 104774 w 114300"/>
              <a:gd name="T29" fmla="*/ 622300 h 717550"/>
              <a:gd name="T30" fmla="*/ 114299 w 114300"/>
              <a:gd name="T31" fmla="*/ 603250 h 717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300" h="717550">
                <a:moveTo>
                  <a:pt x="38100" y="603250"/>
                </a:moveTo>
                <a:lnTo>
                  <a:pt x="0" y="603250"/>
                </a:lnTo>
                <a:lnTo>
                  <a:pt x="57150" y="717550"/>
                </a:lnTo>
                <a:lnTo>
                  <a:pt x="104774" y="622300"/>
                </a:lnTo>
                <a:lnTo>
                  <a:pt x="38100" y="622300"/>
                </a:lnTo>
                <a:lnTo>
                  <a:pt x="38100" y="603250"/>
                </a:lnTo>
                <a:close/>
              </a:path>
              <a:path w="114300" h="717550">
                <a:moveTo>
                  <a:pt x="76200" y="0"/>
                </a:moveTo>
                <a:lnTo>
                  <a:pt x="38100" y="0"/>
                </a:lnTo>
                <a:lnTo>
                  <a:pt x="38100" y="622300"/>
                </a:lnTo>
                <a:lnTo>
                  <a:pt x="76200" y="622300"/>
                </a:lnTo>
                <a:lnTo>
                  <a:pt x="76200" y="0"/>
                </a:lnTo>
                <a:close/>
              </a:path>
              <a:path w="114300" h="717550">
                <a:moveTo>
                  <a:pt x="114299" y="603250"/>
                </a:moveTo>
                <a:lnTo>
                  <a:pt x="76200" y="603250"/>
                </a:lnTo>
                <a:lnTo>
                  <a:pt x="76200" y="622300"/>
                </a:lnTo>
                <a:lnTo>
                  <a:pt x="104774" y="622300"/>
                </a:lnTo>
                <a:lnTo>
                  <a:pt x="114299" y="603250"/>
                </a:lnTo>
                <a:close/>
              </a:path>
            </a:pathLst>
          </a:custGeom>
          <a:solidFill>
            <a:srgbClr val="854FA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9580" name="object 12"/>
          <p:cNvSpPr>
            <a:spLocks/>
          </p:cNvSpPr>
          <p:nvPr/>
        </p:nvSpPr>
        <p:spPr bwMode="auto">
          <a:xfrm>
            <a:off x="2493963" y="1357313"/>
            <a:ext cx="1549400" cy="1447800"/>
          </a:xfrm>
          <a:custGeom>
            <a:avLst/>
            <a:gdLst>
              <a:gd name="T0" fmla="*/ 0 w 1678304"/>
              <a:gd name="T1" fmla="*/ 1568196 h 1568450"/>
              <a:gd name="T2" fmla="*/ 1677924 w 1678304"/>
              <a:gd name="T3" fmla="*/ 1568196 h 1568450"/>
              <a:gd name="T4" fmla="*/ 1677924 w 1678304"/>
              <a:gd name="T5" fmla="*/ 0 h 1568450"/>
              <a:gd name="T6" fmla="*/ 0 w 1678304"/>
              <a:gd name="T7" fmla="*/ 0 h 1568450"/>
              <a:gd name="T8" fmla="*/ 0 w 1678304"/>
              <a:gd name="T9" fmla="*/ 1568196 h 1568450"/>
            </a:gdLst>
            <a:ahLst/>
            <a:cxnLst>
              <a:cxn ang="0">
                <a:pos x="T0" y="T1"/>
              </a:cxn>
              <a:cxn ang="0">
                <a:pos x="T2" y="T3"/>
              </a:cxn>
              <a:cxn ang="0">
                <a:pos x="T4" y="T5"/>
              </a:cxn>
              <a:cxn ang="0">
                <a:pos x="T6" y="T7"/>
              </a:cxn>
              <a:cxn ang="0">
                <a:pos x="T8" y="T9"/>
              </a:cxn>
            </a:cxnLst>
            <a:rect l="0" t="0" r="r" b="b"/>
            <a:pathLst>
              <a:path w="1678304" h="1568450">
                <a:moveTo>
                  <a:pt x="0" y="1568196"/>
                </a:moveTo>
                <a:lnTo>
                  <a:pt x="1677924" y="1568196"/>
                </a:lnTo>
                <a:lnTo>
                  <a:pt x="1677924" y="0"/>
                </a:lnTo>
                <a:lnTo>
                  <a:pt x="0" y="0"/>
                </a:lnTo>
                <a:lnTo>
                  <a:pt x="0" y="1568196"/>
                </a:lnTo>
                <a:close/>
              </a:path>
            </a:pathLst>
          </a:custGeom>
          <a:noFill/>
          <a:ln w="57912">
            <a:solidFill>
              <a:srgbClr val="53823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 name="object 13"/>
          <p:cNvSpPr txBox="1"/>
          <p:nvPr/>
        </p:nvSpPr>
        <p:spPr>
          <a:xfrm>
            <a:off x="4679950" y="1312863"/>
            <a:ext cx="4146550" cy="1354217"/>
          </a:xfrm>
          <a:prstGeom prst="rect">
            <a:avLst/>
          </a:prstGeom>
          <a:ln w="38100">
            <a:solidFill>
              <a:srgbClr val="538235"/>
            </a:solidFill>
          </a:ln>
        </p:spPr>
        <p:txBody>
          <a:bodyPr lIns="0" tIns="0" rIns="0" bIns="0">
            <a:spAutoFit/>
          </a:bodyPr>
          <a:lstStyle>
            <a:lvl1pPr marL="60325">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2200" b="1" dirty="0">
                <a:latin typeface="微軟正黑體" panose="020B0604030504040204" pitchFamily="34" charset="-120"/>
                <a:ea typeface="微軟正黑體" panose="020B0604030504040204" pitchFamily="34" charset="-120"/>
              </a:rPr>
              <a:t>1.</a:t>
            </a:r>
            <a:r>
              <a:rPr lang="zh-TW" altLang="zh-TW" sz="2200" b="1" dirty="0">
                <a:latin typeface="微軟正黑體" panose="020B0604030504040204" pitchFamily="34" charset="-120"/>
                <a:ea typeface="微軟正黑體" panose="020B0604030504040204" pitchFamily="34" charset="-120"/>
              </a:rPr>
              <a:t>白色背景，黑色內容</a:t>
            </a:r>
            <a:endParaRPr lang="en-US" altLang="zh-TW" sz="2200" b="1" dirty="0">
              <a:latin typeface="微軟正黑體" panose="020B0604030504040204" pitchFamily="34" charset="-120"/>
              <a:ea typeface="微軟正黑體" panose="020B0604030504040204" pitchFamily="34" charset="-120"/>
            </a:endParaRPr>
          </a:p>
          <a:p>
            <a:r>
              <a:rPr lang="en-US" altLang="zh-TW" sz="2200" b="1" dirty="0">
                <a:latin typeface="微軟正黑體" panose="020B0604030504040204" pitchFamily="34" charset="-120"/>
                <a:ea typeface="微軟正黑體" panose="020B0604030504040204" pitchFamily="34" charset="-120"/>
              </a:rPr>
              <a:t>2.</a:t>
            </a:r>
            <a:r>
              <a:rPr lang="zh-TW" altLang="zh-TW" sz="2200" b="1" dirty="0">
                <a:latin typeface="微軟正黑體" panose="020B0604030504040204" pitchFamily="34" charset="-120"/>
                <a:ea typeface="微軟正黑體" panose="020B0604030504040204" pitchFamily="34" charset="-120"/>
              </a:rPr>
              <a:t>感染性危害標示</a:t>
            </a:r>
            <a:endParaRPr lang="en-US" altLang="zh-TW" sz="2200" b="1" dirty="0">
              <a:latin typeface="微軟正黑體" panose="020B0604030504040204" pitchFamily="34" charset="-120"/>
              <a:ea typeface="微軟正黑體" panose="020B0604030504040204" pitchFamily="34" charset="-120"/>
            </a:endParaRPr>
          </a:p>
          <a:p>
            <a:r>
              <a:rPr lang="en-US" altLang="zh-TW" sz="2200" b="1" dirty="0">
                <a:latin typeface="微軟正黑體" panose="020B0604030504040204" pitchFamily="34" charset="-120"/>
                <a:ea typeface="微軟正黑體" panose="020B0604030504040204" pitchFamily="34" charset="-120"/>
              </a:rPr>
              <a:t>3.</a:t>
            </a:r>
            <a:r>
              <a:rPr lang="zh-TW" altLang="zh-TW" sz="2200" b="1" dirty="0">
                <a:latin typeface="微軟正黑體" panose="020B0604030504040204" pitchFamily="34" charset="-120"/>
                <a:ea typeface="微軟正黑體" panose="020B0604030504040204" pitchFamily="34" charset="-120"/>
              </a:rPr>
              <a:t>感染性物質</a:t>
            </a:r>
            <a:r>
              <a:rPr lang="zh-TW" altLang="en-US" sz="2200" b="1" dirty="0">
                <a:latin typeface="微軟正黑體" panose="020B0604030504040204" pitchFamily="34" charset="-120"/>
                <a:ea typeface="微軟正黑體" panose="020B0604030504040204" pitchFamily="34" charset="-120"/>
              </a:rPr>
              <a:t>若有</a:t>
            </a:r>
            <a:r>
              <a:rPr lang="zh-TW" altLang="zh-TW" sz="2200" b="1" dirty="0">
                <a:latin typeface="微軟正黑體" panose="020B0604030504040204" pitchFamily="34" charset="-120"/>
                <a:ea typeface="微軟正黑體" panose="020B0604030504040204" pitchFamily="34" charset="-120"/>
              </a:rPr>
              <a:t>損壞滲漏</a:t>
            </a:r>
            <a:r>
              <a:rPr lang="zh-TW" altLang="en-US" sz="2200" b="1" dirty="0">
                <a:latin typeface="微軟正黑體" panose="020B0604030504040204" pitchFamily="34" charset="-120"/>
                <a:ea typeface="微軟正黑體" panose="020B0604030504040204" pitchFamily="34" charset="-120"/>
              </a:rPr>
              <a:t>應立</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   即</a:t>
            </a:r>
            <a:r>
              <a:rPr lang="zh-TW" altLang="zh-TW" sz="2200" b="1" dirty="0">
                <a:latin typeface="微軟正黑體" panose="020B0604030504040204" pitchFamily="34" charset="-120"/>
                <a:ea typeface="微軟正黑體" panose="020B0604030504040204" pitchFamily="34" charset="-120"/>
              </a:rPr>
              <a:t>通知</a:t>
            </a:r>
            <a:r>
              <a:rPr lang="zh-TW" altLang="en-US" sz="2200" b="1" dirty="0">
                <a:latin typeface="微軟正黑體" panose="020B0604030504040204" pitchFamily="34" charset="-120"/>
                <a:ea typeface="微軟正黑體" panose="020B0604030504040204" pitchFamily="34" charset="-120"/>
              </a:rPr>
              <a:t>當地</a:t>
            </a:r>
            <a:r>
              <a:rPr lang="zh-TW" altLang="zh-TW" sz="2200" b="1" dirty="0">
                <a:latin typeface="微軟正黑體" panose="020B0604030504040204" pitchFamily="34" charset="-120"/>
                <a:ea typeface="微軟正黑體" panose="020B0604030504040204" pitchFamily="34" charset="-120"/>
              </a:rPr>
              <a:t>衛生單位</a:t>
            </a:r>
            <a:endParaRPr lang="zh-TW" altLang="zh-TW" sz="2200" dirty="0">
              <a:latin typeface="微軟正黑體" panose="020B0604030504040204" pitchFamily="34" charset="-120"/>
              <a:ea typeface="微軟正黑體" panose="020B0604030504040204" pitchFamily="34" charset="-120"/>
            </a:endParaRPr>
          </a:p>
        </p:txBody>
      </p:sp>
      <p:sp>
        <p:nvSpPr>
          <p:cNvPr id="109582" name="object 14"/>
          <p:cNvSpPr>
            <a:spLocks/>
          </p:cNvSpPr>
          <p:nvPr/>
        </p:nvSpPr>
        <p:spPr bwMode="auto">
          <a:xfrm>
            <a:off x="3903663" y="2027238"/>
            <a:ext cx="736600" cy="104775"/>
          </a:xfrm>
          <a:custGeom>
            <a:avLst/>
            <a:gdLst>
              <a:gd name="T0" fmla="*/ 682878 w 796925"/>
              <a:gd name="T1" fmla="*/ 0 h 114300"/>
              <a:gd name="T2" fmla="*/ 682328 w 796925"/>
              <a:gd name="T3" fmla="*/ 38077 h 114300"/>
              <a:gd name="T4" fmla="*/ 701420 w 796925"/>
              <a:gd name="T5" fmla="*/ 38353 h 114300"/>
              <a:gd name="T6" fmla="*/ 700913 w 796925"/>
              <a:gd name="T7" fmla="*/ 76453 h 114300"/>
              <a:gd name="T8" fmla="*/ 681773 w 796925"/>
              <a:gd name="T9" fmla="*/ 76453 h 114300"/>
              <a:gd name="T10" fmla="*/ 681227 w 796925"/>
              <a:gd name="T11" fmla="*/ 114173 h 114300"/>
              <a:gd name="T12" fmla="*/ 759514 w 796925"/>
              <a:gd name="T13" fmla="*/ 76453 h 114300"/>
              <a:gd name="T14" fmla="*/ 700913 w 796925"/>
              <a:gd name="T15" fmla="*/ 76453 h 114300"/>
              <a:gd name="T16" fmla="*/ 681777 w 796925"/>
              <a:gd name="T17" fmla="*/ 76176 h 114300"/>
              <a:gd name="T18" fmla="*/ 760090 w 796925"/>
              <a:gd name="T19" fmla="*/ 76176 h 114300"/>
              <a:gd name="T20" fmla="*/ 796416 w 796925"/>
              <a:gd name="T21" fmla="*/ 58674 h 114300"/>
              <a:gd name="T22" fmla="*/ 682878 w 796925"/>
              <a:gd name="T23" fmla="*/ 0 h 114300"/>
              <a:gd name="T24" fmla="*/ 682328 w 796925"/>
              <a:gd name="T25" fmla="*/ 38077 h 114300"/>
              <a:gd name="T26" fmla="*/ 681777 w 796925"/>
              <a:gd name="T27" fmla="*/ 76176 h 114300"/>
              <a:gd name="T28" fmla="*/ 700913 w 796925"/>
              <a:gd name="T29" fmla="*/ 76453 h 114300"/>
              <a:gd name="T30" fmla="*/ 701420 w 796925"/>
              <a:gd name="T31" fmla="*/ 38353 h 114300"/>
              <a:gd name="T32" fmla="*/ 682328 w 796925"/>
              <a:gd name="T33" fmla="*/ 38077 h 114300"/>
              <a:gd name="T34" fmla="*/ 507 w 796925"/>
              <a:gd name="T35" fmla="*/ 28193 h 114300"/>
              <a:gd name="T36" fmla="*/ 0 w 796925"/>
              <a:gd name="T37" fmla="*/ 66293 h 114300"/>
              <a:gd name="T38" fmla="*/ 681777 w 796925"/>
              <a:gd name="T39" fmla="*/ 76176 h 114300"/>
              <a:gd name="T40" fmla="*/ 682328 w 796925"/>
              <a:gd name="T41" fmla="*/ 38077 h 114300"/>
              <a:gd name="T42" fmla="*/ 507 w 796925"/>
              <a:gd name="T43" fmla="*/ 28193 h 1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6925" h="114300">
                <a:moveTo>
                  <a:pt x="682878" y="0"/>
                </a:moveTo>
                <a:lnTo>
                  <a:pt x="682328" y="38077"/>
                </a:lnTo>
                <a:lnTo>
                  <a:pt x="701420" y="38353"/>
                </a:lnTo>
                <a:lnTo>
                  <a:pt x="700913" y="76453"/>
                </a:lnTo>
                <a:lnTo>
                  <a:pt x="681773" y="76453"/>
                </a:lnTo>
                <a:lnTo>
                  <a:pt x="681227" y="114173"/>
                </a:lnTo>
                <a:lnTo>
                  <a:pt x="759514" y="76453"/>
                </a:lnTo>
                <a:lnTo>
                  <a:pt x="700913" y="76453"/>
                </a:lnTo>
                <a:lnTo>
                  <a:pt x="681777" y="76176"/>
                </a:lnTo>
                <a:lnTo>
                  <a:pt x="760090" y="76176"/>
                </a:lnTo>
                <a:lnTo>
                  <a:pt x="796416" y="58674"/>
                </a:lnTo>
                <a:lnTo>
                  <a:pt x="682878" y="0"/>
                </a:lnTo>
                <a:close/>
              </a:path>
              <a:path w="796925" h="114300">
                <a:moveTo>
                  <a:pt x="682328" y="38077"/>
                </a:moveTo>
                <a:lnTo>
                  <a:pt x="681777" y="76176"/>
                </a:lnTo>
                <a:lnTo>
                  <a:pt x="700913" y="76453"/>
                </a:lnTo>
                <a:lnTo>
                  <a:pt x="701420" y="38353"/>
                </a:lnTo>
                <a:lnTo>
                  <a:pt x="682328" y="38077"/>
                </a:lnTo>
                <a:close/>
              </a:path>
              <a:path w="796925" h="114300">
                <a:moveTo>
                  <a:pt x="507" y="28193"/>
                </a:moveTo>
                <a:lnTo>
                  <a:pt x="0" y="66293"/>
                </a:lnTo>
                <a:lnTo>
                  <a:pt x="681777" y="76176"/>
                </a:lnTo>
                <a:lnTo>
                  <a:pt x="682328" y="38077"/>
                </a:lnTo>
                <a:lnTo>
                  <a:pt x="507" y="28193"/>
                </a:lnTo>
                <a:close/>
              </a:path>
            </a:pathLst>
          </a:custGeom>
          <a:solidFill>
            <a:srgbClr val="5382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3" name="矩形 2"/>
          <p:cNvSpPr/>
          <p:nvPr/>
        </p:nvSpPr>
        <p:spPr>
          <a:xfrm>
            <a:off x="8731055" y="6419391"/>
            <a:ext cx="328936" cy="276999"/>
          </a:xfrm>
          <a:prstGeom prst="rect">
            <a:avLst/>
          </a:prstGeom>
        </p:spPr>
        <p:txBody>
          <a:bodyPr wrap="none">
            <a:spAutoFit/>
          </a:bodyPr>
          <a:lstStyle/>
          <a:p>
            <a:r>
              <a:rPr lang="en-US" altLang="zh-TW" sz="1200" dirty="0">
                <a:latin typeface="Garamond" panose="02020404030301010803" pitchFamily="18" charset="0"/>
              </a:rPr>
              <a:t>58</a:t>
            </a:r>
            <a:endParaRPr lang="zh-TW" altLang="en-US" sz="1200" dirty="0"/>
          </a:p>
        </p:txBody>
      </p:sp>
      <p:sp>
        <p:nvSpPr>
          <p:cNvPr id="14" name="圓角矩形 13"/>
          <p:cNvSpPr/>
          <p:nvPr/>
        </p:nvSpPr>
        <p:spPr>
          <a:xfrm>
            <a:off x="838200" y="1665089"/>
            <a:ext cx="1447800" cy="551061"/>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826470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a:xfrm>
            <a:off x="533400" y="156369"/>
            <a:ext cx="7499350" cy="774700"/>
          </a:xfrm>
        </p:spPr>
        <p:txBody>
          <a:bodyPr rtlCol="0">
            <a:normAutofit/>
          </a:bodyPr>
          <a:lstStyle/>
          <a:p>
            <a:pPr eaLnBrk="1" fontAlgn="auto" hangingPunct="1">
              <a:spcAft>
                <a:spcPts val="0"/>
              </a:spcAft>
              <a:defRPr/>
            </a:pPr>
            <a:r>
              <a:rPr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rPr>
              <a:t>P620</a:t>
            </a:r>
            <a:r>
              <a:rPr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包裝圖例</a:t>
            </a:r>
            <a:r>
              <a:rPr lang="en-US" altLang="zh-TW"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3400" dirty="0">
                <a:solidFill>
                  <a:srgbClr val="0000FF"/>
                </a:solidFill>
                <a:latin typeface="微軟正黑體" panose="020B0604030504040204" pitchFamily="34" charset="-120"/>
                <a:ea typeface="微軟正黑體" panose="020B0604030504040204" pitchFamily="34" charset="-120"/>
                <a:cs typeface="Arial" panose="020B0604020202020204" pitchFamily="34" charset="0"/>
              </a:rPr>
              <a:t>A</a:t>
            </a:r>
            <a:r>
              <a:rPr lang="zh-TW" altLang="en-US" sz="3400" dirty="0">
                <a:solidFill>
                  <a:srgbClr val="0000FF"/>
                </a:solidFill>
                <a:latin typeface="微軟正黑體" panose="020B0604030504040204" pitchFamily="34" charset="-120"/>
                <a:ea typeface="微軟正黑體" panose="020B0604030504040204" pitchFamily="34" charset="-120"/>
                <a:cs typeface="Arial" panose="020B0604020202020204" pitchFamily="34" charset="0"/>
              </a:rPr>
              <a:t>類感染性物質</a:t>
            </a:r>
            <a:r>
              <a:rPr lang="en-US" altLang="zh-TW"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3427" name="投影片編號版面配置區 3"/>
          <p:cNvSpPr>
            <a:spLocks noGrp="1"/>
          </p:cNvSpPr>
          <p:nvPr>
            <p:ph type="sldNum" sz="quarter" idx="4294967295"/>
          </p:nvPr>
        </p:nvSpPr>
        <p:spPr bwMode="auto">
          <a:xfrm>
            <a:off x="8539163" y="6492875"/>
            <a:ext cx="584200" cy="184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6008EE4C-A4D4-4FDA-8AB3-05367BF3CC47}" type="slidenum">
              <a:rPr kumimoji="0" lang="en-US" altLang="zh-TW" sz="1200" smtClean="0">
                <a:solidFill>
                  <a:schemeClr val="tx1"/>
                </a:solidFill>
                <a:latin typeface="Garamond" panose="02020404030301010803" pitchFamily="18" charset="0"/>
                <a:ea typeface="新細明體" panose="02020500000000000000" pitchFamily="18" charset="-120"/>
              </a:rPr>
              <a:pPr algn="r">
                <a:spcBef>
                  <a:spcPct val="0"/>
                </a:spcBef>
                <a:buClrTx/>
                <a:buFontTx/>
                <a:buNone/>
              </a:pPr>
              <a:t>64</a:t>
            </a:fld>
            <a:endParaRPr kumimoji="0" lang="en-US" altLang="zh-TW" sz="1200" dirty="0">
              <a:solidFill>
                <a:schemeClr val="tx1"/>
              </a:solidFill>
              <a:latin typeface="Garamond" panose="02020404030301010803" pitchFamily="18" charset="0"/>
              <a:ea typeface="新細明體" panose="02020500000000000000" pitchFamily="18" charset="-120"/>
            </a:endParaRPr>
          </a:p>
        </p:txBody>
      </p:sp>
      <p:grpSp>
        <p:nvGrpSpPr>
          <p:cNvPr id="103428" name="群組 2"/>
          <p:cNvGrpSpPr>
            <a:grpSpLocks/>
          </p:cNvGrpSpPr>
          <p:nvPr/>
        </p:nvGrpSpPr>
        <p:grpSpPr bwMode="auto">
          <a:xfrm>
            <a:off x="200026" y="931069"/>
            <a:ext cx="8923338" cy="5429250"/>
            <a:chOff x="149555" y="1412776"/>
            <a:chExt cx="8994445" cy="5445224"/>
          </a:xfrm>
        </p:grpSpPr>
        <p:pic>
          <p:nvPicPr>
            <p:cNvPr id="103432"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55" y="1412776"/>
              <a:ext cx="8994445" cy="5445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372442" y="1611797"/>
              <a:ext cx="1280359" cy="733991"/>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946187" y="2345788"/>
              <a:ext cx="1492689" cy="837482"/>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5403498" y="1852215"/>
              <a:ext cx="1518232" cy="506310"/>
            </a:xfrm>
            <a:prstGeom prst="ellipse">
              <a:avLst/>
            </a:prstGeom>
            <a:solidFill>
              <a:srgbClr val="C00000">
                <a:alpha val="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0" name="橢圓 9"/>
          <p:cNvSpPr/>
          <p:nvPr/>
        </p:nvSpPr>
        <p:spPr bwMode="auto">
          <a:xfrm>
            <a:off x="3733800" y="3505200"/>
            <a:ext cx="668337" cy="436563"/>
          </a:xfrm>
          <a:prstGeom prst="ellipse">
            <a:avLst/>
          </a:prstGeom>
          <a:solidFill>
            <a:schemeClr val="accent1">
              <a:alpha val="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bwMode="auto">
          <a:xfrm>
            <a:off x="6664325" y="2434034"/>
            <a:ext cx="1368425" cy="63500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bwMode="auto">
          <a:xfrm>
            <a:off x="5421733" y="4572000"/>
            <a:ext cx="668338" cy="436562"/>
          </a:xfrm>
          <a:prstGeom prst="ellipse">
            <a:avLst/>
          </a:prstGeom>
          <a:solidFill>
            <a:schemeClr val="accent1">
              <a:alpha val="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719201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object 4"/>
          <p:cNvSpPr>
            <a:spLocks/>
          </p:cNvSpPr>
          <p:nvPr/>
        </p:nvSpPr>
        <p:spPr bwMode="auto">
          <a:xfrm>
            <a:off x="450850" y="6088063"/>
            <a:ext cx="8243888" cy="0"/>
          </a:xfrm>
          <a:custGeom>
            <a:avLst/>
            <a:gdLst>
              <a:gd name="T0" fmla="*/ 0 w 8929370"/>
              <a:gd name="T1" fmla="*/ 8928989 w 8929370"/>
            </a:gdLst>
            <a:ahLst/>
            <a:cxnLst>
              <a:cxn ang="0">
                <a:pos x="T0" y="0"/>
              </a:cxn>
              <a:cxn ang="0">
                <a:pos x="T1" y="0"/>
              </a:cxn>
            </a:cxnLst>
            <a:rect l="0" t="0" r="r" b="b"/>
            <a:pathLst>
              <a:path w="8929370">
                <a:moveTo>
                  <a:pt x="0" y="0"/>
                </a:moveTo>
                <a:lnTo>
                  <a:pt x="8928989" y="0"/>
                </a:lnTo>
              </a:path>
            </a:pathLst>
          </a:custGeom>
          <a:noFill/>
          <a:ln w="6096">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1621" name="object 5"/>
          <p:cNvSpPr>
            <a:spLocks noChangeArrowheads="1"/>
          </p:cNvSpPr>
          <p:nvPr/>
        </p:nvSpPr>
        <p:spPr bwMode="auto">
          <a:xfrm>
            <a:off x="92075" y="1528761"/>
            <a:ext cx="8959850" cy="277893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6" name="object 6"/>
          <p:cNvSpPr txBox="1"/>
          <p:nvPr/>
        </p:nvSpPr>
        <p:spPr>
          <a:xfrm>
            <a:off x="3848100" y="4529138"/>
            <a:ext cx="5240338" cy="1355725"/>
          </a:xfrm>
          <a:prstGeom prst="rect">
            <a:avLst/>
          </a:prstGeom>
        </p:spPr>
        <p:txBody>
          <a:bodyPr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200" b="1">
                <a:latin typeface="微軟正黑體" panose="020B0604030504040204" pitchFamily="34" charset="-120"/>
                <a:ea typeface="微軟正黑體" panose="020B0604030504040204" pitchFamily="34" charset="-120"/>
              </a:rPr>
              <a:t>(1) 第一層（主容器）：防水、防滲漏。</a:t>
            </a:r>
            <a:endParaRPr lang="zh-TW" altLang="zh-TW" sz="2200">
              <a:latin typeface="微軟正黑體" panose="020B0604030504040204" pitchFamily="34" charset="-120"/>
              <a:ea typeface="微軟正黑體" panose="020B0604030504040204" pitchFamily="34" charset="-120"/>
            </a:endParaRPr>
          </a:p>
          <a:p>
            <a:pPr>
              <a:spcBef>
                <a:spcPts val="1325"/>
              </a:spcBef>
            </a:pPr>
            <a:r>
              <a:rPr lang="zh-TW" altLang="zh-TW" sz="2200" b="1">
                <a:latin typeface="微軟正黑體" panose="020B0604030504040204" pitchFamily="34" charset="-120"/>
                <a:ea typeface="微軟正黑體" panose="020B0604030504040204" pitchFamily="34" charset="-120"/>
              </a:rPr>
              <a:t>(2) 第二層：防水、防滲漏。</a:t>
            </a:r>
            <a:endParaRPr lang="zh-TW" altLang="zh-TW" sz="2200">
              <a:latin typeface="微軟正黑體" panose="020B0604030504040204" pitchFamily="34" charset="-120"/>
              <a:ea typeface="微軟正黑體" panose="020B0604030504040204" pitchFamily="34" charset="-120"/>
            </a:endParaRPr>
          </a:p>
          <a:p>
            <a:pPr>
              <a:spcBef>
                <a:spcPts val="1325"/>
              </a:spcBef>
            </a:pPr>
            <a:r>
              <a:rPr lang="zh-TW" altLang="zh-TW" sz="2200" b="1">
                <a:latin typeface="微軟正黑體" panose="020B0604030504040204" pitchFamily="34" charset="-120"/>
                <a:ea typeface="微軟正黑體" panose="020B0604030504040204" pitchFamily="34" charset="-120"/>
              </a:rPr>
              <a:t>(3) 第三層：具足夠的強度的硬質外包裝。</a:t>
            </a:r>
            <a:endParaRPr lang="zh-TW" altLang="zh-TW" sz="2200">
              <a:latin typeface="微軟正黑體" panose="020B0604030504040204" pitchFamily="34" charset="-120"/>
              <a:ea typeface="微軟正黑體" panose="020B0604030504040204" pitchFamily="34" charset="-120"/>
            </a:endParaRPr>
          </a:p>
        </p:txBody>
      </p:sp>
      <p:sp>
        <p:nvSpPr>
          <p:cNvPr id="111623" name="object 7"/>
          <p:cNvSpPr>
            <a:spLocks noChangeArrowheads="1"/>
          </p:cNvSpPr>
          <p:nvPr/>
        </p:nvSpPr>
        <p:spPr bwMode="auto">
          <a:xfrm>
            <a:off x="1143000" y="3975905"/>
            <a:ext cx="2079625" cy="18907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8" name="object 8"/>
          <p:cNvSpPr txBox="1"/>
          <p:nvPr/>
        </p:nvSpPr>
        <p:spPr>
          <a:xfrm>
            <a:off x="8883650" y="6477000"/>
            <a:ext cx="168275" cy="184666"/>
          </a:xfrm>
          <a:prstGeom prst="rect">
            <a:avLst/>
          </a:prstGeom>
        </p:spPr>
        <p:txBody>
          <a:bodyPr lIns="0" tIns="0" rIns="0" bIns="0">
            <a:spAutoFit/>
          </a:bodyPr>
          <a:lstStyle/>
          <a:p>
            <a:pPr marL="11723">
              <a:defRPr/>
            </a:pPr>
            <a:r>
              <a:rPr lang="en-US" sz="1200" spc="-9" dirty="0">
                <a:latin typeface="Calibri"/>
                <a:cs typeface="Calibri"/>
              </a:rPr>
              <a:t>60</a:t>
            </a:r>
            <a:endParaRPr sz="1200" dirty="0">
              <a:latin typeface="Calibri"/>
              <a:cs typeface="Calibri"/>
            </a:endParaRPr>
          </a:p>
        </p:txBody>
      </p:sp>
      <p:sp>
        <p:nvSpPr>
          <p:cNvPr id="4" name="標題 3"/>
          <p:cNvSpPr>
            <a:spLocks noGrp="1"/>
          </p:cNvSpPr>
          <p:nvPr>
            <p:ph type="ctrTitle"/>
          </p:nvPr>
        </p:nvSpPr>
        <p:spPr>
          <a:xfrm>
            <a:off x="685800" y="381001"/>
            <a:ext cx="7772400" cy="615553"/>
          </a:xfrm>
        </p:spPr>
        <p:txBody>
          <a:bodyPr/>
          <a:lstStyle/>
          <a:p>
            <a:r>
              <a:rPr lang="en-US" altLang="zh-TW" spc="-5" dirty="0">
                <a:solidFill>
                  <a:srgbClr val="C00000"/>
                </a:solidFill>
                <a:latin typeface="微軟正黑體" panose="020B0604030504040204" pitchFamily="34" charset="-120"/>
                <a:ea typeface="微軟正黑體" panose="020B0604030504040204" pitchFamily="34" charset="-120"/>
                <a:cs typeface="微軟正黑體"/>
              </a:rPr>
              <a:t>B</a:t>
            </a:r>
            <a:r>
              <a:rPr lang="zh-TW" altLang="en-US" dirty="0">
                <a:solidFill>
                  <a:srgbClr val="C00000"/>
                </a:solidFill>
                <a:latin typeface="微軟正黑體" panose="020B0604030504040204" pitchFamily="34" charset="-120"/>
                <a:ea typeface="微軟正黑體" panose="020B0604030504040204" pitchFamily="34" charset="-120"/>
              </a:rPr>
              <a:t>類</a:t>
            </a:r>
            <a:r>
              <a:rPr lang="zh-TW" altLang="en-US" dirty="0">
                <a:latin typeface="微軟正黑體" panose="020B0604030504040204" pitchFamily="34" charset="-120"/>
                <a:ea typeface="微軟正黑體" panose="020B0604030504040204" pitchFamily="34" charset="-120"/>
              </a:rPr>
              <a:t>感染性物</a:t>
            </a:r>
            <a:r>
              <a:rPr lang="zh-TW" altLang="en-US" spc="-5" dirty="0">
                <a:latin typeface="微軟正黑體" panose="020B0604030504040204" pitchFamily="34" charset="-120"/>
                <a:ea typeface="微軟正黑體" panose="020B0604030504040204" pitchFamily="34" charset="-120"/>
              </a:rPr>
              <a:t>質</a:t>
            </a:r>
            <a:r>
              <a:rPr lang="zh-TW" altLang="en-US" dirty="0">
                <a:latin typeface="微軟正黑體" panose="020B0604030504040204" pitchFamily="34" charset="-120"/>
                <a:ea typeface="微軟正黑體" panose="020B0604030504040204" pitchFamily="34" charset="-120"/>
              </a:rPr>
              <a:t>運輸標示</a:t>
            </a:r>
            <a:endParaRPr lang="zh-TW" altLang="en-US" dirty="0"/>
          </a:p>
        </p:txBody>
      </p:sp>
      <p:sp>
        <p:nvSpPr>
          <p:cNvPr id="9" name="圓角矩形 8"/>
          <p:cNvSpPr/>
          <p:nvPr/>
        </p:nvSpPr>
        <p:spPr>
          <a:xfrm>
            <a:off x="1458912" y="4564369"/>
            <a:ext cx="1447800" cy="551061"/>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65377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a:xfrm>
            <a:off x="900113" y="233330"/>
            <a:ext cx="7467600" cy="774700"/>
          </a:xfrm>
        </p:spPr>
        <p:txBody>
          <a:bodyPr rtlCol="0">
            <a:normAutofit/>
          </a:bodyPr>
          <a:lstStyle/>
          <a:p>
            <a:pPr eaLnBrk="1" fontAlgn="auto" hangingPunct="1">
              <a:spcAft>
                <a:spcPts val="0"/>
              </a:spcAft>
              <a:defRPr/>
            </a:pPr>
            <a:r>
              <a:rPr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rPr>
              <a:t>P650</a:t>
            </a:r>
            <a:r>
              <a:rPr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包裝圖例</a:t>
            </a:r>
            <a:r>
              <a:rPr lang="en-US" altLang="zh-TW"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3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3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類感染性物質</a:t>
            </a:r>
            <a:r>
              <a:rPr lang="en-US" altLang="zh-TW"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34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4451" name="投影片編號版面配置區 3"/>
          <p:cNvSpPr>
            <a:spLocks noGrp="1"/>
          </p:cNvSpPr>
          <p:nvPr>
            <p:ph type="sldNum" sz="quarter" idx="4294967295"/>
          </p:nvPr>
        </p:nvSpPr>
        <p:spPr bwMode="auto">
          <a:xfrm>
            <a:off x="8458200" y="6477000"/>
            <a:ext cx="584200" cy="1846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D0AD6A92-C77B-40EF-AD2F-C0833BFF3214}" type="slidenum">
              <a:rPr kumimoji="0" lang="en-US" altLang="zh-TW" sz="1200" smtClean="0">
                <a:solidFill>
                  <a:schemeClr val="tx1"/>
                </a:solidFill>
                <a:latin typeface="Garamond" panose="02020404030301010803" pitchFamily="18" charset="0"/>
                <a:ea typeface="新細明體" panose="02020500000000000000" pitchFamily="18" charset="-120"/>
              </a:rPr>
              <a:pPr algn="r">
                <a:spcBef>
                  <a:spcPct val="0"/>
                </a:spcBef>
                <a:buClrTx/>
                <a:buFontTx/>
                <a:buNone/>
              </a:pPr>
              <a:t>66</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104452" name="Rectangle 6"/>
          <p:cNvSpPr>
            <a:spLocks noChangeArrowheads="1"/>
          </p:cNvSpPr>
          <p:nvPr/>
        </p:nvSpPr>
        <p:spPr bwMode="auto">
          <a:xfrm>
            <a:off x="2339975" y="3573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endParaRPr lang="zh-TW" altLang="en-US">
              <a:solidFill>
                <a:schemeClr val="tx1"/>
              </a:solidFill>
              <a:latin typeface="Arial" panose="020B0604020202020204" pitchFamily="34" charset="0"/>
              <a:ea typeface="新細明體" panose="02020500000000000000" pitchFamily="18" charset="-120"/>
            </a:endParaRPr>
          </a:p>
        </p:txBody>
      </p:sp>
      <p:grpSp>
        <p:nvGrpSpPr>
          <p:cNvPr id="104453" name="群組 1"/>
          <p:cNvGrpSpPr>
            <a:grpSpLocks/>
          </p:cNvGrpSpPr>
          <p:nvPr/>
        </p:nvGrpSpPr>
        <p:grpSpPr bwMode="auto">
          <a:xfrm>
            <a:off x="1066800" y="1029478"/>
            <a:ext cx="6777038" cy="5087970"/>
            <a:chOff x="1000125" y="990664"/>
            <a:chExt cx="7248525" cy="5784786"/>
          </a:xfrm>
        </p:grpSpPr>
        <p:pic>
          <p:nvPicPr>
            <p:cNvPr id="1044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071563"/>
              <a:ext cx="7248525"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橢圓 5"/>
            <p:cNvSpPr/>
            <p:nvPr/>
          </p:nvSpPr>
          <p:spPr>
            <a:xfrm>
              <a:off x="1254025" y="4138923"/>
              <a:ext cx="2018292" cy="1008058"/>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5471492" y="990664"/>
              <a:ext cx="2223651" cy="88141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6156557" y="4004572"/>
              <a:ext cx="1800099" cy="638380"/>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0" name="橢圓 9"/>
          <p:cNvSpPr/>
          <p:nvPr/>
        </p:nvSpPr>
        <p:spPr bwMode="auto">
          <a:xfrm>
            <a:off x="4805199" y="4537869"/>
            <a:ext cx="790575" cy="495300"/>
          </a:xfrm>
          <a:prstGeom prst="ellipse">
            <a:avLst/>
          </a:prstGeom>
          <a:solidFill>
            <a:schemeClr val="accent1">
              <a:alpha val="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bwMode="auto">
          <a:xfrm>
            <a:off x="1675175" y="2131461"/>
            <a:ext cx="1577975" cy="720725"/>
          </a:xfrm>
          <a:prstGeom prst="ellipse">
            <a:avLst/>
          </a:prstGeom>
          <a:solidFill>
            <a:srgbClr val="C00000">
              <a:alpha val="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3660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4069" y="631408"/>
            <a:ext cx="7208838" cy="677108"/>
          </a:xfrm>
        </p:spPr>
        <p:txBody>
          <a:bodyPr/>
          <a:lstStyle/>
          <a:p>
            <a:pPr>
              <a:defRPr/>
            </a:pPr>
            <a:r>
              <a:rPr lang="en-US" altLang="zh-TW" sz="4400" b="1" dirty="0">
                <a:latin typeface="微軟正黑體" panose="020B0604030504040204" pitchFamily="34" charset="-120"/>
                <a:ea typeface="微軟正黑體" panose="020B0604030504040204" pitchFamily="34" charset="-120"/>
                <a:cs typeface="Times New Roman" panose="02020603050405020304" pitchFamily="18" charset="0"/>
              </a:rPr>
              <a:t>P650</a:t>
            </a:r>
            <a:r>
              <a:rPr lang="zh-TW" altLang="en-US" sz="4400" b="1" dirty="0">
                <a:latin typeface="微軟正黑體" panose="020B0604030504040204" pitchFamily="34" charset="-120"/>
                <a:ea typeface="微軟正黑體" panose="020B0604030504040204" pitchFamily="34" charset="-120"/>
                <a:cs typeface="Times New Roman" panose="02020603050405020304" pitchFamily="18" charset="0"/>
              </a:rPr>
              <a:t>包裝圖例</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類感染性物質</a:t>
            </a:r>
            <a:r>
              <a:rPr lang="en-US" altLang="zh-TW"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endParaRPr>
          </a:p>
        </p:txBody>
      </p:sp>
      <p:pic>
        <p:nvPicPr>
          <p:cNvPr id="105475" name="內容版面配置區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3850" y="1464508"/>
            <a:ext cx="8734425" cy="4747380"/>
          </a:xfrm>
          <a:prstGeom prst="rect">
            <a:avLst/>
          </a:prstGeom>
        </p:spPr>
      </p:pic>
      <p:sp>
        <p:nvSpPr>
          <p:cNvPr id="105476" name="投影片編號版面配置區 3"/>
          <p:cNvSpPr>
            <a:spLocks noGrp="1"/>
          </p:cNvSpPr>
          <p:nvPr>
            <p:ph type="sldNum" sz="quarter" idx="4294967295"/>
          </p:nvPr>
        </p:nvSpPr>
        <p:spPr bwMode="auto">
          <a:xfrm>
            <a:off x="511175" y="787400"/>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47521F90-81A5-4B3E-8670-D6B6741B6AF4}" type="slidenum">
              <a:rPr lang="en-US" altLang="zh-TW" smtClean="0">
                <a:solidFill>
                  <a:srgbClr val="FEFFFF"/>
                </a:solidFill>
                <a:latin typeface="Arial" panose="020B0604020202020204" pitchFamily="34" charset="0"/>
                <a:ea typeface="新細明體" panose="02020500000000000000" pitchFamily="18" charset="-120"/>
              </a:rPr>
              <a:pPr>
                <a:spcBef>
                  <a:spcPct val="0"/>
                </a:spcBef>
                <a:buClrTx/>
                <a:buFontTx/>
                <a:buNone/>
              </a:pPr>
              <a:t>67</a:t>
            </a:fld>
            <a:endParaRPr lang="en-US" altLang="zh-TW">
              <a:solidFill>
                <a:srgbClr val="FEFFFF"/>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033720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31031" y="1029191"/>
            <a:ext cx="8139112" cy="1364476"/>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55600" indent="-342900">
              <a:spcBef>
                <a:spcPts val="1000"/>
              </a:spcBef>
              <a:buClr>
                <a:srgbClr val="C00000"/>
              </a:buClr>
              <a:buFont typeface="Wingdings" panose="05000000000000000000" pitchFamily="2" charset="2"/>
              <a:buChar char="Ø"/>
            </a:pPr>
            <a:r>
              <a:rPr lang="zh-TW" altLang="en-US" sz="2400" b="1" dirty="0">
                <a:solidFill>
                  <a:srgbClr val="0909CD"/>
                </a:solidFill>
                <a:latin typeface="微軟正黑體" panose="020B0604030504040204" pitchFamily="34" charset="-120"/>
                <a:ea typeface="微軟正黑體" panose="020B0604030504040204" pitchFamily="34" charset="-120"/>
                <a:cs typeface="微軟正黑體"/>
              </a:rPr>
              <a:t>不</a:t>
            </a:r>
            <a:r>
              <a:rPr lang="zh-TW" altLang="en-US" sz="2400" b="1" spc="-5" dirty="0">
                <a:solidFill>
                  <a:srgbClr val="0909CD"/>
                </a:solidFill>
                <a:latin typeface="微軟正黑體" panose="020B0604030504040204" pitchFamily="34" charset="-120"/>
                <a:ea typeface="微軟正黑體" panose="020B0604030504040204" pitchFamily="34" charset="-120"/>
                <a:cs typeface="微軟正黑體"/>
              </a:rPr>
              <a:t>會</a:t>
            </a:r>
            <a:r>
              <a:rPr lang="zh-TW" altLang="en-US" sz="2400" b="1" dirty="0">
                <a:solidFill>
                  <a:srgbClr val="0909CD"/>
                </a:solidFill>
                <a:latin typeface="微軟正黑體" panose="020B0604030504040204" pitchFamily="34" charset="-120"/>
                <a:ea typeface="微軟正黑體" panose="020B0604030504040204" pitchFamily="34" charset="-120"/>
                <a:cs typeface="微軟正黑體"/>
              </a:rPr>
              <a:t>引發人類或動物</a:t>
            </a:r>
            <a:r>
              <a:rPr lang="zh-TW" altLang="en-US" sz="2400" b="1" spc="-15" dirty="0">
                <a:solidFill>
                  <a:srgbClr val="0909CD"/>
                </a:solidFill>
                <a:latin typeface="微軟正黑體" panose="020B0604030504040204" pitchFamily="34" charset="-120"/>
                <a:ea typeface="微軟正黑體" panose="020B0604030504040204" pitchFamily="34" charset="-120"/>
                <a:cs typeface="微軟正黑體"/>
              </a:rPr>
              <a:t>疾</a:t>
            </a:r>
            <a:r>
              <a:rPr lang="zh-TW" altLang="en-US" sz="2400" b="1" dirty="0">
                <a:solidFill>
                  <a:srgbClr val="0909CD"/>
                </a:solidFill>
                <a:latin typeface="微軟正黑體" panose="020B0604030504040204" pitchFamily="34" charset="-120"/>
                <a:ea typeface="微軟正黑體" panose="020B0604030504040204" pitchFamily="34" charset="-120"/>
                <a:cs typeface="微軟正黑體"/>
              </a:rPr>
              <a:t>病</a:t>
            </a:r>
            <a:endParaRPr lang="en-US" altLang="zh-TW" sz="2400" dirty="0">
              <a:solidFill>
                <a:srgbClr val="0909CD"/>
              </a:solidFill>
              <a:latin typeface="微軟正黑體" panose="020B0604030504040204" pitchFamily="34" charset="-120"/>
              <a:ea typeface="微軟正黑體" panose="020B0604030504040204" pitchFamily="34" charset="-120"/>
              <a:cs typeface="微軟正黑體"/>
            </a:endParaRPr>
          </a:p>
          <a:p>
            <a:pPr marL="355600" indent="-342900">
              <a:spcBef>
                <a:spcPts val="1000"/>
              </a:spcBef>
              <a:buClr>
                <a:srgbClr val="C00000"/>
              </a:buClr>
              <a:buFont typeface="Wingdings" panose="05000000000000000000" pitchFamily="2" charset="2"/>
              <a:buChar char="Ø"/>
            </a:pPr>
            <a:r>
              <a:rPr lang="zh-TW" altLang="en-US" sz="2400" b="1" spc="-5" dirty="0">
                <a:latin typeface="微軟正黑體" panose="020B0604030504040204" pitchFamily="34" charset="-120"/>
                <a:ea typeface="微軟正黑體" panose="020B0604030504040204" pitchFamily="34" charset="-120"/>
                <a:cs typeface="微軟正黑體"/>
              </a:rPr>
              <a:t>不受任何其他感染性</a:t>
            </a:r>
            <a:r>
              <a:rPr lang="zh-TW" altLang="en-US" sz="2400" b="1" spc="-20" dirty="0">
                <a:latin typeface="微軟正黑體" panose="020B0604030504040204" pitchFamily="34" charset="-120"/>
                <a:ea typeface="微軟正黑體" panose="020B0604030504040204" pitchFamily="34" charset="-120"/>
                <a:cs typeface="微軟正黑體"/>
              </a:rPr>
              <a:t>物</a:t>
            </a:r>
            <a:r>
              <a:rPr lang="zh-TW" altLang="en-US" sz="2400" b="1" spc="-5" dirty="0">
                <a:latin typeface="微軟正黑體" panose="020B0604030504040204" pitchFamily="34" charset="-120"/>
                <a:ea typeface="微軟正黑體" panose="020B0604030504040204" pitchFamily="34" charset="-120"/>
                <a:cs typeface="微軟正黑體"/>
              </a:rPr>
              <a:t>質規</a:t>
            </a:r>
            <a:r>
              <a:rPr lang="zh-TW" altLang="en-US" sz="2400" b="1" spc="-20" dirty="0">
                <a:latin typeface="微軟正黑體" panose="020B0604030504040204" pitchFamily="34" charset="-120"/>
                <a:ea typeface="微軟正黑體" panose="020B0604030504040204" pitchFamily="34" charset="-120"/>
                <a:cs typeface="微軟正黑體"/>
              </a:rPr>
              <a:t>定</a:t>
            </a:r>
            <a:r>
              <a:rPr lang="zh-TW" altLang="en-US" sz="2400" b="1" spc="-5" dirty="0">
                <a:latin typeface="微軟正黑體" panose="020B0604030504040204" pitchFamily="34" charset="-120"/>
                <a:ea typeface="微軟正黑體" panose="020B0604030504040204" pitchFamily="34" charset="-120"/>
                <a:cs typeface="微軟正黑體"/>
              </a:rPr>
              <a:t>的約</a:t>
            </a:r>
            <a:r>
              <a:rPr lang="zh-TW" altLang="en-US" sz="2400" b="1" spc="-20" dirty="0">
                <a:latin typeface="微軟正黑體" panose="020B0604030504040204" pitchFamily="34" charset="-120"/>
                <a:ea typeface="微軟正黑體" panose="020B0604030504040204" pitchFamily="34" charset="-120"/>
                <a:cs typeface="微軟正黑體"/>
              </a:rPr>
              <a:t>束</a:t>
            </a:r>
            <a:r>
              <a:rPr lang="zh-TW" altLang="en-US" sz="2400" b="1" dirty="0">
                <a:latin typeface="微軟正黑體" panose="020B0604030504040204" pitchFamily="34" charset="-120"/>
                <a:ea typeface="微軟正黑體" panose="020B0604030504040204" pitchFamily="34" charset="-120"/>
                <a:cs typeface="微軟正黑體"/>
              </a:rPr>
              <a:t>。</a:t>
            </a:r>
            <a:endParaRPr lang="en-US" altLang="zh-TW" sz="2400" dirty="0">
              <a:latin typeface="微軟正黑體" panose="020B0604030504040204" pitchFamily="34" charset="-120"/>
              <a:ea typeface="微軟正黑體" panose="020B0604030504040204" pitchFamily="34" charset="-120"/>
              <a:cs typeface="微軟正黑體"/>
            </a:endParaRPr>
          </a:p>
          <a:p>
            <a:pPr marL="355600" indent="-342900">
              <a:spcBef>
                <a:spcPts val="1000"/>
              </a:spcBef>
              <a:buClr>
                <a:srgbClr val="C00000"/>
              </a:buClr>
              <a:buFont typeface="Wingdings" panose="05000000000000000000" pitchFamily="2" charset="2"/>
              <a:buChar char="Ø"/>
            </a:pPr>
            <a:r>
              <a:rPr lang="zh-TW" altLang="zh-TW" sz="2400" b="1" dirty="0">
                <a:solidFill>
                  <a:srgbClr val="C00000"/>
                </a:solidFill>
                <a:latin typeface="微軟正黑體" panose="020B0604030504040204" pitchFamily="34" charset="-120"/>
                <a:ea typeface="微軟正黑體" panose="020B0604030504040204" pitchFamily="34" charset="-120"/>
              </a:rPr>
              <a:t>基本三層</a:t>
            </a:r>
            <a:r>
              <a:rPr lang="zh-TW" altLang="zh-TW" sz="2400" b="1" dirty="0">
                <a:latin typeface="微軟正黑體" panose="020B0604030504040204" pitchFamily="34" charset="-120"/>
                <a:ea typeface="微軟正黑體" panose="020B0604030504040204" pitchFamily="34" charset="-120"/>
              </a:rPr>
              <a:t>包裝系統後運輸，</a:t>
            </a:r>
            <a:r>
              <a:rPr lang="zh-TW" altLang="zh-TW" sz="2400" b="1" dirty="0">
                <a:solidFill>
                  <a:srgbClr val="C00000"/>
                </a:solidFill>
                <a:latin typeface="微軟正黑體" panose="020B0604030504040204" pitchFamily="34" charset="-120"/>
                <a:ea typeface="微軟正黑體" panose="020B0604030504040204" pitchFamily="34" charset="-120"/>
              </a:rPr>
              <a:t>免受</a:t>
            </a:r>
            <a:r>
              <a:rPr lang="zh-TW" altLang="zh-TW" sz="2400" b="1" dirty="0">
                <a:latin typeface="微軟正黑體" panose="020B0604030504040204" pitchFamily="34" charset="-120"/>
                <a:ea typeface="微軟正黑體" panose="020B0604030504040204" pitchFamily="34" charset="-120"/>
              </a:rPr>
              <a:t>感染性物質規定約束。</a:t>
            </a:r>
            <a:endParaRPr lang="zh-TW" altLang="zh-TW" sz="2400" dirty="0">
              <a:latin typeface="微軟正黑體" panose="020B0604030504040204" pitchFamily="34" charset="-120"/>
              <a:ea typeface="微軟正黑體" panose="020B0604030504040204" pitchFamily="34" charset="-120"/>
            </a:endParaRPr>
          </a:p>
        </p:txBody>
      </p:sp>
      <p:sp>
        <p:nvSpPr>
          <p:cNvPr id="6" name="object 6"/>
          <p:cNvSpPr txBox="1"/>
          <p:nvPr/>
        </p:nvSpPr>
        <p:spPr>
          <a:xfrm>
            <a:off x="6196793" y="6180746"/>
            <a:ext cx="2814775" cy="284163"/>
          </a:xfrm>
          <a:prstGeom prst="rect">
            <a:avLst/>
          </a:prstGeom>
        </p:spPr>
        <p:txBody>
          <a:bodyPr wrap="square" lIns="0" tIns="0" rIns="0" bIns="0">
            <a:spAutoFit/>
          </a:bodyPr>
          <a:lstStyle>
            <a:lvl1pPr marL="111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b="1" dirty="0">
                <a:solidFill>
                  <a:schemeClr val="bg1"/>
                </a:solidFill>
                <a:latin typeface="微軟正黑體" panose="020B0604030504040204" pitchFamily="34" charset="-120"/>
                <a:ea typeface="微軟正黑體" panose="020B0604030504040204" pitchFamily="34" charset="-120"/>
              </a:rPr>
              <a:t>IATA 感染性物質運輸指引</a:t>
            </a:r>
          </a:p>
        </p:txBody>
      </p:sp>
      <p:grpSp>
        <p:nvGrpSpPr>
          <p:cNvPr id="9" name="群組 8"/>
          <p:cNvGrpSpPr/>
          <p:nvPr/>
        </p:nvGrpSpPr>
        <p:grpSpPr>
          <a:xfrm>
            <a:off x="240506" y="2673223"/>
            <a:ext cx="8662987" cy="3046413"/>
            <a:chOff x="252413" y="2473325"/>
            <a:chExt cx="8662987" cy="3046413"/>
          </a:xfrm>
        </p:grpSpPr>
        <p:grpSp>
          <p:nvGrpSpPr>
            <p:cNvPr id="3" name="群組 2"/>
            <p:cNvGrpSpPr/>
            <p:nvPr/>
          </p:nvGrpSpPr>
          <p:grpSpPr>
            <a:xfrm>
              <a:off x="252413" y="2473325"/>
              <a:ext cx="8662987" cy="2024063"/>
              <a:chOff x="252413" y="2473325"/>
              <a:chExt cx="8891587" cy="2024063"/>
            </a:xfrm>
          </p:grpSpPr>
          <p:sp>
            <p:nvSpPr>
              <p:cNvPr id="113671" name="object 7"/>
              <p:cNvSpPr>
                <a:spLocks noChangeArrowheads="1"/>
              </p:cNvSpPr>
              <p:nvPr/>
            </p:nvSpPr>
            <p:spPr bwMode="auto">
              <a:xfrm>
                <a:off x="252413" y="2484438"/>
                <a:ext cx="2565400" cy="1905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3" name="object 9"/>
              <p:cNvSpPr>
                <a:spLocks noChangeArrowheads="1"/>
              </p:cNvSpPr>
              <p:nvPr/>
            </p:nvSpPr>
            <p:spPr bwMode="auto">
              <a:xfrm>
                <a:off x="3186113" y="2473325"/>
                <a:ext cx="2714625" cy="191611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5" name="object 11"/>
              <p:cNvSpPr>
                <a:spLocks noChangeArrowheads="1"/>
              </p:cNvSpPr>
              <p:nvPr/>
            </p:nvSpPr>
            <p:spPr bwMode="auto">
              <a:xfrm>
                <a:off x="2720975" y="3263900"/>
                <a:ext cx="561975" cy="4841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6" name="object 12"/>
              <p:cNvSpPr>
                <a:spLocks noChangeArrowheads="1"/>
              </p:cNvSpPr>
              <p:nvPr/>
            </p:nvSpPr>
            <p:spPr bwMode="auto">
              <a:xfrm>
                <a:off x="5903913" y="3263900"/>
                <a:ext cx="563562" cy="4841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7" name="object 13"/>
              <p:cNvSpPr>
                <a:spLocks noChangeArrowheads="1"/>
              </p:cNvSpPr>
              <p:nvPr/>
            </p:nvSpPr>
            <p:spPr bwMode="auto">
              <a:xfrm>
                <a:off x="6365875" y="2497138"/>
                <a:ext cx="2778125" cy="200025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grpSp>
        <p:grpSp>
          <p:nvGrpSpPr>
            <p:cNvPr id="8" name="群組 7"/>
            <p:cNvGrpSpPr/>
            <p:nvPr/>
          </p:nvGrpSpPr>
          <p:grpSpPr>
            <a:xfrm>
              <a:off x="476250" y="4560888"/>
              <a:ext cx="7915275" cy="958850"/>
              <a:chOff x="476250" y="4560888"/>
              <a:chExt cx="7915275" cy="958850"/>
            </a:xfrm>
          </p:grpSpPr>
          <p:sp>
            <p:nvSpPr>
              <p:cNvPr id="113672" name="object 8"/>
              <p:cNvSpPr>
                <a:spLocks noChangeArrowheads="1"/>
              </p:cNvSpPr>
              <p:nvPr/>
            </p:nvSpPr>
            <p:spPr bwMode="auto">
              <a:xfrm>
                <a:off x="476250" y="4603750"/>
                <a:ext cx="2195513" cy="915988"/>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4" name="object 10"/>
              <p:cNvSpPr>
                <a:spLocks noChangeArrowheads="1"/>
              </p:cNvSpPr>
              <p:nvPr/>
            </p:nvSpPr>
            <p:spPr bwMode="auto">
              <a:xfrm>
                <a:off x="3173413" y="4560888"/>
                <a:ext cx="3078162" cy="87312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sp>
            <p:nvSpPr>
              <p:cNvPr id="113678" name="object 14"/>
              <p:cNvSpPr>
                <a:spLocks noChangeArrowheads="1"/>
              </p:cNvSpPr>
              <p:nvPr/>
            </p:nvSpPr>
            <p:spPr bwMode="auto">
              <a:xfrm>
                <a:off x="6789738" y="4584700"/>
                <a:ext cx="1601787" cy="881063"/>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zh-TW"/>
              </a:p>
            </p:txBody>
          </p:sp>
        </p:grpSp>
      </p:grpSp>
      <p:sp>
        <p:nvSpPr>
          <p:cNvPr id="7" name="標題 6"/>
          <p:cNvSpPr>
            <a:spLocks noGrp="1"/>
          </p:cNvSpPr>
          <p:nvPr>
            <p:ph type="ctrTitle"/>
          </p:nvPr>
        </p:nvSpPr>
        <p:spPr>
          <a:xfrm>
            <a:off x="685800" y="304800"/>
            <a:ext cx="7772400" cy="627167"/>
          </a:xfrm>
        </p:spPr>
        <p:txBody>
          <a:bodyPr/>
          <a:lstStyle/>
          <a:p>
            <a:r>
              <a:rPr lang="zh-TW" altLang="en-US" dirty="0">
                <a:latin typeface="微軟正黑體" panose="020B0604030504040204" pitchFamily="34" charset="-120"/>
                <a:ea typeface="微軟正黑體" panose="020B0604030504040204" pitchFamily="34" charset="-120"/>
              </a:rPr>
              <a:t>豁</a:t>
            </a:r>
            <a:r>
              <a:rPr lang="zh-TW" altLang="en-US" spc="-5" dirty="0">
                <a:latin typeface="微軟正黑體" panose="020B0604030504040204" pitchFamily="34" charset="-120"/>
                <a:ea typeface="微軟正黑體" panose="020B0604030504040204" pitchFamily="34" charset="-120"/>
              </a:rPr>
              <a:t>免</a:t>
            </a:r>
            <a:r>
              <a:rPr lang="en-US" altLang="zh-TW" spc="-5" dirty="0">
                <a:latin typeface="微軟正黑體" panose="020B0604030504040204" pitchFamily="34" charset="-120"/>
                <a:ea typeface="微軟正黑體" panose="020B0604030504040204" pitchFamily="34" charset="-120"/>
                <a:cs typeface="微軟正黑體"/>
              </a:rPr>
              <a:t>(e</a:t>
            </a:r>
            <a:r>
              <a:rPr lang="en-US" altLang="zh-TW" spc="-14" dirty="0">
                <a:latin typeface="微軟正黑體" panose="020B0604030504040204" pitchFamily="34" charset="-120"/>
                <a:ea typeface="微軟正黑體" panose="020B0604030504040204" pitchFamily="34" charset="-120"/>
                <a:cs typeface="微軟正黑體"/>
              </a:rPr>
              <a:t>x</a:t>
            </a:r>
            <a:r>
              <a:rPr lang="en-US" altLang="zh-TW" dirty="0">
                <a:latin typeface="微軟正黑體" panose="020B0604030504040204" pitchFamily="34" charset="-120"/>
                <a:ea typeface="微軟正黑體" panose="020B0604030504040204" pitchFamily="34" charset="-120"/>
                <a:cs typeface="微軟正黑體"/>
              </a:rPr>
              <a:t>emption</a:t>
            </a:r>
            <a:r>
              <a:rPr lang="en-US" altLang="zh-TW" spc="-9" dirty="0">
                <a:latin typeface="微軟正黑體" panose="020B0604030504040204" pitchFamily="34" charset="-120"/>
                <a:ea typeface="微軟正黑體" panose="020B0604030504040204" pitchFamily="34" charset="-120"/>
                <a:cs typeface="微軟正黑體"/>
              </a:rPr>
              <a:t>s</a:t>
            </a:r>
            <a:r>
              <a:rPr lang="zh-TW" altLang="en-US" dirty="0">
                <a:latin typeface="微軟正黑體" panose="020B0604030504040204" pitchFamily="34" charset="-120"/>
                <a:ea typeface="微軟正黑體" panose="020B0604030504040204" pitchFamily="34" charset="-120"/>
              </a:rPr>
              <a:t>）物質</a:t>
            </a:r>
            <a:endParaRPr lang="zh-TW" altLang="en-US" dirty="0"/>
          </a:p>
        </p:txBody>
      </p:sp>
      <p:sp>
        <p:nvSpPr>
          <p:cNvPr id="2" name="矩形 1"/>
          <p:cNvSpPr/>
          <p:nvPr/>
        </p:nvSpPr>
        <p:spPr>
          <a:xfrm>
            <a:off x="8739025" y="6477000"/>
            <a:ext cx="328936" cy="276999"/>
          </a:xfrm>
          <a:prstGeom prst="rect">
            <a:avLst/>
          </a:prstGeom>
        </p:spPr>
        <p:txBody>
          <a:bodyPr wrap="none">
            <a:spAutoFit/>
          </a:bodyPr>
          <a:lstStyle/>
          <a:p>
            <a:r>
              <a:rPr lang="en-US" altLang="zh-TW" sz="1200" dirty="0">
                <a:latin typeface="Garamond" panose="02020404030301010803" pitchFamily="18" charset="0"/>
              </a:rPr>
              <a:t>63</a:t>
            </a:r>
            <a:endParaRPr lang="zh-TW" altLang="en-US" sz="1200" dirty="0"/>
          </a:p>
        </p:txBody>
      </p:sp>
    </p:spTree>
    <p:extLst>
      <p:ext uri="{BB962C8B-B14F-4D97-AF65-F5344CB8AC3E}">
        <p14:creationId xmlns:p14="http://schemas.microsoft.com/office/powerpoint/2010/main" val="2469960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p:nvPr>
        </p:nvSpPr>
        <p:spPr>
          <a:xfrm>
            <a:off x="858017" y="427967"/>
            <a:ext cx="7364413" cy="615553"/>
          </a:xfrm>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豁免包裝圖例</a:t>
            </a:r>
            <a:r>
              <a:rPr lang="en-US" altLang="zh-TW" sz="3000" dirty="0">
                <a:latin typeface="微軟正黑體" panose="020B0604030504040204" pitchFamily="34" charset="-120"/>
                <a:ea typeface="微軟正黑體" panose="020B0604030504040204" pitchFamily="34" charset="-120"/>
              </a:rPr>
              <a:t>(</a:t>
            </a:r>
            <a:r>
              <a:rPr lang="zh-TW" altLang="en-US" sz="3000" b="1" dirty="0">
                <a:solidFill>
                  <a:srgbClr val="0000FF"/>
                </a:solidFill>
                <a:latin typeface="微軟正黑體" panose="020B0604030504040204" pitchFamily="34" charset="-120"/>
                <a:ea typeface="微軟正黑體" panose="020B0604030504040204" pitchFamily="34" charset="-120"/>
              </a:rPr>
              <a:t>必需符合三層包裝</a:t>
            </a:r>
            <a:r>
              <a:rPr lang="en-US" altLang="zh-TW" sz="3000" dirty="0">
                <a:latin typeface="微軟正黑體" panose="020B0604030504040204" pitchFamily="34" charset="-120"/>
                <a:ea typeface="微軟正黑體" panose="020B0604030504040204" pitchFamily="34" charset="-120"/>
              </a:rPr>
              <a:t>)</a:t>
            </a:r>
            <a:endParaRPr lang="zh-TW" altLang="en-US" sz="3000" dirty="0">
              <a:latin typeface="微軟正黑體" panose="020B0604030504040204" pitchFamily="34" charset="-120"/>
              <a:ea typeface="微軟正黑體" panose="020B0604030504040204" pitchFamily="34" charset="-120"/>
            </a:endParaRPr>
          </a:p>
        </p:txBody>
      </p:sp>
      <p:sp>
        <p:nvSpPr>
          <p:cNvPr id="106499" name="投影片編號版面配置區 3"/>
          <p:cNvSpPr>
            <a:spLocks noGrp="1"/>
          </p:cNvSpPr>
          <p:nvPr>
            <p:ph type="sldNum" sz="quarter" idx="4294967295"/>
          </p:nvPr>
        </p:nvSpPr>
        <p:spPr bwMode="auto">
          <a:xfrm>
            <a:off x="8524875" y="649287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AFDD782-EFF9-4414-8EDB-80A3133872BB}"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69</a:t>
            </a:fld>
            <a:endParaRPr kumimoji="0" lang="en-US" altLang="zh-TW" sz="1200">
              <a:solidFill>
                <a:schemeClr val="tx1"/>
              </a:solidFill>
              <a:latin typeface="Garamond" panose="02020404030301010803" pitchFamily="18" charset="0"/>
              <a:ea typeface="新細明體" panose="02020500000000000000" pitchFamily="18" charset="-120"/>
            </a:endParaRPr>
          </a:p>
        </p:txBody>
      </p:sp>
      <p:grpSp>
        <p:nvGrpSpPr>
          <p:cNvPr id="4" name="群組 3"/>
          <p:cNvGrpSpPr/>
          <p:nvPr/>
        </p:nvGrpSpPr>
        <p:grpSpPr>
          <a:xfrm>
            <a:off x="1143000" y="1447800"/>
            <a:ext cx="7216775" cy="4602162"/>
            <a:chOff x="1676399" y="1341439"/>
            <a:chExt cx="7216775" cy="4602162"/>
          </a:xfrm>
        </p:grpSpPr>
        <p:grpSp>
          <p:nvGrpSpPr>
            <p:cNvPr id="106500" name="群組 2"/>
            <p:cNvGrpSpPr>
              <a:grpSpLocks/>
            </p:cNvGrpSpPr>
            <p:nvPr/>
          </p:nvGrpSpPr>
          <p:grpSpPr bwMode="auto">
            <a:xfrm>
              <a:off x="1676399" y="1341439"/>
              <a:ext cx="7216775" cy="4602162"/>
              <a:chOff x="714375" y="1071563"/>
              <a:chExt cx="7602538" cy="5502275"/>
            </a:xfrm>
          </p:grpSpPr>
          <p:pic>
            <p:nvPicPr>
              <p:cNvPr id="106503" name="圖片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7602538"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504" name="群組 2"/>
              <p:cNvGrpSpPr>
                <a:grpSpLocks/>
              </p:cNvGrpSpPr>
              <p:nvPr/>
            </p:nvGrpSpPr>
            <p:grpSpPr bwMode="auto">
              <a:xfrm>
                <a:off x="5661025" y="1071563"/>
                <a:ext cx="2511425" cy="4054475"/>
                <a:chOff x="5660504" y="1071551"/>
                <a:chExt cx="2511896" cy="4054786"/>
              </a:xfrm>
            </p:grpSpPr>
            <p:sp>
              <p:nvSpPr>
                <p:cNvPr id="2" name="橢圓 1"/>
                <p:cNvSpPr/>
                <p:nvPr/>
              </p:nvSpPr>
              <p:spPr>
                <a:xfrm>
                  <a:off x="6206350" y="2503028"/>
                  <a:ext cx="1965826" cy="815214"/>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5660446" y="1071551"/>
                  <a:ext cx="1935737" cy="844329"/>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6732194" y="4437545"/>
                  <a:ext cx="1232223" cy="689050"/>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sp>
          <p:nvSpPr>
            <p:cNvPr id="10" name="橢圓 9"/>
            <p:cNvSpPr/>
            <p:nvPr/>
          </p:nvSpPr>
          <p:spPr bwMode="auto">
            <a:xfrm>
              <a:off x="2057400" y="2389013"/>
              <a:ext cx="1871662" cy="981075"/>
            </a:xfrm>
            <a:prstGeom prst="ellipse">
              <a:avLst/>
            </a:prstGeom>
            <a:solidFill>
              <a:srgbClr val="C00000">
                <a:alpha val="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029858" y="4417662"/>
              <a:ext cx="1584325" cy="719137"/>
            </a:xfrm>
            <a:prstGeom prst="ellipse">
              <a:avLst/>
            </a:prstGeom>
            <a:noFill/>
            <a:ln w="349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426695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p:cNvSpPr txBox="1">
            <a:spLocks/>
          </p:cNvSpPr>
          <p:nvPr/>
        </p:nvSpPr>
        <p:spPr>
          <a:xfrm>
            <a:off x="215952" y="3871070"/>
            <a:ext cx="8696849" cy="2282676"/>
          </a:xfrm>
          <a:prstGeom prst="rect">
            <a:avLst/>
          </a:prstGeom>
        </p:spPr>
        <p:txBody>
          <a:bodyPr wrap="square" lIns="0" tIns="0" rIns="0" bIns="0">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2000"/>
              </a:spcBef>
              <a:buClr>
                <a:srgbClr val="0909CD"/>
              </a:buClr>
              <a:buFont typeface="Wingdings" panose="05000000000000000000" pitchFamily="2" charset="2"/>
              <a:buChar char="Ø"/>
              <a:defRPr/>
            </a:pPr>
            <a:r>
              <a:rPr lang="zh-TW" altLang="en-US" sz="2000" b="1" kern="0" dirty="0">
                <a:solidFill>
                  <a:srgbClr val="0909CD"/>
                </a:solidFill>
                <a:latin typeface="微軟正黑體" panose="020B0604030504040204" pitchFamily="34" charset="-120"/>
                <a:ea typeface="微軟正黑體" panose="020B0604030504040204" pitchFamily="34" charset="-120"/>
              </a:rPr>
              <a:t>登革熱</a:t>
            </a:r>
            <a:r>
              <a:rPr lang="en-US" altLang="zh-TW" sz="2000" b="1" kern="0" dirty="0">
                <a:solidFill>
                  <a:srgbClr val="0909CD"/>
                </a:solidFill>
                <a:latin typeface="微軟正黑體" panose="020B0604030504040204" pitchFamily="34" charset="-120"/>
                <a:ea typeface="微軟正黑體" panose="020B0604030504040204" pitchFamily="34" charset="-120"/>
              </a:rPr>
              <a:t>Dengue virus(RG2)-</a:t>
            </a:r>
          </a:p>
          <a:p>
            <a:pPr>
              <a:buClr>
                <a:srgbClr val="C00000"/>
              </a:buClr>
              <a:defRPr/>
            </a:pPr>
            <a:r>
              <a:rPr lang="en-US" altLang="zh-TW" sz="2000" b="1" kern="0" dirty="0">
                <a:solidFill>
                  <a:srgbClr val="0909CD"/>
                </a:solidFill>
                <a:latin typeface="微軟正黑體" panose="020B0604030504040204" pitchFamily="34" charset="-120"/>
                <a:ea typeface="微軟正黑體" panose="020B0604030504040204" pitchFamily="34" charset="-120"/>
              </a:rPr>
              <a:t>  </a:t>
            </a:r>
            <a:r>
              <a:rPr lang="zh-TW" altLang="en-US" sz="2000" b="1" kern="0" dirty="0">
                <a:solidFill>
                  <a:srgbClr val="0909CD"/>
                </a:solidFill>
                <a:latin typeface="微軟正黑體" panose="020B0604030504040204" pitchFamily="34" charset="-120"/>
                <a:ea typeface="微軟正黑體" panose="020B0604030504040204" pitchFamily="34" charset="-120"/>
              </a:rPr>
              <a:t> </a:t>
            </a:r>
            <a:r>
              <a:rPr lang="zh-TW" altLang="en-US" sz="2000" b="1" kern="0" dirty="0">
                <a:latin typeface="微軟正黑體" panose="020B0604030504040204" pitchFamily="34" charset="-120"/>
                <a:ea typeface="微軟正黑體" panose="020B0604030504040204" pitchFamily="34" charset="-120"/>
              </a:rPr>
              <a:t>中部某大學於</a:t>
            </a:r>
            <a:r>
              <a:rPr lang="en-US" altLang="zh-TW" sz="2000" b="1" kern="0" dirty="0">
                <a:latin typeface="微軟正黑體" panose="020B0604030504040204" pitchFamily="34" charset="-120"/>
                <a:ea typeface="微軟正黑體" panose="020B0604030504040204" pitchFamily="34" charset="-120"/>
              </a:rPr>
              <a:t>2004(93)</a:t>
            </a:r>
            <a:r>
              <a:rPr lang="zh-TW" altLang="en-US" sz="2000" b="1" kern="0" dirty="0">
                <a:latin typeface="微軟正黑體" panose="020B0604030504040204" pitchFamily="34" charset="-120"/>
                <a:ea typeface="微軟正黑體" panose="020B0604030504040204" pitchFamily="34" charset="-120"/>
              </a:rPr>
              <a:t>年實驗室研究生發生感染。</a:t>
            </a:r>
            <a:endParaRPr lang="en-US" altLang="zh-TW" sz="2000" b="1" kern="0" dirty="0">
              <a:latin typeface="微軟正黑體" panose="020B0604030504040204" pitchFamily="34" charset="-120"/>
              <a:ea typeface="微軟正黑體" panose="020B0604030504040204" pitchFamily="34" charset="-120"/>
            </a:endParaRPr>
          </a:p>
          <a:p>
            <a:pPr>
              <a:buClr>
                <a:srgbClr val="C00000"/>
              </a:buClr>
              <a:defRPr/>
            </a:pPr>
            <a:r>
              <a:rPr lang="en-US" altLang="zh-TW" sz="2000" b="1" kern="0" dirty="0">
                <a:solidFill>
                  <a:srgbClr val="0909CD"/>
                </a:solidFill>
                <a:latin typeface="微軟正黑體" panose="020B0604030504040204" pitchFamily="34" charset="-120"/>
                <a:ea typeface="微軟正黑體" panose="020B0604030504040204" pitchFamily="34" charset="-120"/>
              </a:rPr>
              <a:t>   </a:t>
            </a:r>
            <a:r>
              <a:rPr lang="zh-TW" altLang="en-US" sz="2000" b="1" kern="0" dirty="0">
                <a:solidFill>
                  <a:srgbClr val="0909CD"/>
                </a:solidFill>
                <a:latin typeface="微軟正黑體" panose="020B0604030504040204" pitchFamily="34" charset="-120"/>
                <a:ea typeface="微軟正黑體" panose="020B0604030504040204" pitchFamily="34" charset="-120"/>
              </a:rPr>
              <a:t>疾病管制局證實為實驗室感染</a:t>
            </a:r>
            <a:r>
              <a:rPr lang="zh-TW" altLang="en-US" sz="2000" b="1" kern="0" dirty="0">
                <a:latin typeface="微軟正黑體" panose="020B0604030504040204" pitchFamily="34" charset="-120"/>
                <a:ea typeface="微軟正黑體" panose="020B0604030504040204" pitchFamily="34" charset="-120"/>
              </a:rPr>
              <a:t>，為</a:t>
            </a:r>
            <a:r>
              <a:rPr lang="zh-TW" altLang="en-US" sz="2000" b="1" kern="0" dirty="0">
                <a:solidFill>
                  <a:srgbClr val="C00000"/>
                </a:solidFill>
                <a:latin typeface="微軟正黑體" panose="020B0604030504040204" pitchFamily="34" charset="-120"/>
                <a:ea typeface="微軟正黑體" panose="020B0604030504040204" pitchFamily="34" charset="-120"/>
              </a:rPr>
              <a:t>台中地區第一例本土型登革熱病例</a:t>
            </a:r>
            <a:r>
              <a:rPr lang="zh-TW" altLang="en-US" sz="2000" b="1" kern="0" dirty="0">
                <a:latin typeface="微軟正黑體" panose="020B0604030504040204" pitchFamily="34" charset="-120"/>
                <a:ea typeface="微軟正黑體" panose="020B0604030504040204" pitchFamily="34" charset="-120"/>
              </a:rPr>
              <a:t>。</a:t>
            </a:r>
            <a:endParaRPr lang="en-US" altLang="zh-TW" sz="2000" b="1" kern="0" dirty="0">
              <a:latin typeface="微軟正黑體" panose="020B0604030504040204" pitchFamily="34" charset="-120"/>
              <a:ea typeface="微軟正黑體" panose="020B0604030504040204" pitchFamily="34" charset="-120"/>
            </a:endParaRPr>
          </a:p>
          <a:p>
            <a:pPr>
              <a:spcBef>
                <a:spcPts val="1000"/>
              </a:spcBef>
              <a:buFont typeface="Wingdings" panose="05000000000000000000" pitchFamily="2" charset="2"/>
              <a:buChar char="Ø"/>
              <a:defRPr/>
            </a:pPr>
            <a:r>
              <a:rPr lang="zh-TW" altLang="en-US" sz="2000" b="1" kern="0" dirty="0">
                <a:solidFill>
                  <a:srgbClr val="0909CD"/>
                </a:solidFill>
                <a:latin typeface="微軟正黑體" panose="020B0604030504040204" pitchFamily="34" charset="-120"/>
                <a:ea typeface="微軟正黑體" panose="020B0604030504040204" pitchFamily="34" charset="-120"/>
                <a:hlinkClick r:id="rId2" action="ppaction://hlinkfile"/>
              </a:rPr>
              <a:t>痢疾桿菌</a:t>
            </a:r>
            <a:r>
              <a:rPr lang="en-US" altLang="zh-TW" sz="2000" b="1" i="1" kern="0" dirty="0" err="1">
                <a:solidFill>
                  <a:srgbClr val="0909CD"/>
                </a:solidFill>
                <a:latin typeface="微軟正黑體" panose="020B0604030504040204" pitchFamily="34" charset="-120"/>
                <a:ea typeface="微軟正黑體" panose="020B0604030504040204" pitchFamily="34" charset="-120"/>
                <a:hlinkClick r:id="rId2" action="ppaction://hlinkfile"/>
              </a:rPr>
              <a:t>Shigella</a:t>
            </a:r>
            <a:r>
              <a:rPr lang="zh-TW" altLang="en-US" sz="2000" b="1" i="1" kern="0" dirty="0">
                <a:solidFill>
                  <a:srgbClr val="0909CD"/>
                </a:solidFill>
                <a:latin typeface="微軟正黑體" panose="020B0604030504040204" pitchFamily="34" charset="-120"/>
                <a:ea typeface="微軟正黑體" panose="020B0604030504040204" pitchFamily="34" charset="-120"/>
                <a:hlinkClick r:id="rId2" action="ppaction://hlinkfile"/>
              </a:rPr>
              <a:t> </a:t>
            </a:r>
            <a:r>
              <a:rPr lang="en-US" altLang="zh-TW" sz="2000" b="1" kern="0" dirty="0">
                <a:solidFill>
                  <a:srgbClr val="0909CD"/>
                </a:solidFill>
                <a:latin typeface="微軟正黑體" panose="020B0604030504040204" pitchFamily="34" charset="-120"/>
                <a:ea typeface="微軟正黑體" panose="020B0604030504040204" pitchFamily="34" charset="-120"/>
                <a:hlinkClick r:id="rId2" action="ppaction://hlinkfile"/>
              </a:rPr>
              <a:t>(RG2)-</a:t>
            </a:r>
            <a:endParaRPr lang="en-US" altLang="zh-TW" sz="2000" b="1" kern="0" dirty="0">
              <a:solidFill>
                <a:srgbClr val="0909CD"/>
              </a:solidFill>
              <a:latin typeface="微軟正黑體" panose="020B0604030504040204" pitchFamily="34" charset="-120"/>
              <a:ea typeface="微軟正黑體" panose="020B0604030504040204" pitchFamily="34" charset="-120"/>
            </a:endParaRPr>
          </a:p>
          <a:p>
            <a:pPr>
              <a:defRPr/>
            </a:pPr>
            <a:r>
              <a:rPr lang="zh-TW" altLang="en-US" sz="2000" b="1" kern="0" dirty="0">
                <a:solidFill>
                  <a:schemeClr val="tx1">
                    <a:lumMod val="85000"/>
                    <a:lumOff val="15000"/>
                  </a:schemeClr>
                </a:solidFill>
                <a:latin typeface="微軟正黑體" panose="020B0604030504040204" pitchFamily="34" charset="-120"/>
                <a:ea typeface="微軟正黑體" panose="020B0604030504040204" pitchFamily="34" charset="-120"/>
              </a:rPr>
              <a:t>   中部某大學 </a:t>
            </a:r>
            <a:r>
              <a:rPr lang="en-US" altLang="zh-TW" sz="2000" b="1" kern="0" dirty="0">
                <a:solidFill>
                  <a:schemeClr val="tx1">
                    <a:lumMod val="85000"/>
                    <a:lumOff val="15000"/>
                  </a:schemeClr>
                </a:solidFill>
                <a:latin typeface="微軟正黑體" panose="020B0604030504040204" pitchFamily="34" charset="-120"/>
                <a:ea typeface="微軟正黑體" panose="020B0604030504040204" pitchFamily="34" charset="-120"/>
              </a:rPr>
              <a:t>2006(95)</a:t>
            </a:r>
            <a:r>
              <a:rPr lang="zh-TW" altLang="en-US" sz="2000" b="1" kern="0" dirty="0">
                <a:solidFill>
                  <a:schemeClr val="tx1">
                    <a:lumMod val="85000"/>
                    <a:lumOff val="15000"/>
                  </a:schemeClr>
                </a:solidFill>
                <a:latin typeface="微軟正黑體" panose="020B0604030504040204" pitchFamily="34" charset="-120"/>
                <a:ea typeface="微軟正黑體" panose="020B0604030504040204" pitchFamily="34" charset="-120"/>
              </a:rPr>
              <a:t>年實驗室博士班學生感染。該案為「感染性生物材料</a:t>
            </a:r>
            <a:endParaRPr lang="en-US" altLang="zh-TW" sz="2000" b="1" kern="0"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defRPr/>
            </a:pPr>
            <a:r>
              <a:rPr lang="en-US" altLang="zh-TW" sz="2000" b="1" kern="0" dirty="0">
                <a:solidFill>
                  <a:schemeClr val="tx1">
                    <a:lumMod val="85000"/>
                    <a:lumOff val="15000"/>
                  </a:schemeClr>
                </a:solidFill>
                <a:latin typeface="微軟正黑體" panose="020B0604030504040204" pitchFamily="34" charset="-120"/>
                <a:ea typeface="微軟正黑體" panose="020B0604030504040204" pitchFamily="34" charset="-120"/>
              </a:rPr>
              <a:t>   </a:t>
            </a:r>
            <a:r>
              <a:rPr lang="zh-TW" altLang="en-US" sz="2000" b="1" kern="0" dirty="0">
                <a:solidFill>
                  <a:schemeClr val="tx1">
                    <a:lumMod val="85000"/>
                    <a:lumOff val="15000"/>
                  </a:schemeClr>
                </a:solidFill>
                <a:latin typeface="微軟正黑體" panose="020B0604030504040204" pitchFamily="34" charset="-120"/>
                <a:ea typeface="微軟正黑體" panose="020B0604030504040204" pitchFamily="34" charset="-120"/>
              </a:rPr>
              <a:t>管理辧法及傳染病病人檢體採檢辦法」</a:t>
            </a:r>
            <a:r>
              <a:rPr lang="zh-TW" altLang="en-US" sz="2000" b="1" kern="0" dirty="0">
                <a:solidFill>
                  <a:srgbClr val="C00000"/>
                </a:solidFill>
                <a:latin typeface="微軟正黑體" panose="020B0604030504040204" pitchFamily="34" charset="-120"/>
                <a:ea typeface="微軟正黑體" panose="020B0604030504040204" pitchFamily="34" charset="-120"/>
              </a:rPr>
              <a:t>自 </a:t>
            </a:r>
            <a:r>
              <a:rPr lang="en-US" altLang="zh-TW" sz="2000" b="1" kern="0" dirty="0">
                <a:solidFill>
                  <a:srgbClr val="C00000"/>
                </a:solidFill>
                <a:latin typeface="微軟正黑體" panose="020B0604030504040204" pitchFamily="34" charset="-120"/>
                <a:ea typeface="微軟正黑體" panose="020B0604030504040204" pitchFamily="34" charset="-120"/>
              </a:rPr>
              <a:t>95.03.26</a:t>
            </a:r>
            <a:r>
              <a:rPr lang="zh-TW" altLang="en-US" sz="2000" b="1" kern="0" dirty="0">
                <a:solidFill>
                  <a:srgbClr val="C00000"/>
                </a:solidFill>
                <a:latin typeface="微軟正黑體" panose="020B0604030504040204" pitchFamily="34" charset="-120"/>
                <a:ea typeface="微軟正黑體" panose="020B0604030504040204" pitchFamily="34" charset="-120"/>
              </a:rPr>
              <a:t>實施以來</a:t>
            </a:r>
            <a:r>
              <a:rPr lang="zh-TW" altLang="en-US" sz="2000" b="1" kern="0"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2000" b="1" kern="0" dirty="0">
                <a:solidFill>
                  <a:srgbClr val="C00000"/>
                </a:solidFill>
                <a:latin typeface="微軟正黑體" panose="020B0604030504040204" pitchFamily="34" charset="-120"/>
                <a:ea typeface="微軟正黑體" panose="020B0604030504040204" pitchFamily="34" charset="-120"/>
              </a:rPr>
              <a:t>首例證實為實</a:t>
            </a:r>
            <a:endParaRPr lang="en-US" altLang="zh-TW" sz="2000" b="1" kern="0" dirty="0">
              <a:solidFill>
                <a:srgbClr val="C00000"/>
              </a:solidFill>
              <a:latin typeface="微軟正黑體" panose="020B0604030504040204" pitchFamily="34" charset="-120"/>
              <a:ea typeface="微軟正黑體" panose="020B0604030504040204" pitchFamily="34" charset="-120"/>
            </a:endParaRPr>
          </a:p>
          <a:p>
            <a:pPr>
              <a:defRPr/>
            </a:pPr>
            <a:r>
              <a:rPr lang="en-US" altLang="zh-TW" sz="2000" b="1" kern="0" dirty="0">
                <a:solidFill>
                  <a:srgbClr val="C00000"/>
                </a:solidFill>
                <a:latin typeface="微軟正黑體" panose="020B0604030504040204" pitchFamily="34" charset="-120"/>
                <a:ea typeface="微軟正黑體" panose="020B0604030504040204" pitchFamily="34" charset="-120"/>
              </a:rPr>
              <a:t>   </a:t>
            </a:r>
            <a:r>
              <a:rPr lang="zh-TW" altLang="en-US" sz="2000" b="1" kern="0" dirty="0">
                <a:solidFill>
                  <a:srgbClr val="C00000"/>
                </a:solidFill>
                <a:latin typeface="微軟正黑體" panose="020B0604030504040204" pitchFamily="34" charset="-120"/>
                <a:ea typeface="微軟正黑體" panose="020B0604030504040204" pitchFamily="34" charset="-120"/>
              </a:rPr>
              <a:t>驗室感染事件。</a:t>
            </a:r>
            <a:endParaRPr lang="en-US" altLang="zh-TW" sz="2000" b="1" kern="0" dirty="0">
              <a:solidFill>
                <a:srgbClr val="C00000"/>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7168" y="819792"/>
            <a:ext cx="1666113" cy="54347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951" y="3343952"/>
            <a:ext cx="2729564" cy="494768"/>
          </a:xfrm>
          <a:prstGeom prst="rect">
            <a:avLst/>
          </a:prstGeom>
        </p:spPr>
      </p:pic>
      <p:sp>
        <p:nvSpPr>
          <p:cNvPr id="26626" name="標題 1"/>
          <p:cNvSpPr>
            <a:spLocks noGrp="1"/>
          </p:cNvSpPr>
          <p:nvPr>
            <p:ph type="title"/>
          </p:nvPr>
        </p:nvSpPr>
        <p:spPr>
          <a:xfrm>
            <a:off x="914400" y="179595"/>
            <a:ext cx="6588125" cy="614362"/>
          </a:xfrm>
        </p:spPr>
        <p:txBody>
          <a:bodyPr/>
          <a:lstStyle/>
          <a:p>
            <a:r>
              <a:rPr lang="zh-TW" altLang="en-US" sz="4000" b="1" dirty="0">
                <a:solidFill>
                  <a:schemeClr val="tx1"/>
                </a:solidFill>
                <a:latin typeface="微軟正黑體" panose="020B0604030504040204" pitchFamily="34" charset="-120"/>
                <a:ea typeface="微軟正黑體" panose="020B0604030504040204" pitchFamily="34" charset="-120"/>
              </a:rPr>
              <a:t>生物實驗室意外感染事件</a:t>
            </a:r>
          </a:p>
        </p:txBody>
      </p:sp>
      <p:sp>
        <p:nvSpPr>
          <p:cNvPr id="3" name="內容版面配置區 2"/>
          <p:cNvSpPr>
            <a:spLocks noGrp="1"/>
          </p:cNvSpPr>
          <p:nvPr>
            <p:ph idx="4294967295"/>
          </p:nvPr>
        </p:nvSpPr>
        <p:spPr>
          <a:xfrm>
            <a:off x="220894" y="1054992"/>
            <a:ext cx="8556394" cy="1974900"/>
          </a:xfrm>
        </p:spPr>
        <p:txBody>
          <a:bodyPr/>
          <a:lstStyle/>
          <a:p>
            <a:pPr>
              <a:buFont typeface="Wingdings" panose="05000000000000000000" pitchFamily="2" charset="2"/>
              <a:buChar char="Ø"/>
              <a:defRPr/>
            </a:pPr>
            <a:r>
              <a:rPr lang="zh-TW" altLang="en-US" sz="2000" b="1" dirty="0">
                <a:solidFill>
                  <a:srgbClr val="C00000"/>
                </a:solidFill>
                <a:latin typeface="微軟正黑體" panose="020B0604030504040204" pitchFamily="34" charset="-120"/>
                <a:ea typeface="微軟正黑體" panose="020B0604030504040204" pitchFamily="34" charset="-120"/>
              </a:rPr>
              <a:t>天花病毒</a:t>
            </a:r>
            <a:r>
              <a:rPr lang="en-US" altLang="zh-TW" sz="2000" b="1" dirty="0">
                <a:solidFill>
                  <a:srgbClr val="C00000"/>
                </a:solidFill>
                <a:latin typeface="微軟正黑體" panose="020B0604030504040204" pitchFamily="34" charset="-120"/>
                <a:ea typeface="微軟正黑體" panose="020B0604030504040204" pitchFamily="34" charset="-120"/>
              </a:rPr>
              <a:t>(RG4)-</a:t>
            </a:r>
          </a:p>
          <a:p>
            <a:pPr>
              <a:defRPr/>
            </a:pPr>
            <a:r>
              <a:rPr lang="en-US" altLang="zh-TW" sz="20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1978</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年英國</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Birmingham</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大學實驗室意外，</a:t>
            </a:r>
            <a:endPar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endParaRPr>
          </a:p>
          <a:p>
            <a:pPr>
              <a:defRP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   兩人感染，一人死亡。</a:t>
            </a:r>
          </a:p>
          <a:p>
            <a:pPr marL="285750" indent="-285750">
              <a:spcBef>
                <a:spcPts val="1000"/>
              </a:spcBef>
              <a:buFont typeface="Wingdings" panose="05000000000000000000" pitchFamily="2" charset="2"/>
              <a:buChar char="Ø"/>
              <a:defRPr/>
            </a:pPr>
            <a:r>
              <a:rPr lang="en-US" altLang="zh-TW" sz="2000" b="1" dirty="0">
                <a:solidFill>
                  <a:srgbClr val="C00000"/>
                </a:solidFill>
                <a:latin typeface="微軟正黑體" panose="020B0604030504040204" pitchFamily="34" charset="-120"/>
                <a:ea typeface="微軟正黑體" panose="020B0604030504040204" pitchFamily="34" charset="-120"/>
              </a:rPr>
              <a:t>SARS(RG3)-</a:t>
            </a:r>
          </a:p>
          <a:p>
            <a:pPr>
              <a:defRP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    預防醫學研究所研究員</a:t>
            </a:r>
            <a:r>
              <a:rPr lang="en-US" altLang="zh-TW" sz="2000" b="1" dirty="0">
                <a:solidFill>
                  <a:prstClr val="black">
                    <a:lumMod val="85000"/>
                    <a:lumOff val="15000"/>
                  </a:prstClr>
                </a:solidFill>
                <a:latin typeface="微軟正黑體" panose="020B0604030504040204" pitchFamily="34" charset="-120"/>
                <a:ea typeface="微軟正黑體" panose="020B0604030504040204" pitchFamily="34" charset="-120"/>
              </a:rPr>
              <a:t>(</a:t>
            </a:r>
            <a:r>
              <a:rPr lang="zh-TW" altLang="en-US" sz="2000" b="1" dirty="0">
                <a:solidFill>
                  <a:prstClr val="black">
                    <a:lumMod val="85000"/>
                    <a:lumOff val="15000"/>
                  </a:prstClr>
                </a:solidFill>
                <a:latin typeface="微軟正黑體" panose="020B0604030504040204" pitchFamily="34" charset="-120"/>
                <a:ea typeface="微軟正黑體" panose="020B0604030504040204" pitchFamily="34" charset="-120"/>
              </a:rPr>
              <a:t>台灣</a:t>
            </a:r>
            <a:r>
              <a:rPr lang="en-US" altLang="zh-TW" sz="2000" b="1" dirty="0">
                <a:solidFill>
                  <a:prstClr val="black">
                    <a:lumMod val="85000"/>
                    <a:lumOff val="15000"/>
                  </a:prstClr>
                </a:solidFill>
                <a:latin typeface="微軟正黑體" panose="020B0604030504040204" pitchFamily="34" charset="-120"/>
                <a:ea typeface="微軟正黑體" panose="020B0604030504040204" pitchFamily="34" charset="-120"/>
              </a:rPr>
              <a:t>2003/12)</a:t>
            </a:r>
            <a:r>
              <a:rPr lang="zh-TW" altLang="en-US" sz="2000" b="1" dirty="0">
                <a:solidFill>
                  <a:prstClr val="black">
                    <a:lumMod val="85000"/>
                    <a:lumOff val="15000"/>
                  </a:prstClr>
                </a:solidFill>
                <a:latin typeface="微軟正黑體" panose="020B0604030504040204" pitchFamily="34" charset="-120"/>
                <a:ea typeface="微軟正黑體" panose="020B0604030504040204" pitchFamily="34" charset="-120"/>
              </a:rPr>
              <a:t>、</a:t>
            </a:r>
            <a:endParaRPr lang="en-US" altLang="zh-TW" sz="2000" b="1" dirty="0">
              <a:solidFill>
                <a:prstClr val="black">
                  <a:lumMod val="85000"/>
                  <a:lumOff val="15000"/>
                </a:prstClr>
              </a:solidFill>
              <a:latin typeface="微軟正黑體" panose="020B0604030504040204" pitchFamily="34" charset="-120"/>
              <a:ea typeface="微軟正黑體" panose="020B0604030504040204" pitchFamily="34" charset="-120"/>
            </a:endParaRPr>
          </a:p>
          <a:p>
            <a:pPr>
              <a:defRPr/>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    新加坡</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(2003/9)</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及中國</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(2004/7)</a:t>
            </a:r>
            <a:endParaRPr lang="en-US" altLang="zh-TW" sz="2000" b="1" dirty="0">
              <a:solidFill>
                <a:srgbClr val="A53010"/>
              </a:solidFill>
              <a:latin typeface="微軟正黑體" panose="020B0604030504040204" pitchFamily="34" charset="-120"/>
              <a:ea typeface="微軟正黑體" panose="020B0604030504040204" pitchFamily="34" charset="-120"/>
            </a:endParaRPr>
          </a:p>
        </p:txBody>
      </p:sp>
      <p:sp>
        <p:nvSpPr>
          <p:cNvPr id="26628" name="投影片編號版面配置區 3"/>
          <p:cNvSpPr>
            <a:spLocks noGrp="1"/>
          </p:cNvSpPr>
          <p:nvPr>
            <p:ph type="sldNum" sz="quarter" idx="4294967295"/>
          </p:nvPr>
        </p:nvSpPr>
        <p:spPr>
          <a:xfrm>
            <a:off x="8777288" y="6405563"/>
            <a:ext cx="303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E1C8BEB9-CC60-491A-B5AE-C8C2172C59FE}" type="slidenum">
              <a:rPr lang="en-US" altLang="zh-TW" smtClean="0">
                <a:solidFill>
                  <a:srgbClr val="FEFFFF"/>
                </a:solidFill>
                <a:latin typeface="Arial" panose="020B0604020202020204" pitchFamily="34" charset="0"/>
                <a:ea typeface="新細明體" panose="02020500000000000000" pitchFamily="18" charset="-120"/>
              </a:rPr>
              <a:pPr>
                <a:spcBef>
                  <a:spcPct val="0"/>
                </a:spcBef>
                <a:buClrTx/>
                <a:buFontTx/>
                <a:buNone/>
              </a:pPr>
              <a:t>7</a:t>
            </a:fld>
            <a:endParaRPr lang="en-US" altLang="zh-TW">
              <a:solidFill>
                <a:srgbClr val="FEFFFF"/>
              </a:solidFill>
              <a:latin typeface="Arial" panose="020B0604020202020204" pitchFamily="34" charset="0"/>
              <a:ea typeface="新細明體" panose="02020500000000000000" pitchFamily="18" charset="-120"/>
            </a:endParaRPr>
          </a:p>
        </p:txBody>
      </p:sp>
      <p:pic>
        <p:nvPicPr>
          <p:cNvPr id="26629" name="圖片 6"/>
          <p:cNvPicPr>
            <a:picLocks noChangeAspect="1"/>
          </p:cNvPicPr>
          <p:nvPr/>
        </p:nvPicPr>
        <p:blipFill>
          <a:blip r:embed="rId5">
            <a:extLst>
              <a:ext uri="{28A0092B-C50C-407E-A947-70E740481C1C}">
                <a14:useLocalDpi xmlns:a14="http://schemas.microsoft.com/office/drawing/2010/main" val="0"/>
              </a:ext>
            </a:extLst>
          </a:blip>
          <a:srcRect b="16016"/>
          <a:stretch>
            <a:fillRect/>
          </a:stretch>
        </p:blipFill>
        <p:spPr bwMode="auto">
          <a:xfrm>
            <a:off x="5468393" y="857149"/>
            <a:ext cx="2749314" cy="314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0" name="群組 10"/>
          <p:cNvGrpSpPr>
            <a:grpSpLocks/>
          </p:cNvGrpSpPr>
          <p:nvPr/>
        </p:nvGrpSpPr>
        <p:grpSpPr bwMode="auto">
          <a:xfrm>
            <a:off x="5262515" y="4155084"/>
            <a:ext cx="3621087" cy="2141537"/>
            <a:chOff x="3643496" y="3289250"/>
            <a:chExt cx="5437373" cy="2976249"/>
          </a:xfrm>
        </p:grpSpPr>
        <p:pic>
          <p:nvPicPr>
            <p:cNvPr id="5" name="圖片 4"/>
            <p:cNvPicPr>
              <a:picLocks noChangeAspect="1"/>
            </p:cNvPicPr>
            <p:nvPr/>
          </p:nvPicPr>
          <p:blipFill>
            <a:blip r:embed="rId6"/>
            <a:stretch>
              <a:fillRect/>
            </a:stretch>
          </p:blipFill>
          <p:spPr>
            <a:xfrm>
              <a:off x="3643496" y="3289250"/>
              <a:ext cx="5437373" cy="2976249"/>
            </a:xfrm>
            <a:prstGeom prst="rect">
              <a:avLst/>
            </a:prstGeom>
            <a:ln w="19050">
              <a:solidFill>
                <a:schemeClr val="accent5">
                  <a:lumMod val="50000"/>
                </a:schemeClr>
              </a:solidFill>
            </a:ln>
          </p:spPr>
        </p:pic>
        <p:cxnSp>
          <p:nvCxnSpPr>
            <p:cNvPr id="10" name="直線接點 9"/>
            <p:cNvCxnSpPr/>
            <p:nvPr/>
          </p:nvCxnSpPr>
          <p:spPr>
            <a:xfrm>
              <a:off x="4344324" y="5868372"/>
              <a:ext cx="3587437" cy="131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 name="爆炸 2 7"/>
          <p:cNvSpPr/>
          <p:nvPr/>
        </p:nvSpPr>
        <p:spPr>
          <a:xfrm>
            <a:off x="2401104" y="4110541"/>
            <a:ext cx="2873375" cy="15240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b="1" dirty="0">
              <a:solidFill>
                <a:srgbClr val="C00000"/>
              </a:solidFill>
              <a:latin typeface="微軟正黑體" panose="020B0604030504040204" pitchFamily="34" charset="-120"/>
            </a:endParaRPr>
          </a:p>
          <a:p>
            <a:pPr algn="ctr">
              <a:defRPr/>
            </a:pPr>
            <a:r>
              <a:rPr lang="zh-TW" altLang="en-US" sz="2000" b="1" dirty="0">
                <a:solidFill>
                  <a:srgbClr val="C00000"/>
                </a:solidFill>
                <a:latin typeface="微軟正黑體" panose="020B0604030504040204" pitchFamily="34" charset="-120"/>
                <a:ea typeface="微軟正黑體" panose="020B0604030504040204" pitchFamily="34" charset="-120"/>
              </a:rPr>
              <a:t>該實驗室被關閉</a:t>
            </a:r>
          </a:p>
          <a:p>
            <a:pPr algn="ctr">
              <a:defRPr/>
            </a:pPr>
            <a:endParaRPr lang="zh-TW" altLang="en-US" dirty="0"/>
          </a:p>
        </p:txBody>
      </p:sp>
      <p:grpSp>
        <p:nvGrpSpPr>
          <p:cNvPr id="11" name="群組 10"/>
          <p:cNvGrpSpPr>
            <a:grpSpLocks/>
          </p:cNvGrpSpPr>
          <p:nvPr/>
        </p:nvGrpSpPr>
        <p:grpSpPr bwMode="auto">
          <a:xfrm>
            <a:off x="1839223" y="787094"/>
            <a:ext cx="5450306" cy="3510865"/>
            <a:chOff x="2196076" y="1459364"/>
            <a:chExt cx="4882613" cy="2985023"/>
          </a:xfrm>
        </p:grpSpPr>
        <p:sp>
          <p:nvSpPr>
            <p:cNvPr id="12" name="爆炸 2 11"/>
            <p:cNvSpPr/>
            <p:nvPr/>
          </p:nvSpPr>
          <p:spPr>
            <a:xfrm>
              <a:off x="2196076" y="1459364"/>
              <a:ext cx="4882613" cy="298502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634" name="文字方塊 12"/>
            <p:cNvSpPr txBox="1">
              <a:spLocks noChangeArrowheads="1"/>
            </p:cNvSpPr>
            <p:nvPr/>
          </p:nvSpPr>
          <p:spPr bwMode="auto">
            <a:xfrm>
              <a:off x="2969001" y="2511330"/>
              <a:ext cx="3017032" cy="115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zh-TW" sz="2600" b="1" dirty="0">
                  <a:solidFill>
                    <a:schemeClr val="bg1"/>
                  </a:solidFill>
                  <a:latin typeface="微軟正黑體" panose="020B0604030504040204" pitchFamily="34" charset="-120"/>
                </a:rPr>
                <a:t>生物實驗室最容易</a:t>
              </a:r>
              <a:endParaRPr lang="en-US" altLang="zh-TW" sz="2600" b="1" dirty="0">
                <a:solidFill>
                  <a:schemeClr val="bg1"/>
                </a:solidFill>
                <a:latin typeface="微軟正黑體" panose="020B0604030504040204" pitchFamily="34" charset="-120"/>
              </a:endParaRPr>
            </a:p>
            <a:p>
              <a:pPr algn="ctr">
                <a:spcBef>
                  <a:spcPct val="0"/>
                </a:spcBef>
                <a:buClrTx/>
                <a:buFontTx/>
                <a:buNone/>
              </a:pPr>
              <a:r>
                <a:rPr lang="zh-TW" altLang="zh-TW" sz="2600" b="1" dirty="0">
                  <a:solidFill>
                    <a:schemeClr val="bg1"/>
                  </a:solidFill>
                  <a:latin typeface="微軟正黑體" panose="020B0604030504040204" pitchFamily="34" charset="-120"/>
                </a:rPr>
                <a:t>發生的意外為</a:t>
              </a:r>
              <a:r>
                <a:rPr lang="en-US" altLang="zh-TW" sz="2600" b="1" dirty="0">
                  <a:solidFill>
                    <a:schemeClr val="bg1"/>
                  </a:solidFill>
                  <a:latin typeface="微軟正黑體" panose="020B0604030504040204" pitchFamily="34" charset="-120"/>
                </a:rPr>
                <a:t>~~</a:t>
              </a:r>
            </a:p>
            <a:p>
              <a:pPr algn="ctr">
                <a:spcBef>
                  <a:spcPct val="0"/>
                </a:spcBef>
                <a:buClrTx/>
                <a:buFontTx/>
                <a:buNone/>
              </a:pPr>
              <a:r>
                <a:rPr lang="en-US" altLang="zh-TW" sz="3000" b="1" dirty="0">
                  <a:solidFill>
                    <a:schemeClr val="bg1"/>
                  </a:solidFill>
                  <a:latin typeface="微軟正黑體" panose="020B0604030504040204" pitchFamily="34" charset="-120"/>
                </a:rPr>
                <a:t>“</a:t>
              </a:r>
              <a:r>
                <a:rPr lang="zh-TW" altLang="zh-TW" sz="3000" b="1" dirty="0">
                  <a:solidFill>
                    <a:schemeClr val="bg1"/>
                  </a:solidFill>
                  <a:latin typeface="微軟正黑體" panose="020B0604030504040204" pitchFamily="34" charset="-120"/>
                </a:rPr>
                <a:t>翻覆</a:t>
              </a:r>
              <a:r>
                <a:rPr lang="zh-TW" altLang="en-US" sz="3000" b="1" dirty="0">
                  <a:solidFill>
                    <a:schemeClr val="bg1"/>
                  </a:solidFill>
                  <a:latin typeface="微軟正黑體" panose="020B0604030504040204" pitchFamily="34" charset="-120"/>
                </a:rPr>
                <a:t>、洩漏</a:t>
              </a:r>
              <a:r>
                <a:rPr lang="en-US" altLang="zh-TW" sz="3000" b="1" dirty="0">
                  <a:solidFill>
                    <a:schemeClr val="bg1"/>
                  </a:solidFill>
                  <a:latin typeface="微軟正黑體" panose="020B0604030504040204" pitchFamily="34" charset="-120"/>
                </a:rPr>
                <a:t>”</a:t>
              </a:r>
              <a:endParaRPr lang="zh-TW" altLang="en-US" sz="3000" b="1" dirty="0">
                <a:solidFill>
                  <a:schemeClr val="bg1"/>
                </a:solidFill>
                <a:latin typeface="微軟正黑體" panose="020B0604030504040204" pitchFamily="34" charset="-120"/>
              </a:endParaRPr>
            </a:p>
          </p:txBody>
        </p:sp>
      </p:grpSp>
    </p:spTree>
    <p:extLst>
      <p:ext uri="{BB962C8B-B14F-4D97-AF65-F5344CB8AC3E}">
        <p14:creationId xmlns:p14="http://schemas.microsoft.com/office/powerpoint/2010/main" val="36131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ppt_x"/>
                                          </p:val>
                                        </p:tav>
                                        <p:tav tm="100000">
                                          <p:val>
                                            <p:strVal val="#ppt_x"/>
                                          </p:val>
                                        </p:tav>
                                      </p:tavLst>
                                    </p:anim>
                                    <p:anim calcmode="lin" valueType="num">
                                      <p:cBhvr additive="base">
                                        <p:cTn id="8" dur="500" fill="hold"/>
                                        <p:tgtEl>
                                          <p:spTgt spid="266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編號版面配置區 3"/>
          <p:cNvSpPr>
            <a:spLocks noGrp="1"/>
          </p:cNvSpPr>
          <p:nvPr>
            <p:ph type="sldNum" sz="quarter" idx="4294967295"/>
          </p:nvPr>
        </p:nvSpPr>
        <p:spPr bwMode="auto">
          <a:xfrm>
            <a:off x="853916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86B767B1-07D4-4033-9FBF-7AD06470C910}"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70</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標題 1"/>
          <p:cNvSpPr txBox="1">
            <a:spLocks/>
          </p:cNvSpPr>
          <p:nvPr/>
        </p:nvSpPr>
        <p:spPr bwMode="auto">
          <a:xfrm>
            <a:off x="381000" y="166308"/>
            <a:ext cx="76549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2pPr>
            <a:lvl3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3pPr>
            <a:lvl4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4pPr>
            <a:lvl5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5pPr>
            <a:lvl6pPr marL="457200" algn="l" rtl="0" fontAlgn="base">
              <a:spcBef>
                <a:spcPct val="0"/>
              </a:spcBef>
              <a:spcAft>
                <a:spcPct val="0"/>
              </a:spcAft>
              <a:defRPr kumimoji="1" sz="4200">
                <a:solidFill>
                  <a:schemeClr val="tx2"/>
                </a:solidFill>
                <a:latin typeface="Garamond" pitchFamily="18" charset="0"/>
                <a:ea typeface="新細明體" pitchFamily="18" charset="-120"/>
              </a:defRPr>
            </a:lvl6pPr>
            <a:lvl7pPr marL="914400" algn="l" rtl="0" fontAlgn="base">
              <a:spcBef>
                <a:spcPct val="0"/>
              </a:spcBef>
              <a:spcAft>
                <a:spcPct val="0"/>
              </a:spcAft>
              <a:defRPr kumimoji="1" sz="4200">
                <a:solidFill>
                  <a:schemeClr val="tx2"/>
                </a:solidFill>
                <a:latin typeface="Garamond" pitchFamily="18" charset="0"/>
                <a:ea typeface="新細明體" pitchFamily="18" charset="-120"/>
              </a:defRPr>
            </a:lvl7pPr>
            <a:lvl8pPr marL="1371600" algn="l" rtl="0" fontAlgn="base">
              <a:spcBef>
                <a:spcPct val="0"/>
              </a:spcBef>
              <a:spcAft>
                <a:spcPct val="0"/>
              </a:spcAft>
              <a:defRPr kumimoji="1" sz="4200">
                <a:solidFill>
                  <a:schemeClr val="tx2"/>
                </a:solidFill>
                <a:latin typeface="Garamond" pitchFamily="18" charset="0"/>
                <a:ea typeface="新細明體" pitchFamily="18" charset="-120"/>
              </a:defRPr>
            </a:lvl8pPr>
            <a:lvl9pPr marL="1828800" algn="l" rtl="0" fontAlgn="base">
              <a:spcBef>
                <a:spcPct val="0"/>
              </a:spcBef>
              <a:spcAft>
                <a:spcPct val="0"/>
              </a:spcAft>
              <a:defRPr kumimoji="1" sz="4200">
                <a:solidFill>
                  <a:schemeClr val="tx2"/>
                </a:solidFill>
                <a:latin typeface="Garamond" pitchFamily="18" charset="0"/>
                <a:ea typeface="新細明體" pitchFamily="18" charset="-120"/>
              </a:defRPr>
            </a:lvl9pPr>
          </a:lstStyle>
          <a:p>
            <a:pPr>
              <a:defRPr/>
            </a:pPr>
            <a:r>
              <a:rPr lang="zh-TW" altLang="en-US" sz="4000" b="1" dirty="0">
                <a:solidFill>
                  <a:schemeClr val="tx1"/>
                </a:solidFill>
                <a:latin typeface="微軟正黑體" panose="020B0604030504040204" pitchFamily="34" charset="-120"/>
                <a:ea typeface="微軟正黑體" panose="020B0604030504040204" pitchFamily="34" charset="-120"/>
              </a:rPr>
              <a:t>個人防護</a:t>
            </a:r>
            <a:endParaRPr lang="zh-TW" altLang="en-US" sz="40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ectangle 3"/>
          <p:cNvSpPr txBox="1">
            <a:spLocks noChangeArrowheads="1"/>
          </p:cNvSpPr>
          <p:nvPr/>
        </p:nvSpPr>
        <p:spPr bwMode="auto">
          <a:xfrm>
            <a:off x="160067" y="995047"/>
            <a:ext cx="8647201"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buClr>
                <a:srgbClr val="C00000"/>
              </a:buClr>
              <a:buFont typeface="Wingdings" panose="05000000000000000000" pitchFamily="2" charset="2"/>
              <a:buChar char="Ø"/>
              <a:defRPr/>
            </a:pPr>
            <a:r>
              <a:rPr lang="zh-TW" altLang="en-US" sz="2400" b="1" u="sng" dirty="0">
                <a:solidFill>
                  <a:srgbClr val="C00000"/>
                </a:solidFill>
                <a:latin typeface="微軟正黑體" panose="020B0604030504040204" pitchFamily="34" charset="-120"/>
                <a:ea typeface="微軟正黑體" panose="020B0604030504040204" pitchFamily="34" charset="-120"/>
              </a:rPr>
              <a:t>優先考慮其他控制措施</a:t>
            </a:r>
            <a:r>
              <a:rPr lang="zh-TW" altLang="en-US" sz="2400" b="1" dirty="0">
                <a:solidFill>
                  <a:srgbClr val="C00000"/>
                </a:solidFill>
                <a:latin typeface="新細明體" panose="02020500000000000000" pitchFamily="18" charset="-120"/>
                <a:ea typeface="新細明體" panose="02020500000000000000" pitchFamily="18"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越完善之控制措施</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負壓隔離室、動線管制、人員管制</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，可更減輕防護具之依賴</a:t>
            </a:r>
            <a:r>
              <a:rPr kumimoji="0" lang="zh-TW" altLang="en-US" sz="2400" b="1" dirty="0">
                <a:solidFill>
                  <a:schemeClr val="tx1"/>
                </a:solidFill>
                <a:latin typeface="微軟正黑體" panose="020B0604030504040204" pitchFamily="34" charset="-120"/>
                <a:ea typeface="微軟正黑體" panose="020B0604030504040204" pitchFamily="34" charset="-120"/>
              </a:rPr>
              <a:t>。</a:t>
            </a:r>
            <a:endParaRPr kumimoji="0" lang="en-US" altLang="zh-TW" sz="2400" b="1" dirty="0">
              <a:solidFill>
                <a:schemeClr val="tx1"/>
              </a:solidFill>
              <a:latin typeface="微軟正黑體" panose="020B0604030504040204" pitchFamily="34" charset="-120"/>
              <a:ea typeface="微軟正黑體" panose="020B0604030504040204" pitchFamily="34" charset="-120"/>
            </a:endParaRPr>
          </a:p>
          <a:p>
            <a:pPr eaLnBrk="1" hangingPunct="1">
              <a:buClr>
                <a:srgbClr val="C00000"/>
              </a:buClr>
              <a:buFont typeface="Wingdings" panose="05000000000000000000" pitchFamily="2" charset="2"/>
              <a:buChar char="Ø"/>
              <a:defRPr/>
            </a:pPr>
            <a:r>
              <a:rPr lang="zh-TW" altLang="en-US" sz="2600" b="1" dirty="0">
                <a:solidFill>
                  <a:srgbClr val="C00000"/>
                </a:solidFill>
                <a:latin typeface="微軟正黑體" panose="020B0604030504040204" pitchFamily="34" charset="-120"/>
                <a:ea typeface="微軟正黑體" panose="020B0604030504040204" pitchFamily="34" charset="-120"/>
              </a:rPr>
              <a:t>個人防護具</a:t>
            </a:r>
            <a:r>
              <a:rPr lang="zh-TW" altLang="en-US" sz="2400" b="1" dirty="0">
                <a:solidFill>
                  <a:schemeClr val="tx1"/>
                </a:solidFill>
                <a:latin typeface="微軟正黑體" panose="020B0604030504040204" pitchFamily="34" charset="-120"/>
                <a:ea typeface="微軟正黑體" panose="020B0604030504040204" pitchFamily="34" charset="-120"/>
              </a:rPr>
              <a:t>是抵禦污染物與預防危害的</a:t>
            </a:r>
            <a:r>
              <a:rPr lang="zh-TW" altLang="en-US" sz="2600" b="1" u="sng" dirty="0">
                <a:solidFill>
                  <a:srgbClr val="C00000"/>
                </a:solidFill>
                <a:latin typeface="微軟正黑體" panose="020B0604030504040204" pitchFamily="34" charset="-120"/>
                <a:ea typeface="微軟正黑體" panose="020B0604030504040204" pitchFamily="34" charset="-120"/>
              </a:rPr>
              <a:t>最後一道關卡。</a:t>
            </a:r>
            <a:endParaRPr kumimoji="0" lang="en-US" altLang="zh-TW" sz="2400" b="1" dirty="0">
              <a:solidFill>
                <a:srgbClr val="C00000"/>
              </a:solidFill>
              <a:latin typeface="微軟正黑體" panose="020B0604030504040204" pitchFamily="34" charset="-120"/>
              <a:ea typeface="微軟正黑體" panose="020B0604030504040204" pitchFamily="34" charset="-120"/>
            </a:endParaRPr>
          </a:p>
          <a:p>
            <a:pPr eaLnBrk="1" hangingPunct="1">
              <a:spcBef>
                <a:spcPts val="1500"/>
              </a:spcBef>
              <a:buClr>
                <a:srgbClr val="C00000"/>
              </a:buClr>
              <a:buFont typeface="Wingdings" panose="05000000000000000000" pitchFamily="2" charset="2"/>
              <a:buChar char="Ø"/>
              <a:defRPr/>
            </a:pPr>
            <a:r>
              <a:rPr lang="zh-TW" altLang="en-US" sz="2400" b="1" dirty="0">
                <a:solidFill>
                  <a:schemeClr val="tx1"/>
                </a:solidFill>
                <a:latin typeface="微軟正黑體" panose="020B0604030504040204" pitchFamily="34" charset="-120"/>
                <a:ea typeface="微軟正黑體" panose="020B0604030504040204" pitchFamily="34" charset="-120"/>
              </a:rPr>
              <a:t>不同危害途徑，多重防護措施：隔離衣、防護衣、防護面</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眼</a:t>
            </a: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罩、頭套、手套及口罩等。</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pic>
        <p:nvPicPr>
          <p:cNvPr id="11674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949" y="4380873"/>
            <a:ext cx="2068513"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0677" y="4887434"/>
            <a:ext cx="21986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67" y="3335762"/>
            <a:ext cx="2197100" cy="2197100"/>
          </a:xfrm>
          <a:prstGeom prst="rect">
            <a:avLst/>
          </a:prstGeom>
        </p:spPr>
      </p:pic>
      <p:pic>
        <p:nvPicPr>
          <p:cNvPr id="116743"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0969" y="3308212"/>
            <a:ext cx="2041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0544" y="3093854"/>
            <a:ext cx="3066624" cy="2043138"/>
          </a:xfrm>
          <a:prstGeom prst="rect">
            <a:avLst/>
          </a:prstGeom>
        </p:spPr>
      </p:pic>
    </p:spTree>
    <p:extLst>
      <p:ext uri="{BB962C8B-B14F-4D97-AF65-F5344CB8AC3E}">
        <p14:creationId xmlns:p14="http://schemas.microsoft.com/office/powerpoint/2010/main" val="5620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742"/>
                                        </p:tgtEl>
                                        <p:attrNameLst>
                                          <p:attrName>style.visibility</p:attrName>
                                        </p:attrNameLst>
                                      </p:cBhvr>
                                      <p:to>
                                        <p:strVal val="visible"/>
                                      </p:to>
                                    </p:set>
                                    <p:anim calcmode="lin" valueType="num">
                                      <p:cBhvr additive="base">
                                        <p:cTn id="13" dur="500" fill="hold"/>
                                        <p:tgtEl>
                                          <p:spTgt spid="116742"/>
                                        </p:tgtEl>
                                        <p:attrNameLst>
                                          <p:attrName>ppt_x</p:attrName>
                                        </p:attrNameLst>
                                      </p:cBhvr>
                                      <p:tavLst>
                                        <p:tav tm="0">
                                          <p:val>
                                            <p:strVal val="#ppt_x"/>
                                          </p:val>
                                        </p:tav>
                                        <p:tav tm="100000">
                                          <p:val>
                                            <p:strVal val="#ppt_x"/>
                                          </p:val>
                                        </p:tav>
                                      </p:tavLst>
                                    </p:anim>
                                    <p:anim calcmode="lin" valueType="num">
                                      <p:cBhvr additive="base">
                                        <p:cTn id="14" dur="500" fill="hold"/>
                                        <p:tgtEl>
                                          <p:spTgt spid="1167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6743"/>
                                        </p:tgtEl>
                                        <p:attrNameLst>
                                          <p:attrName>style.visibility</p:attrName>
                                        </p:attrNameLst>
                                      </p:cBhvr>
                                      <p:to>
                                        <p:strVal val="visible"/>
                                      </p:to>
                                    </p:set>
                                    <p:anim calcmode="lin" valueType="num">
                                      <p:cBhvr additive="base">
                                        <p:cTn id="19" dur="500" fill="hold"/>
                                        <p:tgtEl>
                                          <p:spTgt spid="116743"/>
                                        </p:tgtEl>
                                        <p:attrNameLst>
                                          <p:attrName>ppt_x</p:attrName>
                                        </p:attrNameLst>
                                      </p:cBhvr>
                                      <p:tavLst>
                                        <p:tav tm="0">
                                          <p:val>
                                            <p:strVal val="#ppt_x"/>
                                          </p:val>
                                        </p:tav>
                                        <p:tav tm="100000">
                                          <p:val>
                                            <p:strVal val="#ppt_x"/>
                                          </p:val>
                                        </p:tav>
                                      </p:tavLst>
                                    </p:anim>
                                    <p:anim calcmode="lin" valueType="num">
                                      <p:cBhvr additive="base">
                                        <p:cTn id="20" dur="500" fill="hold"/>
                                        <p:tgtEl>
                                          <p:spTgt spid="1167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6744"/>
                                        </p:tgtEl>
                                        <p:attrNameLst>
                                          <p:attrName>style.visibility</p:attrName>
                                        </p:attrNameLst>
                                      </p:cBhvr>
                                      <p:to>
                                        <p:strVal val="visible"/>
                                      </p:to>
                                    </p:set>
                                    <p:anim calcmode="lin" valueType="num">
                                      <p:cBhvr additive="base">
                                        <p:cTn id="25" dur="500" fill="hold"/>
                                        <p:tgtEl>
                                          <p:spTgt spid="116744"/>
                                        </p:tgtEl>
                                        <p:attrNameLst>
                                          <p:attrName>ppt_x</p:attrName>
                                        </p:attrNameLst>
                                      </p:cBhvr>
                                      <p:tavLst>
                                        <p:tav tm="0">
                                          <p:val>
                                            <p:strVal val="#ppt_x"/>
                                          </p:val>
                                        </p:tav>
                                        <p:tav tm="100000">
                                          <p:val>
                                            <p:strVal val="#ppt_x"/>
                                          </p:val>
                                        </p:tav>
                                      </p:tavLst>
                                    </p:anim>
                                    <p:anim calcmode="lin" valueType="num">
                                      <p:cBhvr additive="base">
                                        <p:cTn id="26" dur="500" fill="hold"/>
                                        <p:tgtEl>
                                          <p:spTgt spid="1167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編號版面配置區 3"/>
          <p:cNvSpPr>
            <a:spLocks noGrp="1"/>
          </p:cNvSpPr>
          <p:nvPr>
            <p:ph type="sldNum" sz="quarter" idx="4294967295"/>
          </p:nvPr>
        </p:nvSpPr>
        <p:spPr bwMode="auto">
          <a:xfrm>
            <a:off x="853916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69B3406-1576-4BC4-8473-FBCA9C6A447A}"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71</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標題 1"/>
          <p:cNvSpPr txBox="1">
            <a:spLocks/>
          </p:cNvSpPr>
          <p:nvPr/>
        </p:nvSpPr>
        <p:spPr bwMode="auto">
          <a:xfrm>
            <a:off x="257176" y="495300"/>
            <a:ext cx="7654925"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2pPr>
            <a:lvl3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3pPr>
            <a:lvl4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4pPr>
            <a:lvl5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5pPr>
            <a:lvl6pPr marL="457200" algn="l" rtl="0" fontAlgn="base">
              <a:spcBef>
                <a:spcPct val="0"/>
              </a:spcBef>
              <a:spcAft>
                <a:spcPct val="0"/>
              </a:spcAft>
              <a:defRPr kumimoji="1" sz="4200">
                <a:solidFill>
                  <a:schemeClr val="tx2"/>
                </a:solidFill>
                <a:latin typeface="Garamond" pitchFamily="18" charset="0"/>
                <a:ea typeface="新細明體" pitchFamily="18" charset="-120"/>
              </a:defRPr>
            </a:lvl6pPr>
            <a:lvl7pPr marL="914400" algn="l" rtl="0" fontAlgn="base">
              <a:spcBef>
                <a:spcPct val="0"/>
              </a:spcBef>
              <a:spcAft>
                <a:spcPct val="0"/>
              </a:spcAft>
              <a:defRPr kumimoji="1" sz="4200">
                <a:solidFill>
                  <a:schemeClr val="tx2"/>
                </a:solidFill>
                <a:latin typeface="Garamond" pitchFamily="18" charset="0"/>
                <a:ea typeface="新細明體" pitchFamily="18" charset="-120"/>
              </a:defRPr>
            </a:lvl7pPr>
            <a:lvl8pPr marL="1371600" algn="l" rtl="0" fontAlgn="base">
              <a:spcBef>
                <a:spcPct val="0"/>
              </a:spcBef>
              <a:spcAft>
                <a:spcPct val="0"/>
              </a:spcAft>
              <a:defRPr kumimoji="1" sz="4200">
                <a:solidFill>
                  <a:schemeClr val="tx2"/>
                </a:solidFill>
                <a:latin typeface="Garamond" pitchFamily="18" charset="0"/>
                <a:ea typeface="新細明體" pitchFamily="18" charset="-120"/>
              </a:defRPr>
            </a:lvl8pPr>
            <a:lvl9pPr marL="1828800" algn="l" rtl="0" fontAlgn="base">
              <a:spcBef>
                <a:spcPct val="0"/>
              </a:spcBef>
              <a:spcAft>
                <a:spcPct val="0"/>
              </a:spcAft>
              <a:defRPr kumimoji="1" sz="4200">
                <a:solidFill>
                  <a:schemeClr val="tx2"/>
                </a:solidFill>
                <a:latin typeface="Garamond" pitchFamily="18" charset="0"/>
                <a:ea typeface="新細明體" pitchFamily="18" charset="-120"/>
              </a:defRPr>
            </a:lvl9pPr>
          </a:lstStyle>
          <a:p>
            <a:pPr>
              <a:defRPr/>
            </a:pPr>
            <a:r>
              <a:rPr lang="zh-TW" altLang="en-US" sz="4000" b="1" dirty="0">
                <a:solidFill>
                  <a:schemeClr val="tx1"/>
                </a:solidFill>
                <a:latin typeface="微軟正黑體" panose="020B0604030504040204" pitchFamily="34" charset="-120"/>
                <a:ea typeface="微軟正黑體" panose="020B0604030504040204" pitchFamily="34" charset="-120"/>
              </a:rPr>
              <a:t>個人防護</a:t>
            </a:r>
            <a:endParaRPr lang="zh-TW" altLang="en-US" sz="4400" b="1" kern="0" dirty="0">
              <a:solidFill>
                <a:srgbClr val="C00000"/>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3252" name="Rectangle 3"/>
          <p:cNvSpPr txBox="1">
            <a:spLocks/>
          </p:cNvSpPr>
          <p:nvPr/>
        </p:nvSpPr>
        <p:spPr bwMode="auto">
          <a:xfrm>
            <a:off x="204788" y="1740671"/>
            <a:ext cx="8734424" cy="42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buClr>
                <a:srgbClr val="C00000"/>
              </a:buClr>
              <a:buFont typeface="Wingdings" panose="05000000000000000000" pitchFamily="2" charset="2"/>
              <a:buChar char="Ø"/>
              <a:defRPr/>
            </a:pPr>
            <a:r>
              <a:rPr kumimoji="0" lang="zh-TW" altLang="en-US" sz="2600" b="1" dirty="0">
                <a:solidFill>
                  <a:srgbClr val="0909CD"/>
                </a:solidFill>
                <a:latin typeface="微軟正黑體" panose="020B0604030504040204" pitchFamily="34" charset="-120"/>
              </a:rPr>
              <a:t>洗手：</a:t>
            </a:r>
            <a:r>
              <a:rPr lang="zh-TW" altLang="en-US" sz="2600" dirty="0">
                <a:solidFill>
                  <a:schemeClr val="tx1"/>
                </a:solidFill>
                <a:latin typeface="微軟正黑體" panose="020B0604030504040204" pitchFamily="34" charset="-120"/>
              </a:rPr>
              <a:t>進出實驗室前後均需</a:t>
            </a:r>
            <a:r>
              <a:rPr lang="zh-TW" altLang="en-US" sz="2600" dirty="0">
                <a:latin typeface="微軟正黑體" panose="020B0604030504040204" pitchFamily="34" charset="-120"/>
              </a:rPr>
              <a:t>手部清潔衛生。</a:t>
            </a:r>
            <a:endParaRPr lang="en-US" altLang="zh-TW" sz="2600" dirty="0">
              <a:latin typeface="微軟正黑體" panose="020B0604030504040204" pitchFamily="34" charset="-120"/>
            </a:endParaRPr>
          </a:p>
          <a:p>
            <a:pPr>
              <a:buClr>
                <a:srgbClr val="C00000"/>
              </a:buClr>
              <a:buFont typeface="Wingdings" panose="05000000000000000000" pitchFamily="2" charset="2"/>
              <a:buChar char="Ø"/>
              <a:defRPr/>
            </a:pPr>
            <a:r>
              <a:rPr lang="zh-TW" altLang="en-US" sz="2600" b="1" dirty="0">
                <a:solidFill>
                  <a:srgbClr val="0909CD"/>
                </a:solidFill>
                <a:latin typeface="微軟正黑體" panose="020B0604030504040204" pitchFamily="34" charset="-120"/>
              </a:rPr>
              <a:t>手套：</a:t>
            </a:r>
            <a:r>
              <a:rPr lang="zh-TW" altLang="en-US" sz="2600" dirty="0">
                <a:solidFill>
                  <a:schemeClr val="tx1"/>
                </a:solidFill>
                <a:latin typeface="微軟正黑體" panose="020B0604030504040204" pitchFamily="34" charset="-120"/>
              </a:rPr>
              <a:t>接觸檢</a:t>
            </a:r>
            <a:r>
              <a:rPr lang="en-US" altLang="zh-TW" sz="2600" dirty="0">
                <a:solidFill>
                  <a:schemeClr val="tx1"/>
                </a:solidFill>
                <a:latin typeface="微軟正黑體" panose="020B0604030504040204" pitchFamily="34" charset="-120"/>
              </a:rPr>
              <a:t>(</a:t>
            </a:r>
            <a:r>
              <a:rPr lang="zh-TW" altLang="en-US" sz="2600" dirty="0">
                <a:solidFill>
                  <a:schemeClr val="tx1"/>
                </a:solidFill>
                <a:latin typeface="微軟正黑體" panose="020B0604030504040204" pitchFamily="34" charset="-120"/>
              </a:rPr>
              <a:t>樣</a:t>
            </a:r>
            <a:r>
              <a:rPr lang="en-US" altLang="zh-TW" sz="2600" dirty="0">
                <a:solidFill>
                  <a:schemeClr val="tx1"/>
                </a:solidFill>
                <a:latin typeface="微軟正黑體" panose="020B0604030504040204" pitchFamily="34" charset="-120"/>
              </a:rPr>
              <a:t>)</a:t>
            </a:r>
            <a:r>
              <a:rPr lang="zh-TW" altLang="en-US" sz="2600" dirty="0">
                <a:solidFill>
                  <a:schemeClr val="tx1"/>
                </a:solidFill>
                <a:latin typeface="微軟正黑體" panose="020B0604030504040204" pitchFamily="34" charset="-120"/>
              </a:rPr>
              <a:t>品時，必須戴上手套。若碰觸可能帶</a:t>
            </a:r>
            <a:endParaRPr lang="en-US" altLang="zh-TW" sz="2600" dirty="0">
              <a:solidFill>
                <a:schemeClr val="tx1"/>
              </a:solidFill>
              <a:latin typeface="微軟正黑體" panose="020B0604030504040204" pitchFamily="34" charset="-120"/>
            </a:endParaRPr>
          </a:p>
          <a:p>
            <a:pPr marL="0" indent="0" eaLnBrk="1" hangingPunct="1">
              <a:spcBef>
                <a:spcPts val="0"/>
              </a:spcBef>
              <a:buFont typeface="Wingdings 3" panose="05040102010807070707" pitchFamily="18" charset="2"/>
              <a:buNone/>
              <a:defRPr/>
            </a:pPr>
            <a:r>
              <a:rPr lang="zh-TW" altLang="en-US" sz="2600" dirty="0">
                <a:solidFill>
                  <a:schemeClr val="tx1"/>
                </a:solidFill>
                <a:latin typeface="微軟正黑體" panose="020B0604030504040204" pitchFamily="34" charset="-120"/>
              </a:rPr>
              <a:t>                有高濃度微生物時，則須先更換手套後再進行其</a:t>
            </a:r>
            <a:endParaRPr lang="en-US" altLang="zh-TW" sz="2600" dirty="0">
              <a:solidFill>
                <a:schemeClr val="tx1"/>
              </a:solidFill>
              <a:latin typeface="微軟正黑體" panose="020B0604030504040204" pitchFamily="34" charset="-120"/>
            </a:endParaRPr>
          </a:p>
          <a:p>
            <a:pPr marL="0" indent="0" eaLnBrk="1" hangingPunct="1">
              <a:spcBef>
                <a:spcPts val="0"/>
              </a:spcBef>
              <a:buFont typeface="Wingdings 3" panose="05040102010807070707" pitchFamily="18" charset="2"/>
              <a:buNone/>
              <a:defRPr/>
            </a:pPr>
            <a:r>
              <a:rPr lang="en-US" altLang="zh-TW" sz="2600" dirty="0">
                <a:solidFill>
                  <a:schemeClr val="tx1"/>
                </a:solidFill>
                <a:latin typeface="微軟正黑體" panose="020B0604030504040204" pitchFamily="34" charset="-120"/>
              </a:rPr>
              <a:t>           </a:t>
            </a:r>
            <a:r>
              <a:rPr lang="zh-TW" altLang="en-US" sz="2600" dirty="0">
                <a:solidFill>
                  <a:schemeClr val="tx1"/>
                </a:solidFill>
                <a:latin typeface="微軟正黑體" panose="020B0604030504040204" pitchFamily="34" charset="-120"/>
              </a:rPr>
              <a:t>     他程序</a:t>
            </a:r>
            <a:r>
              <a:rPr lang="zh-TW" altLang="en-US" sz="2600" dirty="0">
                <a:latin typeface="微軟正黑體" panose="020B0604030504040204" pitchFamily="34" charset="-120"/>
              </a:rPr>
              <a:t>。</a:t>
            </a:r>
            <a:endParaRPr lang="en-US" altLang="zh-TW" sz="2600" dirty="0">
              <a:latin typeface="微軟正黑體" panose="020B0604030504040204" pitchFamily="34" charset="-120"/>
            </a:endParaRPr>
          </a:p>
          <a:p>
            <a:pPr>
              <a:buClr>
                <a:srgbClr val="C00000"/>
              </a:buClr>
              <a:buFont typeface="Wingdings" panose="05000000000000000000" pitchFamily="2" charset="2"/>
              <a:buChar char="Ø"/>
              <a:defRPr/>
            </a:pPr>
            <a:r>
              <a:rPr kumimoji="0" lang="zh-TW" altLang="en-US" sz="2600" b="1" dirty="0">
                <a:solidFill>
                  <a:srgbClr val="0909CD"/>
                </a:solidFill>
                <a:latin typeface="微軟正黑體" panose="020B0604030504040204" pitchFamily="34" charset="-120"/>
              </a:rPr>
              <a:t>口罩</a:t>
            </a:r>
            <a:r>
              <a:rPr lang="zh-TW" altLang="en-US" sz="2600" b="1" dirty="0">
                <a:solidFill>
                  <a:srgbClr val="0909CD"/>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口罩僅供呼吸道感染的局部防護，仍需遵守各項</a:t>
            </a:r>
            <a:endParaRPr kumimoji="0" lang="en-US" altLang="zh-TW" sz="2600" dirty="0">
              <a:solidFill>
                <a:schemeClr val="tx1"/>
              </a:solidFill>
              <a:latin typeface="微軟正黑體" panose="020B0604030504040204" pitchFamily="34" charset="-120"/>
            </a:endParaRPr>
          </a:p>
          <a:p>
            <a:pPr marL="0" indent="0" eaLnBrk="1" hangingPunct="1">
              <a:spcBef>
                <a:spcPts val="0"/>
              </a:spcBef>
              <a:buFont typeface="Wingdings 3" panose="05040102010807070707" pitchFamily="18" charset="2"/>
              <a:buNone/>
              <a:defRPr/>
            </a:pPr>
            <a:r>
              <a:rPr kumimoji="0" lang="en-US" altLang="zh-TW" sz="2600" dirty="0">
                <a:solidFill>
                  <a:schemeClr val="tx1"/>
                </a:solidFill>
                <a:latin typeface="微軟正黑體" panose="020B0604030504040204" pitchFamily="34" charset="-120"/>
              </a:rPr>
              <a:t>           </a:t>
            </a:r>
            <a:r>
              <a:rPr kumimoji="0" lang="zh-TW" altLang="en-US" sz="2600" dirty="0">
                <a:solidFill>
                  <a:schemeClr val="tx1"/>
                </a:solidFill>
                <a:latin typeface="微軟正黑體" panose="020B0604030504040204" pitchFamily="34" charset="-120"/>
              </a:rPr>
              <a:t>     </a:t>
            </a:r>
            <a:r>
              <a:rPr kumimoji="0" lang="en-US" altLang="zh-TW" sz="2600" dirty="0">
                <a:solidFill>
                  <a:schemeClr val="tx1"/>
                </a:solidFill>
                <a:latin typeface="微軟正黑體" panose="020B0604030504040204" pitchFamily="34" charset="-120"/>
              </a:rPr>
              <a:t> </a:t>
            </a:r>
            <a:r>
              <a:rPr kumimoji="0" lang="zh-TW" altLang="en-US" sz="2600" dirty="0">
                <a:solidFill>
                  <a:schemeClr val="tx1"/>
                </a:solidFill>
                <a:latin typeface="微軟正黑體" panose="020B0604030504040204" pitchFamily="34" charset="-120"/>
              </a:rPr>
              <a:t>防護措施。</a:t>
            </a:r>
            <a:endParaRPr kumimoji="0" lang="en-US" altLang="zh-TW" sz="2600" b="1" dirty="0">
              <a:solidFill>
                <a:srgbClr val="A53010"/>
              </a:solidFill>
              <a:latin typeface="微軟正黑體" panose="020B0604030504040204" pitchFamily="34" charset="-120"/>
            </a:endParaRPr>
          </a:p>
          <a:p>
            <a:pPr>
              <a:buClr>
                <a:srgbClr val="C00000"/>
              </a:buClr>
              <a:buFont typeface="Wingdings" panose="05000000000000000000" pitchFamily="2" charset="2"/>
              <a:buChar char="Ø"/>
              <a:defRPr/>
            </a:pPr>
            <a:r>
              <a:rPr kumimoji="0" lang="zh-TW" altLang="en-US" sz="2600" b="1" dirty="0">
                <a:solidFill>
                  <a:srgbClr val="0909CD"/>
                </a:solidFill>
                <a:latin typeface="微軟正黑體" panose="020B0604030504040204" pitchFamily="34" charset="-120"/>
              </a:rPr>
              <a:t>防護面</a:t>
            </a:r>
            <a:r>
              <a:rPr kumimoji="0" lang="en-US" altLang="zh-TW" sz="2600" b="1" dirty="0">
                <a:solidFill>
                  <a:srgbClr val="0909CD"/>
                </a:solidFill>
                <a:latin typeface="微軟正黑體" panose="020B0604030504040204" pitchFamily="34" charset="-120"/>
              </a:rPr>
              <a:t>(</a:t>
            </a:r>
            <a:r>
              <a:rPr kumimoji="0" lang="zh-TW" altLang="en-US" sz="2600" b="1" dirty="0">
                <a:solidFill>
                  <a:srgbClr val="0909CD"/>
                </a:solidFill>
                <a:latin typeface="微軟正黑體" panose="020B0604030504040204" pitchFamily="34" charset="-120"/>
              </a:rPr>
              <a:t>眼</a:t>
            </a:r>
            <a:r>
              <a:rPr kumimoji="0" lang="en-US" altLang="zh-TW" sz="2600" b="1" dirty="0">
                <a:solidFill>
                  <a:srgbClr val="0909CD"/>
                </a:solidFill>
                <a:latin typeface="微軟正黑體" panose="020B0604030504040204" pitchFamily="34" charset="-120"/>
              </a:rPr>
              <a:t>)</a:t>
            </a:r>
            <a:r>
              <a:rPr kumimoji="0" lang="zh-TW" altLang="en-US" sz="2600" b="1" dirty="0">
                <a:solidFill>
                  <a:srgbClr val="0909CD"/>
                </a:solidFill>
                <a:latin typeface="微軟正黑體" panose="020B0604030504040204" pitchFamily="34" charset="-120"/>
              </a:rPr>
              <a:t>罩</a:t>
            </a:r>
            <a:r>
              <a:rPr lang="zh-TW" altLang="en-US" sz="2600" b="1" dirty="0">
                <a:solidFill>
                  <a:srgbClr val="0909CD"/>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有噴濺時需配戴防護面</a:t>
            </a:r>
            <a:r>
              <a:rPr kumimoji="0" lang="en-US" altLang="zh-TW" sz="2600" dirty="0">
                <a:solidFill>
                  <a:schemeClr val="tx1"/>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眼</a:t>
            </a:r>
            <a:r>
              <a:rPr kumimoji="0" lang="en-US" altLang="zh-TW" sz="2600" dirty="0">
                <a:solidFill>
                  <a:schemeClr val="tx1"/>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罩</a:t>
            </a:r>
            <a:r>
              <a:rPr kumimoji="0" lang="zh-TW" altLang="en-US" sz="2600" dirty="0">
                <a:latin typeface="微軟正黑體" panose="020B0604030504040204" pitchFamily="34" charset="-120"/>
              </a:rPr>
              <a:t>。</a:t>
            </a:r>
            <a:endParaRPr kumimoji="0" lang="en-US" altLang="zh-TW" sz="2600" dirty="0">
              <a:latin typeface="微軟正黑體" panose="020B0604030504040204" pitchFamily="34" charset="-120"/>
            </a:endParaRPr>
          </a:p>
          <a:p>
            <a:pPr marL="0" indent="0">
              <a:spcBef>
                <a:spcPts val="0"/>
              </a:spcBef>
              <a:buClr>
                <a:srgbClr val="C00000"/>
              </a:buClr>
              <a:buNone/>
              <a:defRPr/>
            </a:pPr>
            <a:r>
              <a:rPr kumimoji="0" lang="en-US" altLang="zh-TW" sz="2000" b="1" dirty="0">
                <a:solidFill>
                  <a:schemeClr val="bg2">
                    <a:lumMod val="50000"/>
                  </a:schemeClr>
                </a:solidFill>
                <a:latin typeface="微軟正黑體" panose="020B0604030504040204" pitchFamily="34" charset="-120"/>
              </a:rPr>
              <a:t>                                         </a:t>
            </a:r>
            <a:r>
              <a:rPr kumimoji="0" lang="en-US" altLang="zh-TW" b="1" dirty="0">
                <a:solidFill>
                  <a:schemeClr val="bg2">
                    <a:lumMod val="50000"/>
                  </a:schemeClr>
                </a:solidFill>
                <a:latin typeface="微軟正黑體" panose="020B0604030504040204" pitchFamily="34" charset="-120"/>
              </a:rPr>
              <a:t>(</a:t>
            </a:r>
            <a:r>
              <a:rPr kumimoji="0" lang="zh-TW" altLang="en-US" b="1" dirty="0">
                <a:solidFill>
                  <a:schemeClr val="bg2">
                    <a:lumMod val="50000"/>
                  </a:schemeClr>
                </a:solidFill>
                <a:latin typeface="微軟正黑體" panose="020B0604030504040204" pitchFamily="34" charset="-120"/>
              </a:rPr>
              <a:t>噴濺事件</a:t>
            </a:r>
            <a:r>
              <a:rPr kumimoji="0" lang="en-US" altLang="zh-TW" b="1" dirty="0">
                <a:solidFill>
                  <a:schemeClr val="bg2">
                    <a:lumMod val="50000"/>
                  </a:schemeClr>
                </a:solidFill>
                <a:latin typeface="微軟正黑體" panose="020B0604030504040204" pitchFamily="34" charset="-120"/>
              </a:rPr>
              <a:t>)</a:t>
            </a:r>
            <a:r>
              <a:rPr kumimoji="0" lang="zh-TW" altLang="en-US" dirty="0">
                <a:latin typeface="微軟正黑體" panose="020B0604030504040204" pitchFamily="34" charset="-120"/>
              </a:rPr>
              <a:t> 、</a:t>
            </a:r>
            <a:r>
              <a:rPr lang="en-US" altLang="zh-TW" b="1" dirty="0">
                <a:solidFill>
                  <a:schemeClr val="bg2">
                    <a:lumMod val="50000"/>
                  </a:schemeClr>
                </a:solidFill>
                <a:latin typeface="微軟正黑體" panose="020B0604030504040204" pitchFamily="34" charset="-120"/>
              </a:rPr>
              <a:t> (</a:t>
            </a:r>
            <a:r>
              <a:rPr lang="zh-TW" altLang="en-US" b="1" dirty="0">
                <a:solidFill>
                  <a:schemeClr val="bg2">
                    <a:lumMod val="50000"/>
                  </a:schemeClr>
                </a:solidFill>
                <a:latin typeface="微軟正黑體" panose="020B0604030504040204" pitchFamily="34" charset="-120"/>
              </a:rPr>
              <a:t>試劑攪拌</a:t>
            </a:r>
            <a:r>
              <a:rPr lang="en-US" altLang="zh-TW" b="1" dirty="0">
                <a:solidFill>
                  <a:schemeClr val="bg2">
                    <a:lumMod val="50000"/>
                  </a:schemeClr>
                </a:solidFill>
                <a:latin typeface="微軟正黑體" panose="020B0604030504040204" pitchFamily="34" charset="-120"/>
              </a:rPr>
              <a:t>)</a:t>
            </a:r>
            <a:r>
              <a:rPr kumimoji="0" lang="zh-TW" altLang="en-US" dirty="0">
                <a:latin typeface="微軟正黑體" panose="020B0604030504040204" pitchFamily="34" charset="-120"/>
              </a:rPr>
              <a:t>  </a:t>
            </a:r>
          </a:p>
          <a:p>
            <a:pPr>
              <a:buClr>
                <a:srgbClr val="C00000"/>
              </a:buClr>
              <a:buFont typeface="Wingdings" panose="05000000000000000000" pitchFamily="2" charset="2"/>
              <a:buChar char="Ø"/>
              <a:defRPr/>
            </a:pPr>
            <a:r>
              <a:rPr kumimoji="0" lang="zh-TW" altLang="en-US" sz="3000" b="1" dirty="0">
                <a:solidFill>
                  <a:srgbClr val="0909CD"/>
                </a:solidFill>
                <a:latin typeface="微軟正黑體" panose="020B0604030504040204" pitchFamily="34" charset="-120"/>
              </a:rPr>
              <a:t>鞋</a:t>
            </a:r>
            <a:r>
              <a:rPr lang="zh-TW" altLang="en-US" sz="3000" b="1" dirty="0">
                <a:solidFill>
                  <a:srgbClr val="0909CD"/>
                </a:solidFill>
                <a:latin typeface="微軟正黑體" panose="020B0604030504040204" pitchFamily="34" charset="-120"/>
              </a:rPr>
              <a:t>：</a:t>
            </a:r>
            <a:endParaRPr kumimoji="0" lang="zh-TW" altLang="en-US" sz="3000" b="1" dirty="0">
              <a:solidFill>
                <a:srgbClr val="A53010"/>
              </a:solidFill>
              <a:latin typeface="微軟正黑體" panose="020B0604030504040204" pitchFamily="34" charset="-120"/>
            </a:endParaRPr>
          </a:p>
          <a:p>
            <a:pPr marL="0" indent="0" eaLnBrk="1" hangingPunct="1">
              <a:lnSpc>
                <a:spcPct val="80000"/>
              </a:lnSpc>
              <a:buFont typeface="Wingdings 3" panose="05040102010807070707" pitchFamily="18" charset="2"/>
              <a:buNone/>
              <a:defRPr/>
            </a:pPr>
            <a:endParaRPr kumimoji="0" lang="zh-TW" altLang="en-US" sz="2400" dirty="0">
              <a:latin typeface="微軟正黑體" panose="020B0604030504040204" pitchFamily="34" charset="-120"/>
            </a:endParaRPr>
          </a:p>
        </p:txBody>
      </p:sp>
      <p:grpSp>
        <p:nvGrpSpPr>
          <p:cNvPr id="5" name="群組 4"/>
          <p:cNvGrpSpPr>
            <a:grpSpLocks/>
          </p:cNvGrpSpPr>
          <p:nvPr/>
        </p:nvGrpSpPr>
        <p:grpSpPr bwMode="auto">
          <a:xfrm>
            <a:off x="2888456" y="148161"/>
            <a:ext cx="5943600" cy="1528239"/>
            <a:chOff x="2438400" y="228600"/>
            <a:chExt cx="5943600" cy="1447800"/>
          </a:xfrm>
        </p:grpSpPr>
        <p:sp>
          <p:nvSpPr>
            <p:cNvPr id="6" name="雲朵形圖說文字 5"/>
            <p:cNvSpPr/>
            <p:nvPr/>
          </p:nvSpPr>
          <p:spPr>
            <a:xfrm>
              <a:off x="2438400" y="228600"/>
              <a:ext cx="5943600" cy="1447800"/>
            </a:xfrm>
            <a:prstGeom prst="cloudCallout">
              <a:avLst>
                <a:gd name="adj1" fmla="val -14531"/>
                <a:gd name="adj2" fmla="val 358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2"/>
            <p:cNvSpPr txBox="1">
              <a:spLocks noChangeArrowheads="1"/>
            </p:cNvSpPr>
            <p:nvPr/>
          </p:nvSpPr>
          <p:spPr bwMode="auto">
            <a:xfrm>
              <a:off x="2743200" y="424352"/>
              <a:ext cx="516413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sz="3200" b="1" dirty="0">
                  <a:solidFill>
                    <a:schemeClr val="bg1"/>
                  </a:solidFill>
                  <a:latin typeface="微軟正黑體" panose="020B0604030504040204" pitchFamily="34" charset="-120"/>
                </a:rPr>
                <a:t>正確洗手七字訣</a:t>
              </a:r>
              <a:r>
                <a:rPr lang="en-US" altLang="zh-TW" sz="3200" b="1" dirty="0">
                  <a:solidFill>
                    <a:schemeClr val="bg1"/>
                  </a:solidFill>
                  <a:latin typeface="微軟正黑體" panose="020B0604030504040204" pitchFamily="34" charset="-120"/>
                </a:rPr>
                <a:t>:</a:t>
              </a:r>
            </a:p>
            <a:p>
              <a:pPr algn="ctr">
                <a:spcBef>
                  <a:spcPct val="0"/>
                </a:spcBef>
                <a:buClrTx/>
                <a:buFontTx/>
                <a:buNone/>
              </a:pPr>
              <a:r>
                <a:rPr lang="zh-TW" altLang="en-US" sz="3000" b="1" dirty="0">
                  <a:solidFill>
                    <a:schemeClr val="bg1"/>
                  </a:solidFill>
                  <a:latin typeface="微軟正黑體" panose="020B0604030504040204" pitchFamily="34" charset="-120"/>
                </a:rPr>
                <a:t>內、外、夾、弓、大、立、腕</a:t>
              </a:r>
            </a:p>
          </p:txBody>
        </p:sp>
      </p:grpSp>
      <p:sp>
        <p:nvSpPr>
          <p:cNvPr id="2" name="文字方塊 1"/>
          <p:cNvSpPr txBox="1"/>
          <p:nvPr/>
        </p:nvSpPr>
        <p:spPr>
          <a:xfrm>
            <a:off x="3657600" y="6001631"/>
            <a:ext cx="1371600" cy="491244"/>
          </a:xfrm>
          <a:prstGeom prst="rect">
            <a:avLst/>
          </a:prstGeom>
          <a:noFill/>
        </p:spPr>
        <p:txBody>
          <a:bodyPr wrap="square" rtlCol="0">
            <a:spAutoFit/>
          </a:bodyPr>
          <a:lstStyle/>
          <a:p>
            <a:endParaRPr lang="zh-TW" altLang="en-US" dirty="0"/>
          </a:p>
        </p:txBody>
      </p:sp>
      <p:sp>
        <p:nvSpPr>
          <p:cNvPr id="3" name="文字方塊 2"/>
          <p:cNvSpPr txBox="1"/>
          <p:nvPr/>
        </p:nvSpPr>
        <p:spPr>
          <a:xfrm>
            <a:off x="1295400" y="5284983"/>
            <a:ext cx="6324600" cy="646331"/>
          </a:xfrm>
          <a:prstGeom prst="rect">
            <a:avLst/>
          </a:prstGeom>
          <a:noFill/>
        </p:spPr>
        <p:txBody>
          <a:bodyPr wrap="square" rtlCol="0">
            <a:spAutoFit/>
          </a:bodyPr>
          <a:lstStyle/>
          <a:p>
            <a:r>
              <a:rPr lang="zh-TW" altLang="en-US" sz="3600" b="1" dirty="0">
                <a:solidFill>
                  <a:srgbClr val="A53010"/>
                </a:solidFill>
                <a:latin typeface="微軟正黑體" panose="020B0604030504040204" pitchFamily="34" charset="-120"/>
                <a:ea typeface="微軟正黑體" panose="020B0604030504040204" pitchFamily="34" charset="-120"/>
              </a:rPr>
              <a:t>實驗室不得穿露趾鞋</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bg2">
                    <a:lumMod val="50000"/>
                  </a:schemeClr>
                </a:solidFill>
                <a:latin typeface="微軟正黑體" panose="020B0604030504040204" pitchFamily="34" charset="-120"/>
                <a:ea typeface="微軟正黑體" panose="020B0604030504040204" pitchFamily="34" charset="-120"/>
              </a:rPr>
              <a:t>液態氮凍傷事件</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bg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827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p:cNvSpPr>
          <p:nvPr>
            <p:ph type="title"/>
          </p:nvPr>
        </p:nvSpPr>
        <p:spPr>
          <a:xfrm>
            <a:off x="552603" y="228600"/>
            <a:ext cx="7740650" cy="615553"/>
          </a:xfrm>
        </p:spPr>
        <p:txBody>
          <a:bodyPr/>
          <a:lstStyle/>
          <a:p>
            <a:pPr eaLnBrk="1" hangingPunct="1"/>
            <a:r>
              <a:rPr lang="zh-TW" altLang="en-US" sz="4000" b="1" dirty="0">
                <a:solidFill>
                  <a:schemeClr val="tx1"/>
                </a:solidFill>
                <a:latin typeface="微軟正黑體" panose="020B0604030504040204" pitchFamily="34" charset="-120"/>
                <a:ea typeface="微軟正黑體" panose="020B0604030504040204" pitchFamily="34" charset="-120"/>
              </a:rPr>
              <a:t>優良微生物操作程序</a:t>
            </a:r>
          </a:p>
        </p:txBody>
      </p:sp>
      <p:sp>
        <p:nvSpPr>
          <p:cNvPr id="3" name="內容版面配置區 2"/>
          <p:cNvSpPr>
            <a:spLocks noGrp="1"/>
          </p:cNvSpPr>
          <p:nvPr>
            <p:ph idx="4294967295"/>
          </p:nvPr>
        </p:nvSpPr>
        <p:spPr>
          <a:xfrm>
            <a:off x="381000" y="844153"/>
            <a:ext cx="8610600" cy="5284788"/>
          </a:xfrm>
          <a:prstGeom prst="rect">
            <a:avLst/>
          </a:prstGeom>
        </p:spPr>
        <p:txBody>
          <a:bodyPr rtlCol="0">
            <a:normAutofit fontScale="92500" lnSpcReduction="10000"/>
          </a:bodyPr>
          <a:lstStyle/>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實驗室需標示實驗室安全等級、負責人及聯絡電話 。</a:t>
            </a:r>
            <a:endParaRPr lang="en-US" altLang="zh-TW" sz="2800" b="1" dirty="0">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實驗進行中實施門禁管制。 </a:t>
            </a:r>
            <a:endParaRPr lang="en-US" altLang="zh-TW" sz="2800" b="1" dirty="0">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實驗衣必須與平時穿著之衣服分開放置。 </a:t>
            </a:r>
            <a:endParaRPr lang="en-US" altLang="zh-TW" sz="2800" b="1" dirty="0">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實驗桌必須備妥有效消毒劑。</a:t>
            </a:r>
            <a:endParaRPr lang="en-US" altLang="zh-TW" sz="2800" b="1" dirty="0">
              <a:latin typeface="微軟正黑體" panose="020B0604030504040204" pitchFamily="34" charset="-120"/>
              <a:ea typeface="微軟正黑體" panose="020B0604030504040204" pitchFamily="34" charset="-120"/>
            </a:endParaRP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若有</a:t>
            </a:r>
            <a:r>
              <a:rPr lang="zh-TW" altLang="en-US" sz="2800" b="1" dirty="0">
                <a:solidFill>
                  <a:srgbClr val="A53010"/>
                </a:solidFill>
                <a:latin typeface="微軟正黑體" panose="020B0604030504040204" pitchFamily="34" charset="-120"/>
                <a:ea typeface="微軟正黑體" panose="020B0604030504040204" pitchFamily="34" charset="-120"/>
              </a:rPr>
              <a:t>傷口</a:t>
            </a:r>
            <a:r>
              <a:rPr lang="zh-TW" altLang="en-US" sz="2800" b="1" dirty="0">
                <a:latin typeface="微軟正黑體" panose="020B0604030504040204" pitchFamily="34" charset="-120"/>
                <a:ea typeface="微軟正黑體" panose="020B0604030504040204" pitchFamily="34" charset="-120"/>
              </a:rPr>
              <a:t>要以</a:t>
            </a:r>
            <a:r>
              <a:rPr lang="zh-TW" altLang="en-US" sz="2800" b="1" dirty="0">
                <a:solidFill>
                  <a:srgbClr val="A53010"/>
                </a:solidFill>
                <a:latin typeface="微軟正黑體" panose="020B0604030504040204" pitchFamily="34" charset="-120"/>
                <a:ea typeface="微軟正黑體" panose="020B0604030504040204" pitchFamily="34" charset="-120"/>
              </a:rPr>
              <a:t>防水</a:t>
            </a:r>
            <a:r>
              <a:rPr lang="zh-TW" altLang="en-US" sz="2800" b="1" dirty="0">
                <a:latin typeface="微軟正黑體" panose="020B0604030504040204" pitchFamily="34" charset="-120"/>
                <a:ea typeface="微軟正黑體" panose="020B0604030504040204" pitchFamily="34" charset="-120"/>
              </a:rPr>
              <a:t>之衣物</a:t>
            </a:r>
            <a:r>
              <a:rPr lang="zh-TW" altLang="en-US" sz="2800" b="1" dirty="0">
                <a:solidFill>
                  <a:srgbClr val="A53010"/>
                </a:solidFill>
                <a:latin typeface="微軟正黑體" panose="020B0604030504040204" pitchFamily="34" charset="-120"/>
                <a:ea typeface="微軟正黑體" panose="020B0604030504040204" pitchFamily="34" charset="-120"/>
              </a:rPr>
              <a:t>覆蓋 </a:t>
            </a:r>
            <a:r>
              <a:rPr lang="zh-TW" altLang="en-US" sz="2800" b="1" dirty="0">
                <a:latin typeface="微軟正黑體" panose="020B0604030504040204" pitchFamily="34" charset="-120"/>
                <a:ea typeface="微軟正黑體" panose="020B0604030504040204" pitchFamily="34" charset="-120"/>
              </a:rPr>
              <a:t>。</a:t>
            </a:r>
            <a:r>
              <a:rPr lang="en-US" altLang="zh-TW" sz="22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200" b="1" dirty="0">
                <a:solidFill>
                  <a:schemeClr val="bg2">
                    <a:lumMod val="50000"/>
                  </a:schemeClr>
                </a:solidFill>
                <a:latin typeface="微軟正黑體" panose="020B0604030504040204" pitchFamily="34" charset="-120"/>
                <a:ea typeface="微軟正黑體" panose="020B0604030504040204" pitchFamily="34" charset="-120"/>
              </a:rPr>
              <a:t>媽媽手上的小傷口</a:t>
            </a:r>
            <a:r>
              <a:rPr lang="en-US" altLang="zh-TW" sz="2200" b="1" dirty="0">
                <a:solidFill>
                  <a:schemeClr val="bg2">
                    <a:lumMod val="50000"/>
                  </a:schemeClr>
                </a:solidFill>
                <a:latin typeface="微軟正黑體" panose="020B0604030504040204" pitchFamily="34" charset="-120"/>
                <a:ea typeface="微軟正黑體" panose="020B0604030504040204" pitchFamily="34" charset="-120"/>
              </a:rPr>
              <a:t>)</a:t>
            </a:r>
          </a:p>
          <a:p>
            <a:pPr marL="457200" indent="-457200" eaLnBrk="1" fontAlgn="auto" hangingPunct="1">
              <a:lnSpc>
                <a:spcPct val="15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實驗結束脫掉手套後及離開實驗室前須洗手。 </a:t>
            </a:r>
            <a:endParaRPr lang="en-US" altLang="zh-TW" sz="2800" b="1" dirty="0">
              <a:latin typeface="微軟正黑體" panose="020B0604030504040204" pitchFamily="34" charset="-120"/>
              <a:ea typeface="微軟正黑體" panose="020B0604030504040204" pitchFamily="34" charset="-120"/>
            </a:endParaRPr>
          </a:p>
          <a:p>
            <a:pPr marL="457200" indent="-457200" eaLnBrk="1" fontAlgn="auto" hangingPunct="1">
              <a:lnSpc>
                <a:spcPct val="120000"/>
              </a:lnSpc>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在實驗室內必須</a:t>
            </a:r>
            <a:r>
              <a:rPr lang="zh-TW" altLang="en-US" sz="2800" b="1" dirty="0">
                <a:solidFill>
                  <a:srgbClr val="A53010"/>
                </a:solidFill>
                <a:latin typeface="微軟正黑體" panose="020B0604030504040204" pitchFamily="34" charset="-120"/>
                <a:ea typeface="微軟正黑體" panose="020B0604030504040204" pitchFamily="34" charset="-120"/>
              </a:rPr>
              <a:t>先脫掉戴手套才可接聽電話或開門窗、開冰箱、培養箱或顯微鏡觀察應更換手套 </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rPr>
              <a:t>。</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457200" indent="-457200" eaLnBrk="1" fontAlgn="auto" hangingPunct="1">
              <a:lnSpc>
                <a:spcPct val="110000"/>
              </a:lnSpc>
              <a:spcBef>
                <a:spcPts val="600"/>
              </a:spcBef>
              <a:spcAft>
                <a:spcPts val="0"/>
              </a:spcAft>
              <a:buClr>
                <a:srgbClr val="C00000"/>
              </a:buCl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rPr>
              <a:t>實驗室及實驗動物房內</a:t>
            </a:r>
            <a:r>
              <a:rPr lang="zh-TW" altLang="en-US" sz="2800" b="1" dirty="0">
                <a:solidFill>
                  <a:srgbClr val="A53010"/>
                </a:solidFill>
                <a:latin typeface="微軟正黑體" panose="020B0604030504040204" pitchFamily="34" charset="-120"/>
                <a:ea typeface="微軟正黑體" panose="020B0604030504040204" pitchFamily="34" charset="-120"/>
              </a:rPr>
              <a:t>禁止飲食、抽煙、化妝或處理隱形眼鏡。</a:t>
            </a:r>
            <a:endParaRPr lang="zh-TW" altLang="en-US" sz="2200" b="1" dirty="0">
              <a:solidFill>
                <a:schemeClr val="bg2">
                  <a:lumMod val="50000"/>
                </a:schemeClr>
              </a:solidFill>
              <a:latin typeface="微軟正黑體" panose="020B0604030504040204" pitchFamily="34" charset="-120"/>
              <a:ea typeface="微軟正黑體" panose="020B0604030504040204" pitchFamily="34" charset="-120"/>
            </a:endParaRPr>
          </a:p>
          <a:p>
            <a:pPr marL="0" indent="0" eaLnBrk="1" fontAlgn="auto" hangingPunct="1">
              <a:spcAft>
                <a:spcPts val="0"/>
              </a:spcAft>
              <a:buFont typeface="Wingdings 3" panose="05040102010807070707" pitchFamily="18" charset="2"/>
              <a:buNone/>
              <a:defRPr/>
            </a:pPr>
            <a:endParaRPr lang="zh-TW" altLang="en-US" sz="2400" dirty="0">
              <a:solidFill>
                <a:schemeClr val="tx1">
                  <a:lumMod val="75000"/>
                  <a:lumOff val="25000"/>
                </a:schemeClr>
              </a:solidFill>
            </a:endParaRPr>
          </a:p>
        </p:txBody>
      </p:sp>
      <p:sp>
        <p:nvSpPr>
          <p:cNvPr id="118788" name="投影片編號版面配置區 3"/>
          <p:cNvSpPr>
            <a:spLocks noGrp="1"/>
          </p:cNvSpPr>
          <p:nvPr>
            <p:ph type="sldNum" sz="quarter" idx="4294967295"/>
          </p:nvPr>
        </p:nvSpPr>
        <p:spPr bwMode="auto">
          <a:xfrm>
            <a:off x="8528050" y="6457950"/>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52C933C-FC56-4971-B4EC-2C33DB3363A9}"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72</a:t>
            </a:fld>
            <a:endParaRPr lang="en-US" altLang="zh-TW" sz="1200">
              <a:solidFill>
                <a:schemeClr val="tx1"/>
              </a:solidFill>
              <a:latin typeface="Garamond" panose="02020404030301010803" pitchFamily="18" charset="0"/>
              <a:ea typeface="新細明體" panose="02020500000000000000" pitchFamily="18" charset="-120"/>
            </a:endParaRPr>
          </a:p>
        </p:txBody>
      </p:sp>
    </p:spTree>
    <p:extLst>
      <p:ext uri="{BB962C8B-B14F-4D97-AF65-F5344CB8AC3E}">
        <p14:creationId xmlns:p14="http://schemas.microsoft.com/office/powerpoint/2010/main" val="24833961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666415" y="228600"/>
            <a:ext cx="7642225" cy="865187"/>
          </a:xfrm>
        </p:spPr>
        <p:txBody>
          <a:bodyPr rtlCol="0">
            <a:normAutofit/>
          </a:bodyPr>
          <a:lstStyle/>
          <a:p>
            <a:pPr eaLnBrk="1" fontAlgn="auto" hangingPunct="1">
              <a:spcAft>
                <a:spcPts val="0"/>
              </a:spcAft>
              <a:defRPr/>
            </a:pPr>
            <a:r>
              <a:rPr lang="zh-TW" altLang="en-US" sz="4000" b="1" dirty="0">
                <a:solidFill>
                  <a:schemeClr val="tx1"/>
                </a:solidFill>
                <a:latin typeface="微軟正黑體" panose="020B0604030504040204" pitchFamily="34" charset="-120"/>
                <a:ea typeface="微軟正黑體" panose="020B0604030504040204" pitchFamily="34" charset="-120"/>
              </a:rPr>
              <a:t>優良微生物操作程序</a:t>
            </a:r>
            <a:r>
              <a:rPr lang="en-US" altLang="zh-TW" sz="3000" b="1" dirty="0">
                <a:solidFill>
                  <a:schemeClr val="tx1"/>
                </a:solidFill>
                <a:latin typeface="微軟正黑體" panose="020B0604030504040204" pitchFamily="34" charset="-120"/>
                <a:ea typeface="微軟正黑體" panose="020B0604030504040204" pitchFamily="34" charset="-120"/>
              </a:rPr>
              <a:t>(</a:t>
            </a:r>
            <a:r>
              <a:rPr lang="zh-TW" altLang="en-US" sz="3000" b="1" dirty="0">
                <a:solidFill>
                  <a:schemeClr val="tx1"/>
                </a:solidFill>
                <a:latin typeface="微軟正黑體" panose="020B0604030504040204" pitchFamily="34" charset="-120"/>
                <a:ea typeface="微軟正黑體" panose="020B0604030504040204" pitchFamily="34" charset="-120"/>
              </a:rPr>
              <a:t>續</a:t>
            </a:r>
            <a:r>
              <a:rPr lang="en-US" altLang="zh-TW" sz="3000" b="1" dirty="0">
                <a:solidFill>
                  <a:schemeClr val="tx1"/>
                </a:solidFill>
                <a:latin typeface="微軟正黑體" panose="020B0604030504040204" pitchFamily="34" charset="-120"/>
                <a:ea typeface="微軟正黑體" panose="020B0604030504040204" pitchFamily="34" charset="-120"/>
              </a:rPr>
              <a:t>)</a:t>
            </a:r>
            <a:endParaRPr lang="zh-TW" altLang="en-US" sz="3000" b="1" dirty="0">
              <a:solidFill>
                <a:schemeClr val="tx1"/>
              </a:solidFill>
              <a:latin typeface="微軟正黑體" panose="020B0604030504040204" pitchFamily="34" charset="-120"/>
              <a:ea typeface="微軟正黑體" panose="020B0604030504040204" pitchFamily="34" charset="-120"/>
            </a:endParaRPr>
          </a:p>
        </p:txBody>
      </p:sp>
      <p:sp>
        <p:nvSpPr>
          <p:cNvPr id="119811" name="內容版面配置區 2"/>
          <p:cNvSpPr>
            <a:spLocks noGrp="1"/>
          </p:cNvSpPr>
          <p:nvPr>
            <p:ph idx="4294967295"/>
          </p:nvPr>
        </p:nvSpPr>
        <p:spPr>
          <a:xfrm>
            <a:off x="475108" y="990600"/>
            <a:ext cx="8321675" cy="4816703"/>
          </a:xfrm>
          <a:prstGeom prst="rect">
            <a:avLst/>
          </a:prstGeom>
        </p:spPr>
        <p:txBody>
          <a:bodyPr/>
          <a:lstStyle/>
          <a:p>
            <a:pPr marL="457200" indent="-457200" eaLnBrk="1" hangingPunct="1">
              <a:lnSpc>
                <a:spcPct val="150000"/>
              </a:lnSpc>
              <a:buClr>
                <a:srgbClr val="C00000"/>
              </a:buClr>
              <a:buFont typeface="Wingdings" panose="05000000000000000000" pitchFamily="2" charset="2"/>
              <a:buChar char="Ø"/>
            </a:pPr>
            <a:r>
              <a:rPr lang="zh-TW" altLang="en-US" sz="2400" b="1" dirty="0">
                <a:solidFill>
                  <a:srgbClr val="A53010"/>
                </a:solidFill>
                <a:latin typeface="微軟正黑體" panose="020B0604030504040204" pitchFamily="34" charset="-120"/>
                <a:ea typeface="微軟正黑體" panose="020B0604030504040204" pitchFamily="34" charset="-120"/>
              </a:rPr>
              <a:t>操作實驗，禁止用口吸取檢</a:t>
            </a:r>
            <a:r>
              <a:rPr lang="en-US" altLang="zh-TW" sz="2400" b="1" dirty="0">
                <a:solidFill>
                  <a:srgbClr val="A53010"/>
                </a:solidFill>
                <a:latin typeface="微軟正黑體" panose="020B0604030504040204" pitchFamily="34" charset="-120"/>
                <a:ea typeface="微軟正黑體" panose="020B0604030504040204" pitchFamily="34" charset="-120"/>
              </a:rPr>
              <a:t>(</a:t>
            </a:r>
            <a:r>
              <a:rPr lang="zh-TW" altLang="en-US" sz="2400" b="1" dirty="0">
                <a:solidFill>
                  <a:srgbClr val="A53010"/>
                </a:solidFill>
                <a:latin typeface="微軟正黑體" panose="020B0604030504040204" pitchFamily="34" charset="-120"/>
                <a:ea typeface="微軟正黑體" panose="020B0604030504040204" pitchFamily="34" charset="-120"/>
              </a:rPr>
              <a:t>樣</a:t>
            </a:r>
            <a:r>
              <a:rPr lang="en-US" altLang="zh-TW" sz="2400" b="1" dirty="0">
                <a:solidFill>
                  <a:srgbClr val="A53010"/>
                </a:solidFill>
                <a:latin typeface="微軟正黑體" panose="020B0604030504040204" pitchFamily="34" charset="-120"/>
                <a:ea typeface="微軟正黑體" panose="020B0604030504040204" pitchFamily="34" charset="-120"/>
              </a:rPr>
              <a:t>)</a:t>
            </a:r>
            <a:r>
              <a:rPr lang="zh-TW" altLang="en-US" sz="2400" b="1" dirty="0">
                <a:solidFill>
                  <a:srgbClr val="A53010"/>
                </a:solidFill>
                <a:latin typeface="微軟正黑體" panose="020B0604030504040204" pitchFamily="34" charset="-120"/>
                <a:ea typeface="微軟正黑體" panose="020B0604030504040204" pitchFamily="34" charset="-120"/>
              </a:rPr>
              <a:t>品、溶液</a:t>
            </a:r>
            <a:r>
              <a:rPr lang="zh-TW" altLang="en-US" sz="2400" b="1" dirty="0">
                <a:latin typeface="微軟正黑體" panose="020B0604030504040204" pitchFamily="34" charset="-120"/>
                <a:ea typeface="微軟正黑體" panose="020B0604030504040204" pitchFamily="34" charset="-120"/>
              </a:rPr>
              <a:t>。 </a:t>
            </a:r>
            <a:endParaRPr lang="en-US" altLang="zh-TW" sz="2400" b="1" dirty="0">
              <a:latin typeface="微軟正黑體" panose="020B0604030504040204" pitchFamily="34" charset="-120"/>
              <a:ea typeface="微軟正黑體" panose="020B0604030504040204" pitchFamily="34" charset="-120"/>
            </a:endParaRPr>
          </a:p>
          <a:p>
            <a:pPr marL="457200" indent="-457200" eaLnBrk="1" hangingPunct="1">
              <a:lnSpc>
                <a:spcPct val="150000"/>
              </a:lnSpc>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小心操作以減少濺灑及氣霧之產生</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離心機</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bg2">
                    <a:lumMod val="50000"/>
                  </a:schemeClr>
                </a:solidFill>
                <a:latin typeface="微軟正黑體" panose="020B0604030504040204" pitchFamily="34" charset="-120"/>
                <a:ea typeface="微軟正黑體" panose="020B0604030504040204" pitchFamily="34" charset="-120"/>
              </a:rPr>
              <a:t>血滴子事件</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 </a:t>
            </a:r>
            <a:endParaRPr lang="en-US" altLang="zh-TW" sz="2400" b="1" dirty="0">
              <a:latin typeface="微軟正黑體" panose="020B0604030504040204" pitchFamily="34" charset="-120"/>
              <a:ea typeface="微軟正黑體" panose="020B0604030504040204" pitchFamily="34" charset="-120"/>
            </a:endParaRPr>
          </a:p>
          <a:p>
            <a:pPr marL="457200" indent="-457200" eaLnBrk="1" hangingPunct="1">
              <a:lnSpc>
                <a:spcPct val="150000"/>
              </a:lnSpc>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實驗室務必保持乾淨整潔，書寫紀錄與工作區應分開。</a:t>
            </a:r>
            <a:endParaRPr lang="en-US" altLang="zh-TW" sz="2400" b="1" dirty="0">
              <a:latin typeface="微軟正黑體" panose="020B0604030504040204" pitchFamily="34" charset="-120"/>
              <a:ea typeface="微軟正黑體" panose="020B0604030504040204" pitchFamily="34" charset="-120"/>
            </a:endParaRPr>
          </a:p>
          <a:p>
            <a:pPr marL="457200" indent="-457200" eaLnBrk="1" hangingPunct="1">
              <a:spcBef>
                <a:spcPts val="1000"/>
              </a:spcBef>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實驗結束後務必清理消毒實驗桌，實驗中如有</a:t>
            </a:r>
            <a:r>
              <a:rPr lang="zh-TW" altLang="en-US" sz="2400" b="1" dirty="0">
                <a:solidFill>
                  <a:srgbClr val="A53010"/>
                </a:solidFill>
                <a:latin typeface="微軟正黑體" panose="020B0604030504040204" pitchFamily="34" charset="-120"/>
                <a:ea typeface="微軟正黑體" panose="020B0604030504040204" pitchFamily="34" charset="-120"/>
              </a:rPr>
              <a:t>檢</a:t>
            </a:r>
            <a:r>
              <a:rPr lang="en-US" altLang="zh-TW" sz="2400" b="1" dirty="0">
                <a:solidFill>
                  <a:srgbClr val="A53010"/>
                </a:solidFill>
                <a:latin typeface="微軟正黑體" panose="020B0604030504040204" pitchFamily="34" charset="-120"/>
                <a:ea typeface="微軟正黑體" panose="020B0604030504040204" pitchFamily="34" charset="-120"/>
              </a:rPr>
              <a:t>(</a:t>
            </a:r>
            <a:r>
              <a:rPr lang="zh-TW" altLang="en-US" sz="2400" b="1" dirty="0">
                <a:solidFill>
                  <a:srgbClr val="A53010"/>
                </a:solidFill>
                <a:latin typeface="微軟正黑體" panose="020B0604030504040204" pitchFamily="34" charset="-120"/>
                <a:ea typeface="微軟正黑體" panose="020B0604030504040204" pitchFamily="34" charset="-120"/>
              </a:rPr>
              <a:t>樣</a:t>
            </a:r>
            <a:r>
              <a:rPr lang="en-US" altLang="zh-TW" sz="2400" b="1" dirty="0">
                <a:solidFill>
                  <a:srgbClr val="A53010"/>
                </a:solidFill>
                <a:latin typeface="微軟正黑體" panose="020B0604030504040204" pitchFamily="34" charset="-120"/>
                <a:ea typeface="微軟正黑體" panose="020B0604030504040204" pitchFamily="34" charset="-120"/>
              </a:rPr>
              <a:t>)</a:t>
            </a:r>
            <a:r>
              <a:rPr lang="zh-TW" altLang="en-US" sz="2400" b="1" dirty="0">
                <a:solidFill>
                  <a:srgbClr val="A53010"/>
                </a:solidFill>
                <a:latin typeface="微軟正黑體" panose="020B0604030504040204" pitchFamily="34" charset="-120"/>
                <a:ea typeface="微軟正黑體" panose="020B0604030504040204" pitchFamily="34" charset="-120"/>
              </a:rPr>
              <a:t>品</a:t>
            </a:r>
            <a:r>
              <a:rPr lang="zh-TW" altLang="en-US" sz="2400" b="1" dirty="0">
                <a:latin typeface="微軟正黑體" panose="020B0604030504040204" pitchFamily="34" charset="-120"/>
                <a:ea typeface="微軟正黑體" panose="020B0604030504040204" pitchFamily="34" charset="-120"/>
              </a:rPr>
              <a:t>灑</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掉</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落，應立即消毒。</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bg2">
                    <a:lumMod val="50000"/>
                  </a:schemeClr>
                </a:solidFill>
                <a:latin typeface="微軟正黑體" panose="020B0604030504040204" pitchFamily="34" charset="-120"/>
                <a:ea typeface="微軟正黑體" panose="020B0604030504040204" pitchFamily="34" charset="-120"/>
              </a:rPr>
              <a:t>保溫罐事件</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bg2">
                    <a:lumMod val="50000"/>
                  </a:schemeClr>
                </a:solidFill>
                <a:latin typeface="微軟正黑體" panose="020B0604030504040204" pitchFamily="34" charset="-120"/>
                <a:ea typeface="微軟正黑體" panose="020B0604030504040204" pitchFamily="34" charset="-120"/>
              </a:rPr>
              <a:t> </a:t>
            </a:r>
            <a:endParaRPr lang="en-US" altLang="zh-TW" sz="2000" b="1" dirty="0">
              <a:solidFill>
                <a:schemeClr val="bg2">
                  <a:lumMod val="50000"/>
                </a:schemeClr>
              </a:solidFill>
              <a:latin typeface="微軟正黑體" panose="020B0604030504040204" pitchFamily="34" charset="-120"/>
              <a:ea typeface="微軟正黑體" panose="020B0604030504040204" pitchFamily="34" charset="-120"/>
            </a:endParaRPr>
          </a:p>
          <a:p>
            <a:pPr marL="457200" indent="-457200" eaLnBrk="1" hangingPunct="1">
              <a:spcBef>
                <a:spcPts val="1000"/>
              </a:spcBef>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所有培養物及實驗之感染性廢棄物丟棄前均需經</a:t>
            </a:r>
            <a:r>
              <a:rPr lang="zh-TW" altLang="en-US" sz="2400" b="1" dirty="0">
                <a:solidFill>
                  <a:srgbClr val="A53010"/>
                </a:solidFill>
                <a:latin typeface="微軟正黑體" panose="020B0604030504040204" pitchFamily="34" charset="-120"/>
                <a:ea typeface="微軟正黑體" panose="020B0604030504040204" pitchFamily="34" charset="-120"/>
              </a:rPr>
              <a:t>高壓高溫滅菌處理</a:t>
            </a:r>
            <a:r>
              <a:rPr lang="zh-TW" altLang="en-US" sz="2400" b="1" dirty="0">
                <a:latin typeface="微軟正黑體" panose="020B0604030504040204" pitchFamily="34" charset="-120"/>
                <a:ea typeface="微軟正黑體" panose="020B0604030504040204" pitchFamily="34" charset="-120"/>
              </a:rPr>
              <a:t>。 </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r>
              <a:rPr lang="zh-TW" altLang="en-US" sz="2000" b="1" dirty="0">
                <a:solidFill>
                  <a:schemeClr val="bg2">
                    <a:lumMod val="50000"/>
                  </a:schemeClr>
                </a:solidFill>
                <a:latin typeface="微軟正黑體" panose="020B0604030504040204" pitchFamily="34" charset="-120"/>
                <a:ea typeface="微軟正黑體" panose="020B0604030504040204" pitchFamily="34" charset="-120"/>
              </a:rPr>
              <a:t>高溫蒸氣事件</a:t>
            </a:r>
            <a:r>
              <a:rPr lang="en-US" altLang="zh-TW" sz="2000" b="1" dirty="0">
                <a:solidFill>
                  <a:schemeClr val="bg2">
                    <a:lumMod val="50000"/>
                  </a:schemeClr>
                </a:solidFill>
                <a:latin typeface="微軟正黑體" panose="020B0604030504040204" pitchFamily="34" charset="-120"/>
                <a:ea typeface="微軟正黑體" panose="020B0604030504040204" pitchFamily="34" charset="-120"/>
              </a:rPr>
              <a:t>)</a:t>
            </a:r>
          </a:p>
          <a:p>
            <a:pPr marL="457200" indent="-457200" eaLnBrk="1" hangingPunct="1">
              <a:spcBef>
                <a:spcPts val="1000"/>
              </a:spcBef>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禁止穿著實驗衣離開實驗室到餐廳、休息區、辦公室及其他公共場所。 </a:t>
            </a:r>
            <a:endParaRPr lang="en-US" altLang="zh-TW" sz="2400" b="1" dirty="0">
              <a:latin typeface="微軟正黑體" panose="020B0604030504040204" pitchFamily="34" charset="-120"/>
              <a:ea typeface="微軟正黑體" panose="020B0604030504040204" pitchFamily="34" charset="-120"/>
            </a:endParaRPr>
          </a:p>
          <a:p>
            <a:pPr marL="457200" indent="-457200" eaLnBrk="1" hangingPunct="1">
              <a:lnSpc>
                <a:spcPct val="150000"/>
              </a:lnSpc>
              <a:buClr>
                <a:srgbClr val="C00000"/>
              </a:buClr>
              <a:buFont typeface="Wingdings" panose="05000000000000000000" pitchFamily="2" charset="2"/>
              <a:buChar char="Ø"/>
            </a:pPr>
            <a:r>
              <a:rPr lang="zh-TW" altLang="en-US" sz="2400" b="1" dirty="0">
                <a:latin typeface="微軟正黑體" panose="020B0604030504040204" pitchFamily="34" charset="-120"/>
                <a:ea typeface="微軟正黑體" panose="020B0604030504040204" pitchFamily="34" charset="-120"/>
              </a:rPr>
              <a:t>例行昆蟲及鼠類之防治。 </a:t>
            </a:r>
          </a:p>
        </p:txBody>
      </p:sp>
      <p:sp>
        <p:nvSpPr>
          <p:cNvPr id="119812" name="投影片編號版面配置區 3"/>
          <p:cNvSpPr>
            <a:spLocks noGrp="1"/>
          </p:cNvSpPr>
          <p:nvPr>
            <p:ph type="sldNum" sz="quarter" idx="4294967295"/>
          </p:nvPr>
        </p:nvSpPr>
        <p:spPr bwMode="auto">
          <a:xfrm>
            <a:off x="8528050" y="6457950"/>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37594EE5-2B9B-4A7A-93B9-072BD1507BD1}"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73</a:t>
            </a:fld>
            <a:endParaRPr lang="en-US" altLang="zh-TW" sz="1200">
              <a:solidFill>
                <a:schemeClr val="tx1"/>
              </a:solidFill>
              <a:latin typeface="Garamond" panose="02020404030301010803" pitchFamily="18" charset="0"/>
              <a:ea typeface="新細明體" panose="02020500000000000000" pitchFamily="18" charset="-120"/>
            </a:endParaRPr>
          </a:p>
        </p:txBody>
      </p:sp>
    </p:spTree>
    <p:extLst>
      <p:ext uri="{BB962C8B-B14F-4D97-AF65-F5344CB8AC3E}">
        <p14:creationId xmlns:p14="http://schemas.microsoft.com/office/powerpoint/2010/main" val="1613329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965450" y="5105399"/>
            <a:ext cx="463550" cy="153379"/>
          </a:xfrm>
          <a:prstGeom prst="rect">
            <a:avLst/>
          </a:prstGeom>
          <a:solidFill>
            <a:schemeClr val="bg1"/>
          </a:solidFill>
        </p:spPr>
        <p:txBody>
          <a:bodyPr wrap="square" rtlCol="0">
            <a:spAutoFit/>
          </a:bodyPr>
          <a:lstStyle/>
          <a:p>
            <a:endParaRPr lang="zh-TW" altLang="en-US" dirty="0"/>
          </a:p>
        </p:txBody>
      </p:sp>
      <p:sp>
        <p:nvSpPr>
          <p:cNvPr id="16" name="文字方塊 15"/>
          <p:cNvSpPr txBox="1"/>
          <p:nvPr/>
        </p:nvSpPr>
        <p:spPr>
          <a:xfrm>
            <a:off x="5223422" y="5104337"/>
            <a:ext cx="463550" cy="153379"/>
          </a:xfrm>
          <a:prstGeom prst="rect">
            <a:avLst/>
          </a:prstGeom>
          <a:solidFill>
            <a:schemeClr val="bg1"/>
          </a:solidFill>
        </p:spPr>
        <p:txBody>
          <a:bodyPr wrap="square" rtlCol="0">
            <a:spAutoFit/>
          </a:bodyPr>
          <a:lstStyle/>
          <a:p>
            <a:endParaRPr lang="zh-TW" altLang="en-US" dirty="0"/>
          </a:p>
        </p:txBody>
      </p:sp>
      <p:sp>
        <p:nvSpPr>
          <p:cNvPr id="61442" name="標題 1"/>
          <p:cNvSpPr>
            <a:spLocks noGrp="1"/>
          </p:cNvSpPr>
          <p:nvPr>
            <p:ph type="title"/>
          </p:nvPr>
        </p:nvSpPr>
        <p:spPr>
          <a:xfrm>
            <a:off x="580910" y="202423"/>
            <a:ext cx="6594475" cy="793750"/>
          </a:xfrm>
        </p:spPr>
        <p:txBody>
          <a:bodyPr rtlCol="0">
            <a:normAutofit/>
          </a:bodyPr>
          <a:lstStyle/>
          <a:p>
            <a:pPr eaLnBrk="1" fontAlgn="auto" hangingPunct="1">
              <a:spcAft>
                <a:spcPts val="0"/>
              </a:spcAft>
              <a:defRPr/>
            </a:pPr>
            <a:r>
              <a:rPr lang="zh-TW" altLang="en-US" sz="3000" b="1" dirty="0">
                <a:solidFill>
                  <a:schemeClr val="tx1">
                    <a:lumMod val="85000"/>
                    <a:lumOff val="15000"/>
                  </a:schemeClr>
                </a:solidFill>
                <a:latin typeface="微軟正黑體" panose="020B0604030504040204" pitchFamily="34" charset="-120"/>
                <a:ea typeface="微軟正黑體" panose="020B0604030504040204" pitchFamily="34" charset="-120"/>
              </a:rPr>
              <a:t>辦法 二十、二十一條</a:t>
            </a:r>
            <a:r>
              <a:rPr lang="en-US" altLang="zh-TW" sz="3000" b="1" dirty="0">
                <a:solidFill>
                  <a:srgbClr val="C00000"/>
                </a:solidFill>
                <a:latin typeface="微軟正黑體" panose="020B0604030504040204" pitchFamily="34" charset="-120"/>
                <a:ea typeface="微軟正黑體" panose="020B0604030504040204" pitchFamily="34" charset="-120"/>
              </a:rPr>
              <a:t>!!!</a:t>
            </a:r>
            <a:endParaRPr lang="zh-TW" altLang="en-US" sz="3000" b="1" dirty="0">
              <a:solidFill>
                <a:srgbClr val="C00000"/>
              </a:solidFill>
              <a:latin typeface="微軟正黑體" panose="020B0604030504040204" pitchFamily="34" charset="-120"/>
              <a:ea typeface="微軟正黑體" panose="020B0604030504040204" pitchFamily="34" charset="-120"/>
            </a:endParaRPr>
          </a:p>
        </p:txBody>
      </p:sp>
      <p:sp>
        <p:nvSpPr>
          <p:cNvPr id="61443" name="內容版面配置區 2"/>
          <p:cNvSpPr>
            <a:spLocks noGrp="1"/>
          </p:cNvSpPr>
          <p:nvPr>
            <p:ph idx="4294967295"/>
          </p:nvPr>
        </p:nvSpPr>
        <p:spPr>
          <a:xfrm>
            <a:off x="260350" y="761999"/>
            <a:ext cx="8578850" cy="5711825"/>
          </a:xfrm>
          <a:prstGeom prst="rect">
            <a:avLst/>
          </a:prstGeom>
        </p:spPr>
        <p:txBody>
          <a:bodyPr rtlCol="0">
            <a:noAutofit/>
          </a:bodyPr>
          <a:lstStyle/>
          <a:p>
            <a:pPr marL="342900" indent="-342900">
              <a:spcAft>
                <a:spcPts val="0"/>
              </a:spcAft>
              <a:buClr>
                <a:srgbClr val="C00000"/>
              </a:buClr>
              <a:buFont typeface="Wingdings" panose="05000000000000000000" pitchFamily="2" charset="2"/>
              <a:buChar char="Ø"/>
              <a:defRPr/>
            </a:pPr>
            <a:r>
              <a:rPr lang="zh-TW" altLang="zh-TW" sz="2000" b="1" kern="150" dirty="0">
                <a:solidFill>
                  <a:srgbClr val="0909CD"/>
                </a:solidFill>
                <a:latin typeface="微軟正黑體" panose="020B0604030504040204" pitchFamily="34" charset="-120"/>
                <a:ea typeface="微軟正黑體" panose="020B0604030504040204" pitchFamily="34" charset="-120"/>
              </a:rPr>
              <a:t>保存場所保存</a:t>
            </a:r>
            <a:r>
              <a:rPr lang="zh-TW" altLang="zh-TW" sz="2000" b="1" kern="150" dirty="0">
                <a:latin typeface="微軟正黑體" panose="020B0604030504040204" pitchFamily="34" charset="-120"/>
                <a:ea typeface="微軟正黑體" panose="020B0604030504040204" pitchFamily="34" charset="-120"/>
              </a:rPr>
              <a:t>第二級至第四級危險群病原體、生物毒素者，應辦理下列事項</a:t>
            </a:r>
            <a:r>
              <a:rPr lang="en-US" altLang="zh-TW" sz="2000" b="1" kern="150" dirty="0">
                <a:latin typeface="微軟正黑體" panose="020B0604030504040204" pitchFamily="34" charset="-120"/>
                <a:ea typeface="微軟正黑體" panose="020B0604030504040204" pitchFamily="34" charset="-120"/>
              </a:rPr>
              <a:t>(#20)</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spcBef>
                <a:spcPts val="500"/>
              </a:spcBef>
              <a:buClr>
                <a:srgbClr val="C00000"/>
              </a:buClr>
              <a:buFont typeface="Wingdings" panose="05000000000000000000" pitchFamily="2" charset="2"/>
              <a:buChar char="Ø"/>
              <a:defRPr/>
            </a:pPr>
            <a:r>
              <a:rPr lang="zh-TW" altLang="zh-TW" sz="2000" b="1" kern="150" dirty="0">
                <a:latin typeface="微軟正黑體" panose="020B0604030504040204" pitchFamily="34" charset="-120"/>
                <a:ea typeface="微軟正黑體" panose="020B0604030504040204" pitchFamily="34" charset="-120"/>
              </a:rPr>
              <a:t>第二等級至第四等級</a:t>
            </a:r>
            <a:r>
              <a:rPr lang="zh-TW" altLang="zh-TW" sz="2000" b="1" kern="150" dirty="0">
                <a:solidFill>
                  <a:srgbClr val="C00000"/>
                </a:solidFill>
                <a:latin typeface="微軟正黑體" panose="020B0604030504040204" pitchFamily="34" charset="-120"/>
                <a:ea typeface="微軟正黑體" panose="020B0604030504040204" pitchFamily="34" charset="-120"/>
              </a:rPr>
              <a:t>實驗室</a:t>
            </a:r>
            <a:r>
              <a:rPr lang="zh-TW" altLang="zh-TW" sz="2000" b="1" kern="150" dirty="0">
                <a:latin typeface="微軟正黑體" panose="020B0604030504040204" pitchFamily="34" charset="-120"/>
                <a:ea typeface="微軟正黑體" panose="020B0604030504040204" pitchFamily="34" charset="-120"/>
              </a:rPr>
              <a:t>，應辦理下列事項</a:t>
            </a:r>
            <a:r>
              <a:rPr lang="en-US" altLang="zh-TW" sz="2000" b="1" kern="150" dirty="0">
                <a:latin typeface="微軟正黑體" panose="020B0604030504040204" pitchFamily="34" charset="-120"/>
                <a:ea typeface="微軟正黑體" panose="020B0604030504040204" pitchFamily="34" charset="-120"/>
              </a:rPr>
              <a:t>(#21):</a:t>
            </a:r>
          </a:p>
          <a:p>
            <a:pPr>
              <a:spcBef>
                <a:spcPts val="1000"/>
              </a:spcBef>
              <a:spcAft>
                <a:spcPts val="0"/>
              </a:spcAft>
              <a:buClr>
                <a:srgbClr val="C00000"/>
              </a:buClr>
              <a:defRPr/>
            </a:pPr>
            <a:r>
              <a:rPr lang="en-US" altLang="zh-TW" sz="2000" b="1" kern="150" dirty="0">
                <a:effectLst/>
                <a:latin typeface="微軟正黑體" panose="020B0604030504040204" pitchFamily="34" charset="-120"/>
                <a:ea typeface="微軟正黑體" panose="020B0604030504040204" pitchFamily="34" charset="-120"/>
              </a:rPr>
              <a:t>       </a:t>
            </a:r>
            <a:r>
              <a:rPr lang="zh-TW" altLang="zh-TW" sz="2000" b="1" kern="150" dirty="0">
                <a:effectLst/>
                <a:latin typeface="微軟正黑體" panose="020B0604030504040204" pitchFamily="34" charset="-120"/>
                <a:ea typeface="微軟正黑體" panose="020B0604030504040204" pitchFamily="34" charset="-120"/>
              </a:rPr>
              <a:t>一、指派專人負責管理。</a:t>
            </a:r>
            <a:endParaRPr lang="en-US" altLang="zh-TW" sz="2000" b="1" kern="150" dirty="0">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effectLst/>
                <a:latin typeface="微軟正黑體" panose="020B0604030504040204" pitchFamily="34" charset="-120"/>
                <a:ea typeface="微軟正黑體" panose="020B0604030504040204" pitchFamily="34" charset="-120"/>
              </a:rPr>
              <a:t>       </a:t>
            </a:r>
            <a:r>
              <a:rPr lang="zh-TW" altLang="zh-TW" sz="2000" b="1" kern="150" dirty="0">
                <a:effectLst/>
                <a:latin typeface="微軟正黑體" panose="020B0604030504040204" pitchFamily="34" charset="-120"/>
                <a:ea typeface="微軟正黑體" panose="020B0604030504040204" pitchFamily="34" charset="-120"/>
              </a:rPr>
              <a:t>二、設有門禁管制，</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en-US" sz="2000" b="1" kern="150" dirty="0">
                <a:solidFill>
                  <a:srgbClr val="0909CD"/>
                </a:solidFill>
                <a:latin typeface="微軟正黑體" panose="020B0604030504040204" pitchFamily="34" charset="-120"/>
                <a:ea typeface="微軟正黑體" panose="020B0604030504040204" pitchFamily="34" charset="-120"/>
              </a:rPr>
              <a:t>保存場所</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zh-TW" sz="2000" b="1" kern="150" dirty="0">
                <a:solidFill>
                  <a:srgbClr val="0909CD"/>
                </a:solidFill>
                <a:effectLst/>
                <a:latin typeface="微軟正黑體" panose="020B0604030504040204" pitchFamily="34" charset="-120"/>
                <a:ea typeface="微軟正黑體" panose="020B0604030504040204" pitchFamily="34" charset="-120"/>
              </a:rPr>
              <a:t>且保存設施及設備應有適當保全機制</a:t>
            </a:r>
            <a:r>
              <a:rPr lang="zh-TW" altLang="zh-TW" sz="2000" b="1" kern="150" dirty="0">
                <a:effectLst/>
                <a:latin typeface="微軟正黑體" panose="020B0604030504040204" pitchFamily="34" charset="-120"/>
                <a:ea typeface="微軟正黑體" panose="020B0604030504040204" pitchFamily="34" charset="-120"/>
              </a:rPr>
              <a:t>。</a:t>
            </a:r>
            <a:endParaRPr lang="en-US" altLang="zh-TW" sz="2000" b="1" kern="150" dirty="0">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effectLst/>
                <a:latin typeface="微軟正黑體" panose="020B0604030504040204" pitchFamily="34" charset="-120"/>
                <a:ea typeface="微軟正黑體" panose="020B0604030504040204" pitchFamily="34" charset="-120"/>
              </a:rPr>
              <a:t>       </a:t>
            </a:r>
            <a:r>
              <a:rPr lang="zh-TW" altLang="zh-TW" sz="2000" b="1" kern="150" dirty="0">
                <a:effectLst/>
                <a:latin typeface="微軟正黑體" panose="020B0604030504040204" pitchFamily="34" charset="-120"/>
                <a:ea typeface="微軟正黑體" panose="020B0604030504040204" pitchFamily="34" charset="-120"/>
              </a:rPr>
              <a:t>三、人員進出之明顯位置</a:t>
            </a:r>
            <a:r>
              <a:rPr lang="en-US" altLang="zh-TW" sz="2000" b="1" kern="150" dirty="0">
                <a:effectLst/>
                <a:latin typeface="微軟正黑體" panose="020B0604030504040204" pitchFamily="34" charset="-120"/>
                <a:ea typeface="微軟正黑體" panose="020B0604030504040204" pitchFamily="34" charset="-120"/>
              </a:rPr>
              <a:t>:</a:t>
            </a:r>
          </a:p>
          <a:p>
            <a:pPr>
              <a:spcAft>
                <a:spcPts val="0"/>
              </a:spcAft>
              <a:buClr>
                <a:srgbClr val="C00000"/>
              </a:buClr>
              <a:defRPr/>
            </a:pPr>
            <a:r>
              <a:rPr lang="en-US" altLang="zh-TW" sz="2000" b="1" kern="150" dirty="0">
                <a:solidFill>
                  <a:srgbClr val="0909CD"/>
                </a:solidFill>
                <a:latin typeface="微軟正黑體" panose="020B0604030504040204" pitchFamily="34" charset="-120"/>
                <a:ea typeface="微軟正黑體" panose="020B0604030504040204" pitchFamily="34" charset="-120"/>
              </a:rPr>
              <a:t>               (</a:t>
            </a:r>
            <a:r>
              <a:rPr lang="zh-TW" altLang="en-US" sz="2000" b="1" kern="150" dirty="0">
                <a:solidFill>
                  <a:srgbClr val="0909CD"/>
                </a:solidFill>
                <a:latin typeface="微軟正黑體" panose="020B0604030504040204" pitchFamily="34" charset="-120"/>
                <a:ea typeface="微軟正黑體" panose="020B0604030504040204" pitchFamily="34" charset="-120"/>
              </a:rPr>
              <a:t>保存場所</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zh-TW" sz="2000" b="1" kern="150" dirty="0">
                <a:solidFill>
                  <a:srgbClr val="0909CD"/>
                </a:solidFill>
                <a:effectLst/>
                <a:latin typeface="微軟正黑體" panose="020B0604030504040204" pitchFamily="34" charset="-120"/>
                <a:ea typeface="微軟正黑體" panose="020B0604030504040204" pitchFamily="34" charset="-120"/>
              </a:rPr>
              <a:t>標示保存場所主管、管理人員之姓名、聯絡電話及緊急</a:t>
            </a:r>
            <a:endParaRPr lang="en-US" altLang="zh-TW" sz="2000" b="1" kern="150" dirty="0">
              <a:solidFill>
                <a:srgbClr val="0909CD"/>
              </a:solidFill>
              <a:effectLst/>
              <a:latin typeface="微軟正黑體" panose="020B0604030504040204" pitchFamily="34" charset="-120"/>
              <a:ea typeface="微軟正黑體" panose="020B0604030504040204" pitchFamily="34" charset="-120"/>
            </a:endParaRPr>
          </a:p>
          <a:p>
            <a:pPr>
              <a:spcAft>
                <a:spcPts val="0"/>
              </a:spcAft>
              <a:buClr>
                <a:srgbClr val="C00000"/>
              </a:buClr>
              <a:defRPr/>
            </a:pPr>
            <a:r>
              <a:rPr lang="en-US" altLang="zh-TW" sz="2000" b="1" kern="150" dirty="0">
                <a:solidFill>
                  <a:srgbClr val="0909CD"/>
                </a:solidFill>
                <a:latin typeface="微軟正黑體" panose="020B0604030504040204" pitchFamily="34" charset="-120"/>
                <a:ea typeface="微軟正黑體" panose="020B0604030504040204" pitchFamily="34" charset="-120"/>
              </a:rPr>
              <a:t>                                  </a:t>
            </a:r>
            <a:r>
              <a:rPr lang="zh-TW" altLang="zh-TW" sz="2000" b="1" kern="150" dirty="0">
                <a:solidFill>
                  <a:srgbClr val="0909CD"/>
                </a:solidFill>
                <a:effectLst/>
                <a:latin typeface="微軟正黑體" panose="020B0604030504040204" pitchFamily="34" charset="-120"/>
                <a:ea typeface="微軟正黑體" panose="020B0604030504040204" pitchFamily="34" charset="-120"/>
              </a:rPr>
              <a:t>聯絡窗口</a:t>
            </a:r>
            <a:r>
              <a:rPr lang="zh-TW" altLang="zh-TW" sz="2000" b="1" kern="150" dirty="0">
                <a:effectLst/>
                <a:latin typeface="微軟正黑體" panose="020B0604030504040204" pitchFamily="34" charset="-120"/>
                <a:ea typeface="微軟正黑體" panose="020B0604030504040204" pitchFamily="34" charset="-120"/>
              </a:rPr>
              <a:t>。</a:t>
            </a:r>
            <a:endParaRPr lang="en-US" altLang="zh-TW" sz="2000" b="1" kern="150" dirty="0">
              <a:effectLst/>
              <a:latin typeface="微軟正黑體" panose="020B0604030504040204" pitchFamily="34" charset="-120"/>
              <a:ea typeface="微軟正黑體" panose="020B0604030504040204" pitchFamily="34" charset="-120"/>
            </a:endParaRPr>
          </a:p>
          <a:p>
            <a:pPr marL="1076960" indent="-1076960" algn="just" fontAlgn="auto" hangingPunct="0"/>
            <a:r>
              <a:rPr lang="en-US" altLang="zh-TW" sz="2000" b="1" kern="150" dirty="0">
                <a:solidFill>
                  <a:srgbClr val="C00000"/>
                </a:solidFill>
                <a:effectLst/>
                <a:latin typeface="微軟正黑體" panose="020B0604030504040204" pitchFamily="34" charset="-120"/>
                <a:ea typeface="微軟正黑體" panose="020B0604030504040204" pitchFamily="34" charset="-120"/>
              </a:rPr>
              <a:t>               (</a:t>
            </a:r>
            <a:r>
              <a:rPr lang="zh-TW" altLang="en-US" sz="2000" b="1" kern="150" dirty="0">
                <a:solidFill>
                  <a:srgbClr val="C00000"/>
                </a:solidFill>
                <a:effectLst/>
                <a:latin typeface="微軟正黑體" panose="020B0604030504040204" pitchFamily="34" charset="-120"/>
                <a:ea typeface="微軟正黑體" panose="020B0604030504040204" pitchFamily="34" charset="-120"/>
              </a:rPr>
              <a:t>實驗室</a:t>
            </a:r>
            <a:r>
              <a:rPr lang="en-US" altLang="zh-TW" sz="2000" b="1" kern="150" dirty="0">
                <a:solidFill>
                  <a:srgbClr val="C00000"/>
                </a:solidFill>
                <a:effectLst/>
                <a:latin typeface="微軟正黑體" panose="020B0604030504040204" pitchFamily="34" charset="-120"/>
                <a:ea typeface="微軟正黑體" panose="020B0604030504040204" pitchFamily="34" charset="-120"/>
              </a:rPr>
              <a:t>)</a:t>
            </a:r>
            <a:r>
              <a:rPr lang="zh-TW" altLang="zh-TW" sz="2000" b="1" kern="150" dirty="0">
                <a:solidFill>
                  <a:srgbClr val="C00000"/>
                </a:solidFill>
                <a:effectLst/>
                <a:latin typeface="微軟正黑體" panose="020B0604030504040204" pitchFamily="34" charset="-120"/>
                <a:ea typeface="微軟正黑體" panose="020B0604030504040204" pitchFamily="34" charset="-120"/>
              </a:rPr>
              <a:t>標示生物安全等級、生物危害標識、實驗室主管、管理</a:t>
            </a:r>
            <a:endParaRPr lang="en-US" altLang="zh-TW" sz="2000" b="1" kern="150" dirty="0">
              <a:solidFill>
                <a:srgbClr val="C00000"/>
              </a:solidFill>
              <a:effectLst/>
              <a:latin typeface="微軟正黑體" panose="020B0604030504040204" pitchFamily="34" charset="-120"/>
              <a:ea typeface="微軟正黑體" panose="020B0604030504040204" pitchFamily="34" charset="-120"/>
            </a:endParaRPr>
          </a:p>
          <a:p>
            <a:pPr marL="1076960" indent="-1076960" algn="just" fontAlgn="auto" hangingPunct="0"/>
            <a:r>
              <a:rPr lang="en-US" altLang="zh-TW" sz="2000" b="1" kern="150" dirty="0">
                <a:solidFill>
                  <a:srgbClr val="C00000"/>
                </a:solidFill>
                <a:latin typeface="微軟正黑體" panose="020B0604030504040204" pitchFamily="34" charset="-120"/>
                <a:ea typeface="微軟正黑體" panose="020B0604030504040204" pitchFamily="34" charset="-120"/>
              </a:rPr>
              <a:t>                              </a:t>
            </a:r>
            <a:r>
              <a:rPr lang="zh-TW" altLang="zh-TW" sz="2000" b="1" kern="150" dirty="0">
                <a:solidFill>
                  <a:srgbClr val="C00000"/>
                </a:solidFill>
                <a:effectLst/>
                <a:latin typeface="微軟正黑體" panose="020B0604030504040204" pitchFamily="34" charset="-120"/>
                <a:ea typeface="微軟正黑體" panose="020B0604030504040204" pitchFamily="34" charset="-120"/>
              </a:rPr>
              <a:t>人員姓名、聯絡電話及緊急聯絡窗口</a:t>
            </a:r>
            <a:endParaRPr lang="en-US" altLang="zh-TW" sz="2000" b="1" kern="150" dirty="0">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effectLst/>
                <a:latin typeface="微軟正黑體" panose="020B0604030504040204" pitchFamily="34" charset="-120"/>
                <a:ea typeface="微軟正黑體" panose="020B0604030504040204" pitchFamily="34" charset="-120"/>
              </a:rPr>
              <a:t>      </a:t>
            </a:r>
            <a:r>
              <a:rPr lang="zh-TW" altLang="zh-TW" sz="2000" b="1" kern="150" dirty="0">
                <a:effectLst/>
                <a:latin typeface="微軟正黑體" panose="020B0604030504040204" pitchFamily="34" charset="-120"/>
                <a:ea typeface="微軟正黑體" panose="020B0604030504040204" pitchFamily="34" charset="-120"/>
              </a:rPr>
              <a:t>四、備有</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en-US" sz="2000" b="1" kern="150" dirty="0">
                <a:solidFill>
                  <a:srgbClr val="0909CD"/>
                </a:solidFill>
                <a:latin typeface="微軟正黑體" panose="020B0604030504040204" pitchFamily="34" charset="-120"/>
                <a:ea typeface="微軟正黑體" panose="020B0604030504040204" pitchFamily="34" charset="-120"/>
              </a:rPr>
              <a:t>保存場所</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zh-TW" sz="2000" b="1" kern="150" dirty="0">
                <a:solidFill>
                  <a:srgbClr val="0909CD"/>
                </a:solidFill>
                <a:effectLst/>
                <a:latin typeface="微軟正黑體" panose="020B0604030504040204" pitchFamily="34" charset="-120"/>
                <a:ea typeface="微軟正黑體" panose="020B0604030504040204" pitchFamily="34" charset="-120"/>
              </a:rPr>
              <a:t>保存清單及存取紀錄</a:t>
            </a:r>
            <a:r>
              <a:rPr lang="zh-TW" altLang="en-US" sz="2000" b="1" kern="150" dirty="0">
                <a:solidFill>
                  <a:srgbClr val="0909CD"/>
                </a:solidFill>
                <a:effectLst/>
                <a:latin typeface="微軟正黑體" panose="020B0604030504040204" pitchFamily="34" charset="-120"/>
                <a:ea typeface="微軟正黑體" panose="020B0604030504040204" pitchFamily="34" charset="-120"/>
              </a:rPr>
              <a:t>。</a:t>
            </a:r>
            <a:endParaRPr lang="en-US" altLang="zh-TW" sz="2000" b="1" kern="150" dirty="0">
              <a:solidFill>
                <a:srgbClr val="0909CD"/>
              </a:solidFill>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solidFill>
                  <a:srgbClr val="C00000"/>
                </a:solidFill>
                <a:effectLst/>
                <a:latin typeface="微軟正黑體" panose="020B0604030504040204" pitchFamily="34" charset="-120"/>
                <a:ea typeface="微軟正黑體" panose="020B0604030504040204" pitchFamily="34" charset="-120"/>
              </a:rPr>
              <a:t>                      (</a:t>
            </a:r>
            <a:r>
              <a:rPr lang="zh-TW" altLang="en-US" sz="2000" b="1" kern="150" dirty="0">
                <a:solidFill>
                  <a:srgbClr val="C00000"/>
                </a:solidFill>
                <a:effectLst/>
                <a:latin typeface="微軟正黑體" panose="020B0604030504040204" pitchFamily="34" charset="-120"/>
                <a:ea typeface="微軟正黑體" panose="020B0604030504040204" pitchFamily="34" charset="-120"/>
              </a:rPr>
              <a:t>實驗室</a:t>
            </a:r>
            <a:r>
              <a:rPr lang="en-US" altLang="zh-TW" sz="2000" b="1" kern="150" dirty="0">
                <a:solidFill>
                  <a:srgbClr val="C00000"/>
                </a:solidFill>
                <a:effectLst/>
                <a:latin typeface="微軟正黑體" panose="020B0604030504040204" pitchFamily="34" charset="-120"/>
                <a:ea typeface="微軟正黑體" panose="020B0604030504040204" pitchFamily="34" charset="-120"/>
              </a:rPr>
              <a:t>)</a:t>
            </a:r>
            <a:r>
              <a:rPr lang="zh-TW" altLang="zh-TW" sz="2000" b="1" kern="150" dirty="0">
                <a:solidFill>
                  <a:srgbClr val="C00000"/>
                </a:solidFill>
                <a:effectLst/>
                <a:latin typeface="微軟正黑體" panose="020B0604030504040204" pitchFamily="34" charset="-120"/>
                <a:ea typeface="微軟正黑體" panose="020B0604030504040204" pitchFamily="34" charset="-120"/>
              </a:rPr>
              <a:t>操作品項清單與操作紀錄</a:t>
            </a:r>
            <a:r>
              <a:rPr lang="zh-TW" altLang="en-US" sz="2000" b="1" kern="150" dirty="0">
                <a:solidFill>
                  <a:srgbClr val="C00000"/>
                </a:solidFill>
                <a:effectLst/>
                <a:latin typeface="微軟正黑體" panose="020B0604030504040204" pitchFamily="34" charset="-120"/>
                <a:ea typeface="微軟正黑體" panose="020B0604030504040204" pitchFamily="34" charset="-120"/>
              </a:rPr>
              <a:t>。</a:t>
            </a:r>
            <a:endParaRPr lang="en-US" altLang="zh-TW" sz="2000" kern="150" dirty="0">
              <a:solidFill>
                <a:srgbClr val="C00000"/>
              </a:solidFill>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effectLst/>
                <a:latin typeface="微軟正黑體" panose="020B0604030504040204" pitchFamily="34" charset="-120"/>
                <a:ea typeface="微軟正黑體" panose="020B0604030504040204" pitchFamily="34" charset="-120"/>
              </a:rPr>
              <a:t>      </a:t>
            </a:r>
            <a:r>
              <a:rPr lang="zh-TW" altLang="zh-TW" sz="2000" b="1" kern="150" dirty="0">
                <a:effectLst/>
                <a:latin typeface="微軟正黑體" panose="020B0604030504040204" pitchFamily="34" charset="-120"/>
                <a:ea typeface="微軟正黑體" panose="020B0604030504040204" pitchFamily="34" charset="-120"/>
              </a:rPr>
              <a:t>五、備有</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en-US" sz="2000" b="1" kern="150" dirty="0">
                <a:solidFill>
                  <a:srgbClr val="0909CD"/>
                </a:solidFill>
                <a:latin typeface="微軟正黑體" panose="020B0604030504040204" pitchFamily="34" charset="-120"/>
                <a:ea typeface="微軟正黑體" panose="020B0604030504040204" pitchFamily="34" charset="-120"/>
              </a:rPr>
              <a:t>保存場所</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zh-TW" sz="2000" b="1" kern="150" dirty="0">
                <a:solidFill>
                  <a:srgbClr val="0909CD"/>
                </a:solidFill>
                <a:effectLst/>
                <a:latin typeface="微軟正黑體" panose="020B0604030504040204" pitchFamily="34" charset="-120"/>
                <a:ea typeface="微軟正黑體" panose="020B0604030504040204" pitchFamily="34" charset="-120"/>
              </a:rPr>
              <a:t>生物保全管理手冊</a:t>
            </a:r>
            <a:r>
              <a:rPr lang="zh-TW" altLang="en-US" sz="2000" b="1" kern="150" dirty="0">
                <a:solidFill>
                  <a:srgbClr val="0909CD"/>
                </a:solidFill>
                <a:latin typeface="微軟正黑體" panose="020B0604030504040204" pitchFamily="34" charset="-120"/>
                <a:ea typeface="微軟正黑體" panose="020B0604030504040204" pitchFamily="34" charset="-120"/>
              </a:rPr>
              <a:t>。</a:t>
            </a:r>
            <a:endParaRPr lang="en-US" altLang="zh-TW" sz="2000" b="1" kern="150" dirty="0">
              <a:solidFill>
                <a:srgbClr val="0909CD"/>
              </a:solidFill>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kern="150" dirty="0">
                <a:solidFill>
                  <a:srgbClr val="0909CD"/>
                </a:solidFill>
                <a:effectLst/>
                <a:latin typeface="微軟正黑體" panose="020B0604030504040204" pitchFamily="34" charset="-120"/>
                <a:ea typeface="微軟正黑體" panose="020B0604030504040204" pitchFamily="34" charset="-120"/>
              </a:rPr>
              <a:t>                      </a:t>
            </a:r>
            <a:r>
              <a:rPr lang="en-US" altLang="zh-TW" sz="2000" b="1" kern="150" dirty="0">
                <a:solidFill>
                  <a:srgbClr val="C00000"/>
                </a:solidFill>
                <a:effectLst/>
                <a:latin typeface="微軟正黑體" panose="020B0604030504040204" pitchFamily="34" charset="-120"/>
                <a:ea typeface="微軟正黑體" panose="020B0604030504040204" pitchFamily="34" charset="-120"/>
              </a:rPr>
              <a:t>(</a:t>
            </a:r>
            <a:r>
              <a:rPr lang="zh-TW" altLang="en-US" sz="2000" b="1" kern="150" dirty="0">
                <a:solidFill>
                  <a:srgbClr val="C00000"/>
                </a:solidFill>
                <a:effectLst/>
                <a:latin typeface="微軟正黑體" panose="020B0604030504040204" pitchFamily="34" charset="-120"/>
                <a:ea typeface="微軟正黑體" panose="020B0604030504040204" pitchFamily="34" charset="-120"/>
              </a:rPr>
              <a:t>實驗室</a:t>
            </a:r>
            <a:r>
              <a:rPr lang="en-US" altLang="zh-TW" sz="2000" b="1" kern="150" dirty="0">
                <a:solidFill>
                  <a:srgbClr val="C00000"/>
                </a:solidFill>
                <a:effectLst/>
                <a:latin typeface="微軟正黑體" panose="020B0604030504040204" pitchFamily="34" charset="-120"/>
                <a:ea typeface="微軟正黑體" panose="020B0604030504040204" pitchFamily="34" charset="-120"/>
              </a:rPr>
              <a:t>)</a:t>
            </a:r>
            <a:r>
              <a:rPr lang="zh-TW" altLang="zh-TW" sz="2000" b="1" kern="150" dirty="0">
                <a:solidFill>
                  <a:srgbClr val="C00000"/>
                </a:solidFill>
                <a:effectLst/>
                <a:latin typeface="微軟正黑體" panose="020B0604030504040204" pitchFamily="34" charset="-120"/>
                <a:ea typeface="微軟正黑體" panose="020B0604030504040204" pitchFamily="34" charset="-120"/>
              </a:rPr>
              <a:t>生物安全管理手冊。</a:t>
            </a:r>
            <a:endParaRPr lang="en-US" altLang="zh-TW" sz="2000" b="1" kern="150" dirty="0">
              <a:solidFill>
                <a:srgbClr val="C00000"/>
              </a:solidFill>
              <a:effectLst/>
              <a:latin typeface="微軟正黑體" panose="020B0604030504040204" pitchFamily="34" charset="-120"/>
              <a:ea typeface="微軟正黑體" panose="020B0604030504040204" pitchFamily="34" charset="-120"/>
            </a:endParaRPr>
          </a:p>
          <a:p>
            <a:pPr>
              <a:spcBef>
                <a:spcPts val="500"/>
              </a:spcBef>
              <a:spcAft>
                <a:spcPts val="0"/>
              </a:spcAft>
              <a:buClr>
                <a:srgbClr val="C00000"/>
              </a:buClr>
              <a:defRPr/>
            </a:pPr>
            <a:r>
              <a:rPr lang="en-US"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六、定期盤點</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en-US" sz="2000" b="1" kern="150" dirty="0">
                <a:solidFill>
                  <a:srgbClr val="0909CD"/>
                </a:solidFill>
                <a:latin typeface="微軟正黑體" panose="020B0604030504040204" pitchFamily="34" charset="-120"/>
                <a:ea typeface="微軟正黑體" panose="020B0604030504040204" pitchFamily="34" charset="-120"/>
              </a:rPr>
              <a:t>保存場所</a:t>
            </a:r>
            <a:r>
              <a:rPr lang="en-US" altLang="zh-TW" sz="2000" b="1" kern="150" dirty="0">
                <a:solidFill>
                  <a:srgbClr val="0909CD"/>
                </a:solidFill>
                <a:latin typeface="微軟正黑體" panose="020B0604030504040204" pitchFamily="34" charset="-120"/>
                <a:ea typeface="微軟正黑體" panose="020B0604030504040204" pitchFamily="34" charset="-120"/>
              </a:rPr>
              <a:t>)</a:t>
            </a:r>
            <a:r>
              <a:rPr lang="zh-TW" altLang="zh-TW" sz="2000" b="1" dirty="0">
                <a:solidFill>
                  <a:srgbClr val="0909CD"/>
                </a:solidFill>
                <a:effectLst/>
                <a:latin typeface="微軟正黑體" panose="020B0604030504040204" pitchFamily="34" charset="-120"/>
                <a:ea typeface="微軟正黑體" panose="020B0604030504040204" pitchFamily="34" charset="-120"/>
                <a:cs typeface="Times New Roman" panose="02020603050405020304" pitchFamily="18" charset="0"/>
              </a:rPr>
              <a:t>保存</a:t>
            </a:r>
            <a:r>
              <a:rPr lang="zh-TW" altLang="en-US" sz="20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b="1" kern="150" dirty="0">
                <a:solidFill>
                  <a:srgbClr val="C00000"/>
                </a:solidFill>
                <a:latin typeface="微軟正黑體" panose="020B0604030504040204" pitchFamily="34" charset="-120"/>
                <a:ea typeface="微軟正黑體" panose="020B0604030504040204" pitchFamily="34" charset="-120"/>
              </a:rPr>
              <a:t>(</a:t>
            </a:r>
            <a:r>
              <a:rPr lang="zh-TW" altLang="en-US" sz="2000" b="1" kern="150" dirty="0">
                <a:solidFill>
                  <a:srgbClr val="C00000"/>
                </a:solidFill>
                <a:latin typeface="微軟正黑體" panose="020B0604030504040204" pitchFamily="34" charset="-120"/>
                <a:ea typeface="微軟正黑體" panose="020B0604030504040204" pitchFamily="34" charset="-120"/>
              </a:rPr>
              <a:t>實驗室</a:t>
            </a:r>
            <a:r>
              <a:rPr lang="en-US" altLang="zh-TW" sz="2000" b="1" kern="150" dirty="0">
                <a:solidFill>
                  <a:srgbClr val="C00000"/>
                </a:solidFill>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操作</a:t>
            </a:r>
            <a:r>
              <a:rPr lang="zh-TW" altLang="zh-TW" sz="2000" b="1" dirty="0">
                <a:effectLst/>
                <a:latin typeface="微軟正黑體" panose="020B0604030504040204" pitchFamily="34" charset="-120"/>
                <a:ea typeface="微軟正黑體" panose="020B0604030504040204" pitchFamily="34" charset="-120"/>
                <a:cs typeface="Times New Roman" panose="02020603050405020304" pitchFamily="18" charset="0"/>
              </a:rPr>
              <a:t>之品項及數量或重量。</a:t>
            </a:r>
            <a:endParaRPr lang="zh-TW" altLang="zh-TW" sz="2000" b="1" kern="150" dirty="0">
              <a:effectLst/>
              <a:latin typeface="微軟正黑體" panose="020B0604030504040204" pitchFamily="34" charset="-120"/>
              <a:ea typeface="微軟正黑體" panose="020B0604030504040204" pitchFamily="34" charset="-120"/>
            </a:endParaRPr>
          </a:p>
        </p:txBody>
      </p:sp>
      <p:sp>
        <p:nvSpPr>
          <p:cNvPr id="60420" name="投影片編號版面配置區 3"/>
          <p:cNvSpPr>
            <a:spLocks noGrp="1"/>
          </p:cNvSpPr>
          <p:nvPr>
            <p:ph type="sldNum" sz="quarter" idx="4294967295"/>
          </p:nvPr>
        </p:nvSpPr>
        <p:spPr>
          <a:xfrm>
            <a:off x="8559800" y="647382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41A4C149-8EA5-4615-A691-163B493CB6CE}" type="slidenum">
              <a:rPr kumimoji="0" lang="en-US" altLang="zh-TW" smtClean="0">
                <a:solidFill>
                  <a:schemeClr val="tx1"/>
                </a:solidFill>
                <a:latin typeface="Garamond" panose="02020404030301010803" pitchFamily="18" charset="0"/>
                <a:ea typeface="新細明體" panose="02020500000000000000" pitchFamily="18" charset="-120"/>
              </a:rPr>
              <a:pPr>
                <a:spcBef>
                  <a:spcPct val="0"/>
                </a:spcBef>
                <a:buClrTx/>
                <a:buFontTx/>
                <a:buNone/>
              </a:pPr>
              <a:t>74</a:t>
            </a:fld>
            <a:endParaRPr kumimoji="0" lang="en-US" altLang="zh-TW">
              <a:solidFill>
                <a:schemeClr val="tx1"/>
              </a:solidFill>
              <a:latin typeface="Garamond" panose="02020404030301010803" pitchFamily="18" charset="0"/>
              <a:ea typeface="新細明體" panose="02020500000000000000" pitchFamily="18" charset="-120"/>
            </a:endParaRPr>
          </a:p>
        </p:txBody>
      </p:sp>
      <p:grpSp>
        <p:nvGrpSpPr>
          <p:cNvPr id="4" name="群組 3">
            <a:extLst>
              <a:ext uri="{FF2B5EF4-FFF2-40B4-BE49-F238E27FC236}">
                <a16:creationId xmlns:a16="http://schemas.microsoft.com/office/drawing/2014/main" id="{FE3D8FBB-CA47-1E17-C0AA-4733E3C97B3A}"/>
              </a:ext>
            </a:extLst>
          </p:cNvPr>
          <p:cNvGrpSpPr/>
          <p:nvPr/>
        </p:nvGrpSpPr>
        <p:grpSpPr>
          <a:xfrm>
            <a:off x="3689465" y="1015546"/>
            <a:ext cx="5194185" cy="3487163"/>
            <a:chOff x="2223974" y="3370837"/>
            <a:chExt cx="5194185" cy="3487163"/>
          </a:xfrm>
        </p:grpSpPr>
        <p:grpSp>
          <p:nvGrpSpPr>
            <p:cNvPr id="6" name="群組 3"/>
            <p:cNvGrpSpPr>
              <a:grpSpLocks/>
            </p:cNvGrpSpPr>
            <p:nvPr/>
          </p:nvGrpSpPr>
          <p:grpSpPr bwMode="auto">
            <a:xfrm>
              <a:off x="2223974" y="3370837"/>
              <a:ext cx="5194185" cy="3487163"/>
              <a:chOff x="2118435" y="3207868"/>
              <a:chExt cx="5524965" cy="3622374"/>
            </a:xfrm>
          </p:grpSpPr>
          <p:pic>
            <p:nvPicPr>
              <p:cNvPr id="1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9427" y="3207868"/>
                <a:ext cx="2713973" cy="362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8435" y="3212976"/>
                <a:ext cx="2710150" cy="361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群組 6"/>
            <p:cNvGrpSpPr>
              <a:grpSpLocks/>
            </p:cNvGrpSpPr>
            <p:nvPr/>
          </p:nvGrpSpPr>
          <p:grpSpPr bwMode="auto">
            <a:xfrm>
              <a:off x="3199475" y="3879850"/>
              <a:ext cx="3302000" cy="2593975"/>
              <a:chOff x="1331641" y="1757602"/>
              <a:chExt cx="4450836" cy="3755784"/>
            </a:xfrm>
          </p:grpSpPr>
          <p:sp>
            <p:nvSpPr>
              <p:cNvPr id="8" name="爆炸 2 13"/>
              <p:cNvSpPr/>
              <p:nvPr/>
            </p:nvSpPr>
            <p:spPr>
              <a:xfrm>
                <a:off x="1331641" y="1757602"/>
                <a:ext cx="4450836" cy="3755784"/>
              </a:xfrm>
              <a:prstGeom prst="irregularSeal2">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a:xfrm>
                <a:off x="1932932" y="3145909"/>
                <a:ext cx="3068509" cy="1468756"/>
              </a:xfrm>
              <a:prstGeom prst="rect">
                <a:avLst/>
              </a:prstGeom>
              <a:noFill/>
            </p:spPr>
            <p:txBody>
              <a:bodyPr>
                <a:spAutoFit/>
              </a:bodyPr>
              <a:lstStyle/>
              <a:p>
                <a:pPr>
                  <a:defRPr/>
                </a:pPr>
                <a:r>
                  <a:rPr lang="zh-TW" altLang="en-US" sz="2000" b="1" dirty="0">
                    <a:latin typeface="Times New Roman" panose="02020603050405020304" pitchFamily="18" charset="0"/>
                    <a:ea typeface="+mj-ea"/>
                    <a:cs typeface="Times New Roman" panose="02020603050405020304" pitchFamily="18" charset="0"/>
                  </a:rPr>
                  <a:t>個資法</a:t>
                </a:r>
                <a:r>
                  <a:rPr lang="en-US" altLang="zh-TW" sz="2000" b="1" dirty="0">
                    <a:latin typeface="Times New Roman" panose="02020603050405020304" pitchFamily="18" charset="0"/>
                    <a:ea typeface="+mj-ea"/>
                    <a:cs typeface="Times New Roman" panose="02020603050405020304" pitchFamily="18" charset="0"/>
                  </a:rPr>
                  <a:t>#15</a:t>
                </a:r>
                <a:r>
                  <a:rPr lang="zh-TW" altLang="en-US" sz="2000" b="1" dirty="0">
                    <a:latin typeface="Times New Roman" panose="02020603050405020304" pitchFamily="18" charset="0"/>
                    <a:ea typeface="+mj-ea"/>
                    <a:cs typeface="Times New Roman" panose="02020603050405020304" pitchFamily="18" charset="0"/>
                  </a:rPr>
                  <a:t>、</a:t>
                </a:r>
                <a:r>
                  <a:rPr lang="en-US" altLang="zh-TW" sz="2000" b="1" dirty="0">
                    <a:latin typeface="Times New Roman" panose="02020603050405020304" pitchFamily="18" charset="0"/>
                    <a:ea typeface="+mj-ea"/>
                    <a:cs typeface="Times New Roman" panose="02020603050405020304" pitchFamily="18" charset="0"/>
                  </a:rPr>
                  <a:t>16</a:t>
                </a:r>
                <a:r>
                  <a:rPr lang="zh-TW" altLang="en-US" sz="2000" b="1" dirty="0">
                    <a:latin typeface="Times New Roman" panose="02020603050405020304" pitchFamily="18" charset="0"/>
                    <a:ea typeface="+mj-ea"/>
                    <a:cs typeface="Times New Roman" panose="02020603050405020304" pitchFamily="18" charset="0"/>
                  </a:rPr>
                  <a:t>條</a:t>
                </a:r>
                <a:endParaRPr lang="en-US" altLang="zh-TW" sz="2000" b="1" dirty="0">
                  <a:latin typeface="Times New Roman" panose="02020603050405020304" pitchFamily="18" charset="0"/>
                  <a:ea typeface="+mj-ea"/>
                  <a:cs typeface="Times New Roman" panose="02020603050405020304" pitchFamily="18" charset="0"/>
                </a:endParaRPr>
              </a:p>
              <a:p>
                <a:pPr>
                  <a:defRPr/>
                </a:pPr>
                <a:r>
                  <a:rPr lang="zh-TW" altLang="en-US" sz="2000" b="1" dirty="0">
                    <a:latin typeface="Times New Roman" panose="02020603050405020304" pitchFamily="18" charset="0"/>
                    <a:ea typeface="+mj-ea"/>
                    <a:cs typeface="Times New Roman" panose="02020603050405020304" pitchFamily="18" charset="0"/>
                  </a:rPr>
                  <a:t>**因執行法定職務，可利用個資</a:t>
                </a:r>
              </a:p>
            </p:txBody>
          </p:sp>
        </p:grpSp>
      </p:grpSp>
      <p:pic>
        <p:nvPicPr>
          <p:cNvPr id="12" name="圖片 1">
            <a:extLst>
              <a:ext uri="{FF2B5EF4-FFF2-40B4-BE49-F238E27FC236}">
                <a16:creationId xmlns:a16="http://schemas.microsoft.com/office/drawing/2014/main" id="{D0815806-93DC-9B06-06CC-18B97D9ACE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95239"/>
            <a:ext cx="6047795" cy="302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3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400" y="914400"/>
            <a:ext cx="8686800" cy="5180905"/>
          </a:xfrm>
          <a:prstGeom prst="rect">
            <a:avLst/>
          </a:prstGeom>
        </p:spPr>
        <p:txBody>
          <a:bodyPr wrap="square" lIns="0" tIns="0" rIns="0" bIns="0">
            <a:spAutoFit/>
          </a:bodyPr>
          <a:lstStyle>
            <a:lvl1pPr marL="379413" indent="-3683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C00000"/>
              </a:buClr>
              <a:buFont typeface="Wingdings" panose="05000000000000000000" pitchFamily="2" charset="2"/>
              <a:buChar char="Ø"/>
            </a:pPr>
            <a:r>
              <a:rPr lang="zh-TW" altLang="zh-TW" sz="2000" b="1" dirty="0">
                <a:solidFill>
                  <a:srgbClr val="171717"/>
                </a:solidFill>
                <a:latin typeface="微軟正黑體" panose="020B0604030504040204" pitchFamily="34" charset="-120"/>
                <a:ea typeface="微軟正黑體" panose="020B0604030504040204" pitchFamily="34" charset="-120"/>
              </a:rPr>
              <a:t>儲存材料區域</a:t>
            </a:r>
            <a:r>
              <a:rPr lang="en-US" altLang="zh-TW" sz="2000" b="1" dirty="0">
                <a:solidFill>
                  <a:srgbClr val="0D0D0D"/>
                </a:solidFill>
                <a:latin typeface="微軟正黑體" panose="020B0604030504040204" pitchFamily="34" charset="-120"/>
                <a:ea typeface="微軟正黑體" panose="020B0604030504040204" pitchFamily="34" charset="-120"/>
              </a:rPr>
              <a:t>：</a:t>
            </a:r>
            <a:r>
              <a:rPr lang="zh-TW" altLang="zh-TW" sz="2000" b="1" dirty="0">
                <a:solidFill>
                  <a:srgbClr val="171717"/>
                </a:solidFill>
                <a:latin typeface="微軟正黑體" panose="020B0604030504040204" pitchFamily="34" charset="-120"/>
                <a:ea typeface="微軟正黑體" panose="020B0604030504040204" pitchFamily="34" charset="-120"/>
              </a:rPr>
              <a:t>係指材料儲存設備之放置場所，其範圍由設置單位自行規</a:t>
            </a:r>
            <a:endParaRPr lang="en-US" altLang="zh-TW" sz="2000" b="1" dirty="0">
              <a:solidFill>
                <a:srgbClr val="171717"/>
              </a:solidFill>
              <a:latin typeface="微軟正黑體" panose="020B0604030504040204" pitchFamily="34" charset="-120"/>
              <a:ea typeface="微軟正黑體" panose="020B0604030504040204" pitchFamily="34" charset="-120"/>
            </a:endParaRPr>
          </a:p>
          <a:p>
            <a:pPr marL="11113" indent="0">
              <a:buClr>
                <a:srgbClr val="C00000"/>
              </a:buClr>
            </a:pPr>
            <a:r>
              <a:rPr lang="zh-TW" altLang="en-US" sz="2000" b="1" dirty="0">
                <a:solidFill>
                  <a:srgbClr val="171717"/>
                </a:solidFill>
                <a:latin typeface="微軟正黑體" panose="020B0604030504040204" pitchFamily="34" charset="-120"/>
                <a:ea typeface="微軟正黑體" panose="020B0604030504040204" pitchFamily="34" charset="-120"/>
              </a:rPr>
              <a:t>                                  </a:t>
            </a:r>
            <a:r>
              <a:rPr lang="zh-TW" altLang="zh-TW" sz="2000" b="1" dirty="0">
                <a:solidFill>
                  <a:srgbClr val="171717"/>
                </a:solidFill>
                <a:latin typeface="微軟正黑體" panose="020B0604030504040204" pitchFamily="34" charset="-120"/>
                <a:ea typeface="微軟正黑體" panose="020B0604030504040204" pitchFamily="34" charset="-120"/>
              </a:rPr>
              <a:t>定並訂定管理文件規範之。</a:t>
            </a:r>
            <a:endParaRPr lang="zh-TW" altLang="zh-TW" sz="2000" dirty="0">
              <a:latin typeface="微軟正黑體" panose="020B0604030504040204" pitchFamily="34" charset="-120"/>
              <a:ea typeface="微軟正黑體" panose="020B0604030504040204" pitchFamily="34" charset="-120"/>
            </a:endParaRPr>
          </a:p>
          <a:p>
            <a:pPr>
              <a:spcBef>
                <a:spcPts val="1000"/>
              </a:spcBef>
              <a:buClr>
                <a:srgbClr val="C00000"/>
              </a:buClr>
              <a:buFont typeface="Wingdings" panose="05000000000000000000" pitchFamily="2" charset="2"/>
              <a:buChar char="Ø"/>
            </a:pPr>
            <a:r>
              <a:rPr lang="zh-TW" altLang="zh-TW" sz="2000" b="1" dirty="0">
                <a:solidFill>
                  <a:srgbClr val="0D0D0D"/>
                </a:solidFill>
                <a:latin typeface="微軟正黑體" panose="020B0604030504040204" pitchFamily="34" charset="-120"/>
                <a:ea typeface="微軟正黑體" panose="020B0604030504040204" pitchFamily="34" charset="-120"/>
              </a:rPr>
              <a:t>儲存材料區域分為</a:t>
            </a:r>
            <a:r>
              <a:rPr lang="en-US" altLang="zh-TW" sz="2000" b="1" dirty="0">
                <a:solidFill>
                  <a:srgbClr val="0D0D0D"/>
                </a:solidFill>
                <a:latin typeface="微軟正黑體" panose="020B0604030504040204" pitchFamily="34" charset="-120"/>
                <a:ea typeface="微軟正黑體" panose="020B0604030504040204" pitchFamily="34" charset="-120"/>
              </a:rPr>
              <a:t>：</a:t>
            </a:r>
            <a:endParaRPr lang="zh-TW" altLang="zh-TW" sz="2000" dirty="0">
              <a:latin typeface="微軟正黑體" panose="020B0604030504040204" pitchFamily="34" charset="-120"/>
              <a:ea typeface="微軟正黑體" panose="020B0604030504040204" pitchFamily="34" charset="-120"/>
            </a:endParaRPr>
          </a:p>
          <a:p>
            <a:r>
              <a:rPr lang="zh-TW" altLang="en-US" sz="20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rgbClr val="C00000"/>
                </a:solidFill>
                <a:latin typeface="微軟正黑體" panose="020B0604030504040204" pitchFamily="34" charset="-120"/>
                <a:ea typeface="微軟正黑體" panose="020B0604030504040204" pitchFamily="34" charset="-120"/>
              </a:rPr>
              <a:t>1.</a:t>
            </a:r>
            <a:r>
              <a:rPr lang="zh-TW" altLang="en-US" sz="2000" b="1" dirty="0">
                <a:solidFill>
                  <a:srgbClr val="C00000"/>
                </a:solidFill>
                <a:latin typeface="微軟正黑體" panose="020B0604030504040204" pitchFamily="34" charset="-120"/>
                <a:ea typeface="微軟正黑體" panose="020B0604030504040204" pitchFamily="34" charset="-120"/>
              </a:rPr>
              <a:t> </a:t>
            </a:r>
            <a:r>
              <a:rPr lang="zh-TW" altLang="zh-TW" sz="2000" b="1" dirty="0">
                <a:solidFill>
                  <a:srgbClr val="C00000"/>
                </a:solidFill>
                <a:latin typeface="微軟正黑體" panose="020B0604030504040204" pitchFamily="34" charset="-120"/>
                <a:ea typeface="微軟正黑體" panose="020B0604030504040204" pitchFamily="34" charset="-120"/>
              </a:rPr>
              <a:t>一般</a:t>
            </a:r>
            <a:r>
              <a:rPr lang="zh-TW" altLang="zh-TW" sz="2000" b="1" dirty="0">
                <a:solidFill>
                  <a:srgbClr val="0D0D0D"/>
                </a:solidFill>
                <a:latin typeface="微軟正黑體" panose="020B0604030504040204" pitchFamily="34" charset="-120"/>
                <a:ea typeface="微軟正黑體" panose="020B0604030504040204" pitchFamily="34" charset="-120"/>
              </a:rPr>
              <a:t>保全區域</a:t>
            </a:r>
            <a:r>
              <a:rPr lang="en-US" altLang="zh-TW" sz="2000" b="1" dirty="0">
                <a:solidFill>
                  <a:srgbClr val="0909CD"/>
                </a:solidFill>
                <a:latin typeface="微軟正黑體" panose="020B0604030504040204" pitchFamily="34" charset="-120"/>
                <a:ea typeface="微軟正黑體" panose="020B0604030504040204" pitchFamily="34" charset="-120"/>
              </a:rPr>
              <a:t>(</a:t>
            </a:r>
            <a:r>
              <a:rPr lang="zh-TW" altLang="zh-TW" sz="2000" b="1" dirty="0">
                <a:solidFill>
                  <a:srgbClr val="0909CD"/>
                </a:solidFill>
                <a:latin typeface="微軟正黑體" panose="020B0604030504040204" pitchFamily="34" charset="-120"/>
                <a:ea typeface="微軟正黑體" panose="020B0604030504040204" pitchFamily="34" charset="-120"/>
              </a:rPr>
              <a:t>適合儲存</a:t>
            </a:r>
            <a:r>
              <a:rPr lang="en-US" altLang="zh-TW" sz="2000" b="1" dirty="0">
                <a:solidFill>
                  <a:srgbClr val="0909CD"/>
                </a:solidFill>
                <a:latin typeface="微軟正黑體" panose="020B0604030504040204" pitchFamily="34" charset="-120"/>
                <a:ea typeface="微軟正黑體" panose="020B0604030504040204" pitchFamily="34" charset="-120"/>
              </a:rPr>
              <a:t>RG2)：</a:t>
            </a:r>
            <a:r>
              <a:rPr lang="zh-TW" altLang="zh-TW" sz="2000" b="1" dirty="0">
                <a:solidFill>
                  <a:srgbClr val="0D0D0D"/>
                </a:solidFill>
                <a:latin typeface="微軟正黑體" panose="020B0604030504040204" pitchFamily="34" charset="-120"/>
                <a:ea typeface="微軟正黑體" panose="020B0604030504040204" pitchFamily="34" charset="-120"/>
              </a:rPr>
              <a:t>應有</a:t>
            </a:r>
            <a:r>
              <a:rPr lang="zh-TW" altLang="zh-TW" sz="2000" b="1" dirty="0">
                <a:solidFill>
                  <a:srgbClr val="C00000"/>
                </a:solidFill>
                <a:latin typeface="微軟正黑體" panose="020B0604030504040204" pitchFamily="34" charset="-120"/>
                <a:ea typeface="微軟正黑體" panose="020B0604030504040204" pitchFamily="34" charset="-120"/>
              </a:rPr>
              <a:t>門禁管制</a:t>
            </a:r>
            <a:r>
              <a:rPr lang="zh-TW" altLang="zh-TW" sz="2000" b="1" dirty="0">
                <a:solidFill>
                  <a:srgbClr val="0D0D0D"/>
                </a:solidFill>
                <a:latin typeface="微軟正黑體" panose="020B0604030504040204" pitchFamily="34" charset="-120"/>
                <a:ea typeface="微軟正黑體" panose="020B0604030504040204" pitchFamily="34" charset="-120"/>
              </a:rPr>
              <a:t>之設立，例如</a:t>
            </a:r>
            <a:r>
              <a:rPr lang="zh-TW" altLang="zh-TW" sz="2000" b="1" dirty="0">
                <a:solidFill>
                  <a:srgbClr val="C00000"/>
                </a:solidFill>
                <a:latin typeface="微軟正黑體" panose="020B0604030504040204" pitchFamily="34" charset="-120"/>
                <a:ea typeface="微軟正黑體" panose="020B0604030504040204" pitchFamily="34" charset="-120"/>
              </a:rPr>
              <a:t>鑰匙</a:t>
            </a:r>
            <a:r>
              <a:rPr lang="zh-TW" altLang="zh-TW" sz="2000" b="1" dirty="0">
                <a:solidFill>
                  <a:srgbClr val="0D0D0D"/>
                </a:solidFill>
                <a:latin typeface="微軟正黑體" panose="020B0604030504040204" pitchFamily="34" charset="-120"/>
                <a:ea typeface="微軟正黑體" panose="020B0604030504040204" pitchFamily="34" charset="-120"/>
              </a:rPr>
              <a:t>、</a:t>
            </a:r>
            <a:r>
              <a:rPr lang="zh-TW" altLang="zh-TW" sz="2000" b="1" dirty="0">
                <a:solidFill>
                  <a:srgbClr val="C00000"/>
                </a:solidFill>
                <a:latin typeface="微軟正黑體" panose="020B0604030504040204" pitchFamily="34" charset="-120"/>
                <a:ea typeface="微軟正黑體" panose="020B0604030504040204" pitchFamily="34" charset="-120"/>
              </a:rPr>
              <a:t>刷卡</a:t>
            </a:r>
            <a:endParaRPr lang="en-US" altLang="zh-TW" sz="2000" b="1" dirty="0">
              <a:solidFill>
                <a:srgbClr val="C00000"/>
              </a:solidFill>
              <a:latin typeface="微軟正黑體" panose="020B0604030504040204" pitchFamily="34" charset="-120"/>
              <a:ea typeface="微軟正黑體" panose="020B0604030504040204" pitchFamily="34" charset="-120"/>
            </a:endParaRPr>
          </a:p>
          <a:p>
            <a:r>
              <a:rPr lang="zh-TW" altLang="en-US" sz="2000" b="1" dirty="0">
                <a:solidFill>
                  <a:srgbClr val="C00000"/>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進入或警衛管制</a:t>
            </a:r>
            <a:r>
              <a:rPr lang="zh-TW" altLang="en-US" sz="2000" b="1" dirty="0">
                <a:solidFill>
                  <a:srgbClr val="0D0D0D"/>
                </a:solidFill>
                <a:latin typeface="微軟正黑體" panose="020B0604030504040204" pitchFamily="34" charset="-120"/>
                <a:ea typeface="微軟正黑體" panose="020B0604030504040204" pitchFamily="34" charset="-120"/>
              </a:rPr>
              <a:t>。</a:t>
            </a:r>
            <a:endParaRPr lang="zh-TW" altLang="zh-TW" sz="2000" dirty="0">
              <a:latin typeface="微軟正黑體" panose="020B0604030504040204" pitchFamily="34" charset="-120"/>
              <a:ea typeface="微軟正黑體" panose="020B0604030504040204" pitchFamily="34" charset="-120"/>
            </a:endParaRPr>
          </a:p>
          <a:p>
            <a:pPr>
              <a:spcBef>
                <a:spcPts val="500"/>
              </a:spcBef>
            </a:pPr>
            <a:r>
              <a:rPr lang="zh-TW" altLang="en-US" sz="20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rgbClr val="C00000"/>
                </a:solidFill>
                <a:latin typeface="微軟正黑體" panose="020B0604030504040204" pitchFamily="34" charset="-120"/>
                <a:ea typeface="微軟正黑體" panose="020B0604030504040204" pitchFamily="34" charset="-120"/>
              </a:rPr>
              <a:t>2.</a:t>
            </a:r>
            <a:r>
              <a:rPr lang="zh-TW" altLang="zh-TW" sz="2000" b="1" dirty="0">
                <a:solidFill>
                  <a:srgbClr val="C00000"/>
                </a:solidFill>
                <a:latin typeface="微軟正黑體" panose="020B0604030504040204" pitchFamily="34" charset="-120"/>
                <a:ea typeface="微軟正黑體" panose="020B0604030504040204" pitchFamily="34" charset="-120"/>
              </a:rPr>
              <a:t>限制</a:t>
            </a:r>
            <a:r>
              <a:rPr lang="zh-TW" altLang="zh-TW" sz="2000" b="1" dirty="0">
                <a:solidFill>
                  <a:srgbClr val="0D0D0D"/>
                </a:solidFill>
                <a:latin typeface="微軟正黑體" panose="020B0604030504040204" pitchFamily="34" charset="-120"/>
                <a:ea typeface="微軟正黑體" panose="020B0604030504040204" pitchFamily="34" charset="-120"/>
              </a:rPr>
              <a:t>區域</a:t>
            </a:r>
            <a:r>
              <a:rPr lang="en-US" altLang="zh-TW" sz="2000" b="1" dirty="0">
                <a:solidFill>
                  <a:srgbClr val="0909CD"/>
                </a:solidFill>
                <a:latin typeface="微軟正黑體" panose="020B0604030504040204" pitchFamily="34" charset="-120"/>
                <a:ea typeface="微軟正黑體" panose="020B0604030504040204" pitchFamily="34" charset="-120"/>
              </a:rPr>
              <a:t>(</a:t>
            </a:r>
            <a:r>
              <a:rPr lang="zh-TW" altLang="zh-TW" sz="2000" b="1" dirty="0">
                <a:solidFill>
                  <a:srgbClr val="0909CD"/>
                </a:solidFill>
                <a:latin typeface="微軟正黑體" panose="020B0604030504040204" pitchFamily="34" charset="-120"/>
                <a:ea typeface="微軟正黑體" panose="020B0604030504040204" pitchFamily="34" charset="-120"/>
              </a:rPr>
              <a:t>適合儲存</a:t>
            </a:r>
            <a:r>
              <a:rPr lang="en-US" altLang="zh-TW" sz="2000" b="1" dirty="0">
                <a:solidFill>
                  <a:srgbClr val="0909CD"/>
                </a:solidFill>
                <a:latin typeface="微軟正黑體" panose="020B0604030504040204" pitchFamily="34" charset="-120"/>
                <a:ea typeface="微軟正黑體" panose="020B0604030504040204" pitchFamily="34" charset="-120"/>
              </a:rPr>
              <a:t>RG3) </a:t>
            </a:r>
            <a:r>
              <a:rPr lang="en-US" altLang="zh-TW" sz="2000" b="1" dirty="0">
                <a:solidFill>
                  <a:srgbClr val="0D0D0D"/>
                </a:solidFill>
                <a:latin typeface="微軟正黑體" panose="020B0604030504040204" pitchFamily="34" charset="-120"/>
                <a:ea typeface="微軟正黑體" panose="020B0604030504040204" pitchFamily="34" charset="-120"/>
              </a:rPr>
              <a:t>：</a:t>
            </a:r>
            <a:endParaRPr lang="en-US" altLang="zh-TW" sz="2000" b="1" dirty="0">
              <a:solidFill>
                <a:srgbClr val="3A3838"/>
              </a:solidFill>
              <a:latin typeface="微軟正黑體" panose="020B0604030504040204" pitchFamily="34" charset="-120"/>
              <a:ea typeface="微軟正黑體" panose="020B0604030504040204" pitchFamily="34" charset="-120"/>
            </a:endParaRPr>
          </a:p>
          <a:p>
            <a:r>
              <a:rPr lang="en-US" altLang="zh-TW"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訂定管理</a:t>
            </a:r>
            <a:r>
              <a:rPr lang="zh-TW" altLang="zh-TW" sz="2000" b="1" dirty="0">
                <a:solidFill>
                  <a:srgbClr val="C00000"/>
                </a:solidFill>
                <a:latin typeface="微軟正黑體" panose="020B0604030504040204" pitchFamily="34" charset="-120"/>
                <a:ea typeface="微軟正黑體" panose="020B0604030504040204" pitchFamily="34" charset="-120"/>
              </a:rPr>
              <a:t>文件規範。</a:t>
            </a:r>
            <a:endParaRPr lang="zh-TW" altLang="zh-TW" sz="2000" dirty="0">
              <a:latin typeface="微軟正黑體" panose="020B0604030504040204" pitchFamily="34" charset="-120"/>
              <a:ea typeface="微軟正黑體" panose="020B0604030504040204" pitchFamily="34" charset="-120"/>
            </a:endParaRPr>
          </a:p>
          <a:p>
            <a:r>
              <a:rPr lang="zh-TW" altLang="en-US"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對進出該區域之人員、儲存材料設備、設施通 道等，能</a:t>
            </a:r>
            <a:r>
              <a:rPr lang="zh-TW" altLang="zh-TW" sz="2000" b="1" dirty="0">
                <a:solidFill>
                  <a:srgbClr val="C00000"/>
                </a:solidFill>
                <a:latin typeface="微軟正黑體" panose="020B0604030504040204" pitchFamily="34" charset="-120"/>
                <a:ea typeface="微軟正黑體" panose="020B0604030504040204" pitchFamily="34" charset="-120"/>
              </a:rPr>
              <a:t>有效管制及監控</a:t>
            </a:r>
            <a:r>
              <a:rPr lang="zh-TW" altLang="zh-TW" sz="2000" b="1" dirty="0">
                <a:solidFill>
                  <a:srgbClr val="0D0D0D"/>
                </a:solidFill>
                <a:latin typeface="微軟正黑體" panose="020B0604030504040204" pitchFamily="34" charset="-120"/>
                <a:ea typeface="微軟正黑體" panose="020B0604030504040204" pitchFamily="34" charset="-120"/>
              </a:rPr>
              <a:t>，</a:t>
            </a:r>
            <a:endParaRPr lang="en-US" altLang="zh-TW" sz="2000" b="1" dirty="0">
              <a:solidFill>
                <a:srgbClr val="0D0D0D"/>
              </a:solidFill>
              <a:latin typeface="微軟正黑體" panose="020B0604030504040204" pitchFamily="34" charset="-120"/>
              <a:ea typeface="微軟正黑體" panose="020B0604030504040204" pitchFamily="34" charset="-120"/>
            </a:endParaRPr>
          </a:p>
          <a:p>
            <a:r>
              <a:rPr lang="zh-TW" altLang="en-US"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防止有心人士侵入， 並保存相關</a:t>
            </a:r>
            <a:r>
              <a:rPr lang="zh-TW" altLang="zh-TW" sz="2000" b="1" dirty="0">
                <a:solidFill>
                  <a:srgbClr val="C00000"/>
                </a:solidFill>
                <a:latin typeface="微軟正黑體" panose="020B0604030504040204" pitchFamily="34" charset="-120"/>
                <a:ea typeface="微軟正黑體" panose="020B0604030504040204" pitchFamily="34" charset="-120"/>
              </a:rPr>
              <a:t>紀錄以追溯</a:t>
            </a:r>
            <a:r>
              <a:rPr lang="zh-TW" altLang="zh-TW" sz="2000" b="1" dirty="0">
                <a:solidFill>
                  <a:srgbClr val="0D0D0D"/>
                </a:solidFill>
                <a:latin typeface="微軟正黑體" panose="020B0604030504040204" pitchFamily="34" charset="-120"/>
                <a:ea typeface="微軟正黑體" panose="020B0604030504040204" pitchFamily="34" charset="-120"/>
              </a:rPr>
              <a:t>。</a:t>
            </a:r>
            <a:endParaRPr lang="zh-TW" altLang="zh-TW" sz="2000" dirty="0">
              <a:latin typeface="微軟正黑體" panose="020B0604030504040204" pitchFamily="34" charset="-120"/>
              <a:ea typeface="微軟正黑體" panose="020B0604030504040204" pitchFamily="34" charset="-120"/>
            </a:endParaRPr>
          </a:p>
          <a:p>
            <a:pPr>
              <a:spcBef>
                <a:spcPts val="500"/>
              </a:spcBef>
            </a:pPr>
            <a:r>
              <a:rPr lang="zh-TW" altLang="en-US" sz="2000" b="1" dirty="0">
                <a:solidFill>
                  <a:srgbClr val="C00000"/>
                </a:solidFill>
                <a:latin typeface="微軟正黑體" panose="020B0604030504040204" pitchFamily="34" charset="-120"/>
                <a:ea typeface="微軟正黑體" panose="020B0604030504040204" pitchFamily="34" charset="-120"/>
              </a:rPr>
              <a:t>      </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zh-TW" sz="2000" b="1" dirty="0">
                <a:solidFill>
                  <a:srgbClr val="C00000"/>
                </a:solidFill>
                <a:latin typeface="微軟正黑體" panose="020B0604030504040204" pitchFamily="34" charset="-120"/>
                <a:ea typeface="微軟正黑體" panose="020B0604030504040204" pitchFamily="34" charset="-120"/>
              </a:rPr>
              <a:t>高度</a:t>
            </a:r>
            <a:r>
              <a:rPr lang="zh-TW" altLang="zh-TW" sz="2000" b="1" dirty="0">
                <a:solidFill>
                  <a:srgbClr val="0D0D0D"/>
                </a:solidFill>
                <a:latin typeface="微軟正黑體" panose="020B0604030504040204" pitchFamily="34" charset="-120"/>
                <a:ea typeface="微軟正黑體" panose="020B0604030504040204" pitchFamily="34" charset="-120"/>
              </a:rPr>
              <a:t>保全區域</a:t>
            </a:r>
            <a:r>
              <a:rPr lang="en-US" altLang="zh-TW" sz="2000" b="1" dirty="0">
                <a:solidFill>
                  <a:srgbClr val="0909CD"/>
                </a:solidFill>
                <a:latin typeface="微軟正黑體" panose="020B0604030504040204" pitchFamily="34" charset="-120"/>
                <a:ea typeface="微軟正黑體" panose="020B0604030504040204" pitchFamily="34" charset="-120"/>
              </a:rPr>
              <a:t>(</a:t>
            </a:r>
            <a:r>
              <a:rPr lang="zh-TW" altLang="zh-TW" sz="2000" b="1" dirty="0">
                <a:solidFill>
                  <a:srgbClr val="0909CD"/>
                </a:solidFill>
                <a:latin typeface="微軟正黑體" panose="020B0604030504040204" pitchFamily="34" charset="-120"/>
                <a:ea typeface="微軟正黑體" panose="020B0604030504040204" pitchFamily="34" charset="-120"/>
              </a:rPr>
              <a:t>適合儲存</a:t>
            </a:r>
            <a:r>
              <a:rPr lang="en-US" altLang="zh-TW" sz="2000" b="1" dirty="0">
                <a:solidFill>
                  <a:srgbClr val="0909CD"/>
                </a:solidFill>
                <a:latin typeface="微軟正黑體" panose="020B0604030504040204" pitchFamily="34" charset="-120"/>
                <a:ea typeface="微軟正黑體" panose="020B0604030504040204" pitchFamily="34" charset="-120"/>
              </a:rPr>
              <a:t>RG4</a:t>
            </a:r>
            <a:r>
              <a:rPr lang="en-US" altLang="zh-TW" sz="2000" dirty="0">
                <a:solidFill>
                  <a:srgbClr val="0909CD"/>
                </a:solidFill>
                <a:latin typeface="微軟正黑體" panose="020B0604030504040204" pitchFamily="34" charset="-120"/>
                <a:ea typeface="微軟正黑體" panose="020B0604030504040204" pitchFamily="34" charset="-120"/>
              </a:rPr>
              <a:t>)</a:t>
            </a:r>
            <a:r>
              <a:rPr lang="en-US" altLang="zh-TW" sz="2000" b="1" dirty="0">
                <a:solidFill>
                  <a:srgbClr val="0D0D0D"/>
                </a:solidFill>
                <a:latin typeface="微軟正黑體" panose="020B0604030504040204" pitchFamily="34" charset="-120"/>
                <a:ea typeface="微軟正黑體" panose="020B0604030504040204" pitchFamily="34" charset="-120"/>
              </a:rPr>
              <a:t>：</a:t>
            </a:r>
            <a:endParaRPr lang="en-US" altLang="zh-TW" sz="2000" dirty="0">
              <a:solidFill>
                <a:srgbClr val="0D0D0D"/>
              </a:solidFill>
              <a:latin typeface="Wingdings" panose="05000000000000000000" pitchFamily="2" charset="2"/>
            </a:endParaRPr>
          </a:p>
          <a:p>
            <a:r>
              <a:rPr lang="zh-TW" altLang="en-US" sz="2000" dirty="0">
                <a:solidFill>
                  <a:srgbClr val="0D0D0D"/>
                </a:solidFill>
                <a:latin typeface="Wingdings" panose="05000000000000000000" pitchFamily="2" charset="2"/>
              </a:rPr>
              <a:t>  </a:t>
            </a:r>
            <a:r>
              <a:rPr lang="zh-TW" altLang="zh-TW" sz="2000" dirty="0">
                <a:solidFill>
                  <a:srgbClr val="0D0D0D"/>
                </a:solidFill>
                <a:latin typeface="Times New Roman" panose="02020603050405020304" pitchFamily="18" charset="0"/>
                <a:cs typeface="Times New Roman" panose="02020603050405020304" pitchFamily="18" charset="0"/>
              </a:rPr>
              <a:t> </a:t>
            </a:r>
            <a:r>
              <a:rPr lang="zh-TW" altLang="en-US" sz="2000" dirty="0">
                <a:solidFill>
                  <a:srgbClr val="0D0D0D"/>
                </a:solidFill>
                <a:latin typeface="Times New Roman" panose="02020603050405020304" pitchFamily="18" charset="0"/>
                <a:cs typeface="Times New Roman" panose="02020603050405020304" pitchFamily="18" charset="0"/>
              </a:rPr>
              <a:t> </a:t>
            </a:r>
            <a:r>
              <a:rPr lang="zh-TW" altLang="zh-TW" sz="2000" b="1" dirty="0">
                <a:solidFill>
                  <a:srgbClr val="0D0D0D"/>
                </a:solidFill>
                <a:latin typeface="微軟正黑體" panose="020B0604030504040204" pitchFamily="34" charset="-120"/>
                <a:ea typeface="微軟正黑體" panose="020B0604030504040204" pitchFamily="34" charset="-120"/>
              </a:rPr>
              <a:t>只允許</a:t>
            </a:r>
            <a:r>
              <a:rPr lang="zh-TW" altLang="zh-TW" sz="2000" b="1" dirty="0">
                <a:solidFill>
                  <a:srgbClr val="C00000"/>
                </a:solidFill>
                <a:latin typeface="微軟正黑體" panose="020B0604030504040204" pitchFamily="34" charset="-120"/>
                <a:ea typeface="微軟正黑體" panose="020B0604030504040204" pitchFamily="34" charset="-120"/>
              </a:rPr>
              <a:t>被授權人員</a:t>
            </a:r>
            <a:r>
              <a:rPr lang="zh-TW" altLang="zh-TW" sz="2000" b="1" dirty="0">
                <a:solidFill>
                  <a:srgbClr val="0D0D0D"/>
                </a:solidFill>
                <a:latin typeface="微軟正黑體" panose="020B0604030504040204" pitchFamily="34" charset="-120"/>
                <a:ea typeface="微軟正黑體" panose="020B0604030504040204" pitchFamily="34" charset="-120"/>
              </a:rPr>
              <a:t>進入。</a:t>
            </a:r>
            <a:endParaRPr lang="en-US" altLang="zh-TW" sz="2000" b="1" dirty="0">
              <a:solidFill>
                <a:srgbClr val="0D0D0D"/>
              </a:solidFill>
              <a:latin typeface="微軟正黑體" panose="020B0604030504040204" pitchFamily="34" charset="-120"/>
              <a:ea typeface="微軟正黑體" panose="020B0604030504040204" pitchFamily="34" charset="-120"/>
            </a:endParaRPr>
          </a:p>
          <a:p>
            <a:r>
              <a:rPr lang="zh-TW" altLang="en-US"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獨立</a:t>
            </a:r>
            <a:r>
              <a:rPr lang="zh-TW" altLang="zh-TW" sz="2000" b="1" dirty="0">
                <a:solidFill>
                  <a:srgbClr val="C00000"/>
                </a:solidFill>
                <a:latin typeface="微軟正黑體" panose="020B0604030504040204" pitchFamily="34" charset="-120"/>
                <a:ea typeface="微軟正黑體" panose="020B0604030504040204" pitchFamily="34" charset="-120"/>
              </a:rPr>
              <a:t>門禁管制</a:t>
            </a:r>
            <a:r>
              <a:rPr lang="zh-TW" altLang="zh-TW" sz="2000" b="1" dirty="0">
                <a:solidFill>
                  <a:srgbClr val="0D0D0D"/>
                </a:solidFill>
                <a:latin typeface="微軟正黑體" panose="020B0604030504040204" pitchFamily="34" charset="-120"/>
                <a:ea typeface="微軟正黑體" panose="020B0604030504040204" pitchFamily="34" charset="-120"/>
              </a:rPr>
              <a:t>，如鑰匙、磁卡、電子密碼、特殊身份識別。</a:t>
            </a:r>
            <a:endParaRPr lang="en-US" altLang="zh-TW" sz="2000" b="1" dirty="0">
              <a:solidFill>
                <a:srgbClr val="0D0D0D"/>
              </a:solidFill>
              <a:latin typeface="微軟正黑體" panose="020B0604030504040204" pitchFamily="34" charset="-120"/>
              <a:ea typeface="微軟正黑體" panose="020B0604030504040204" pitchFamily="34" charset="-120"/>
            </a:endParaRPr>
          </a:p>
          <a:p>
            <a:r>
              <a:rPr lang="zh-TW" altLang="en-US"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須設置於限制區域內，且四周為</a:t>
            </a:r>
            <a:r>
              <a:rPr lang="zh-TW" altLang="zh-TW" sz="2000" b="1" dirty="0">
                <a:solidFill>
                  <a:srgbClr val="C00000"/>
                </a:solidFill>
                <a:latin typeface="微軟正黑體" panose="020B0604030504040204" pitchFamily="34" charset="-120"/>
                <a:ea typeface="微軟正黑體" panose="020B0604030504040204" pitchFamily="34" charset="-120"/>
              </a:rPr>
              <a:t>獨立隔間</a:t>
            </a:r>
            <a:r>
              <a:rPr lang="zh-TW" altLang="zh-TW" sz="2000" b="1" dirty="0">
                <a:solidFill>
                  <a:srgbClr val="0D0D0D"/>
                </a:solidFill>
                <a:latin typeface="微軟正黑體" panose="020B0604030504040204" pitchFamily="34" charset="-120"/>
                <a:ea typeface="微軟正黑體" panose="020B0604030504040204" pitchFamily="34" charset="-120"/>
              </a:rPr>
              <a:t>。</a:t>
            </a:r>
            <a:r>
              <a:rPr lang="zh-TW" altLang="zh-TW" sz="2000" dirty="0">
                <a:solidFill>
                  <a:srgbClr val="0D0D0D"/>
                </a:solidFill>
                <a:latin typeface="Times New Roman" panose="02020603050405020304" pitchFamily="18" charset="0"/>
                <a:cs typeface="Times New Roman" panose="02020603050405020304" pitchFamily="18" charset="0"/>
              </a:rPr>
              <a:t> </a:t>
            </a:r>
            <a:endParaRPr lang="en-US" altLang="zh-TW" sz="2000" dirty="0">
              <a:solidFill>
                <a:srgbClr val="0D0D0D"/>
              </a:solidFill>
              <a:latin typeface="Times New Roman" panose="02020603050405020304" pitchFamily="18" charset="0"/>
              <a:cs typeface="Times New Roman" panose="02020603050405020304" pitchFamily="18" charset="0"/>
            </a:endParaRPr>
          </a:p>
          <a:p>
            <a:r>
              <a:rPr lang="zh-TW" altLang="en-US" sz="2000" b="1" dirty="0">
                <a:solidFill>
                  <a:srgbClr val="0D0D0D"/>
                </a:solidFill>
                <a:latin typeface="Times New Roman" panose="02020603050405020304" pitchFamily="18" charset="0"/>
                <a:ea typeface="微軟正黑體" panose="020B0604030504040204" pitchFamily="34" charset="-120"/>
                <a:cs typeface="Times New Roman" panose="02020603050405020304" pitchFamily="18" charset="0"/>
              </a:rPr>
              <a:t>          </a:t>
            </a:r>
            <a:r>
              <a:rPr lang="zh-TW" altLang="zh-TW" sz="2000" b="1" dirty="0">
                <a:solidFill>
                  <a:srgbClr val="0D0D0D"/>
                </a:solidFill>
                <a:latin typeface="微軟正黑體" panose="020B0604030504040204" pitchFamily="34" charset="-120"/>
                <a:ea typeface="微軟正黑體" panose="020B0604030504040204" pitchFamily="34" charset="-120"/>
              </a:rPr>
              <a:t>如設有窗戶、通風口等，確認其保全完善，防止有心人士侵入。</a:t>
            </a:r>
            <a:endParaRPr lang="en-US" altLang="zh-TW" sz="2000" b="1" dirty="0">
              <a:solidFill>
                <a:srgbClr val="0D0D0D"/>
              </a:solidFill>
              <a:latin typeface="微軟正黑體" panose="020B0604030504040204" pitchFamily="34" charset="-120"/>
              <a:ea typeface="微軟正黑體" panose="020B0604030504040204" pitchFamily="34" charset="-120"/>
            </a:endParaRPr>
          </a:p>
          <a:p>
            <a:r>
              <a:rPr lang="zh-TW" altLang="en-US"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設</a:t>
            </a:r>
            <a:r>
              <a:rPr lang="zh-TW" altLang="en-US" sz="2000" b="1" dirty="0">
                <a:solidFill>
                  <a:srgbClr val="0D0D0D"/>
                </a:solidFill>
                <a:latin typeface="微軟正黑體" panose="020B0604030504040204" pitchFamily="34" charset="-120"/>
                <a:ea typeface="微軟正黑體" panose="020B0604030504040204" pitchFamily="34" charset="-120"/>
              </a:rPr>
              <a:t>置</a:t>
            </a:r>
            <a:r>
              <a:rPr lang="zh-TW" altLang="zh-TW" sz="2000" b="1" dirty="0">
                <a:solidFill>
                  <a:srgbClr val="C00000"/>
                </a:solidFill>
                <a:latin typeface="微軟正黑體" panose="020B0604030504040204" pitchFamily="34" charset="-120"/>
                <a:ea typeface="微軟正黑體" panose="020B0604030504040204" pitchFamily="34" charset="-120"/>
              </a:rPr>
              <a:t>24 小時監視系統</a:t>
            </a:r>
            <a:r>
              <a:rPr lang="zh-TW" altLang="zh-TW" sz="2000" b="1" dirty="0">
                <a:solidFill>
                  <a:srgbClr val="0D0D0D"/>
                </a:solidFill>
                <a:latin typeface="微軟正黑體" panose="020B0604030504040204" pitchFamily="34" charset="-120"/>
                <a:ea typeface="微軟正黑體" panose="020B0604030504040204" pitchFamily="34" charset="-120"/>
              </a:rPr>
              <a:t>。</a:t>
            </a:r>
            <a:endParaRPr lang="en-US" altLang="zh-TW" sz="2000" b="1" dirty="0">
              <a:solidFill>
                <a:srgbClr val="0D0D0D"/>
              </a:solidFill>
              <a:latin typeface="微軟正黑體" panose="020B0604030504040204" pitchFamily="34" charset="-120"/>
              <a:ea typeface="微軟正黑體" panose="020B0604030504040204" pitchFamily="34" charset="-120"/>
            </a:endParaRPr>
          </a:p>
          <a:p>
            <a:r>
              <a:rPr lang="en-US" altLang="zh-TW" sz="2000" b="1" dirty="0">
                <a:solidFill>
                  <a:srgbClr val="0D0D0D"/>
                </a:solidFill>
                <a:latin typeface="微軟正黑體" panose="020B0604030504040204" pitchFamily="34" charset="-120"/>
                <a:ea typeface="微軟正黑體" panose="020B0604030504040204" pitchFamily="34" charset="-120"/>
              </a:rPr>
              <a:t>          </a:t>
            </a:r>
            <a:r>
              <a:rPr lang="zh-TW" altLang="zh-TW" sz="2000" b="1" dirty="0">
                <a:solidFill>
                  <a:srgbClr val="0D0D0D"/>
                </a:solidFill>
                <a:latin typeface="微軟正黑體" panose="020B0604030504040204" pitchFamily="34" charset="-120"/>
                <a:ea typeface="微軟正黑體" panose="020B0604030504040204" pitchFamily="34" charset="-120"/>
              </a:rPr>
              <a:t>設施(備)</a:t>
            </a:r>
            <a:r>
              <a:rPr lang="zh-TW" altLang="zh-TW" sz="2000" b="1" dirty="0">
                <a:solidFill>
                  <a:srgbClr val="C00000"/>
                </a:solidFill>
                <a:latin typeface="微軟正黑體" panose="020B0604030504040204" pitchFamily="34" charset="-120"/>
                <a:ea typeface="微軟正黑體" panose="020B0604030504040204" pitchFamily="34" charset="-120"/>
              </a:rPr>
              <a:t>維護人員</a:t>
            </a:r>
            <a:r>
              <a:rPr lang="zh-TW" altLang="zh-TW" sz="2000" b="1" dirty="0">
                <a:solidFill>
                  <a:srgbClr val="0D0D0D"/>
                </a:solidFill>
                <a:latin typeface="微軟正黑體" panose="020B0604030504040204" pitchFamily="34" charset="-120"/>
                <a:ea typeface="微軟正黑體" panose="020B0604030504040204" pitchFamily="34" charset="-120"/>
              </a:rPr>
              <a:t>進出及維修資料</a:t>
            </a:r>
            <a:r>
              <a:rPr lang="zh-TW" altLang="zh-TW" sz="2000" b="1" dirty="0">
                <a:solidFill>
                  <a:srgbClr val="C00000"/>
                </a:solidFill>
                <a:latin typeface="微軟正黑體" panose="020B0604030504040204" pitchFamily="34" charset="-120"/>
                <a:ea typeface="微軟正黑體" panose="020B0604030504040204" pitchFamily="34" charset="-120"/>
              </a:rPr>
              <a:t>紀錄</a:t>
            </a:r>
            <a:r>
              <a:rPr lang="zh-TW" altLang="en-US" sz="2000" b="1" dirty="0">
                <a:solidFill>
                  <a:srgbClr val="C00000"/>
                </a:solidFill>
                <a:latin typeface="微軟正黑體" panose="020B0604030504040204" pitchFamily="34" charset="-120"/>
                <a:ea typeface="微軟正黑體" panose="020B0604030504040204" pitchFamily="34" charset="-120"/>
              </a:rPr>
              <a:t>  。</a:t>
            </a:r>
            <a:endParaRPr lang="zh-TW" altLang="zh-TW" sz="2000" dirty="0">
              <a:latin typeface="微軟正黑體" panose="020B0604030504040204" pitchFamily="34" charset="-120"/>
              <a:ea typeface="微軟正黑體" panose="020B0604030504040204" pitchFamily="34" charset="-120"/>
            </a:endParaRPr>
          </a:p>
        </p:txBody>
      </p:sp>
      <p:sp>
        <p:nvSpPr>
          <p:cNvPr id="4" name="標題 3"/>
          <p:cNvSpPr>
            <a:spLocks noGrp="1"/>
          </p:cNvSpPr>
          <p:nvPr>
            <p:ph type="ctrTitle"/>
          </p:nvPr>
        </p:nvSpPr>
        <p:spPr>
          <a:xfrm>
            <a:off x="609600" y="180847"/>
            <a:ext cx="7772400" cy="615553"/>
          </a:xfrm>
        </p:spPr>
        <p:txBody>
          <a:bodyPr/>
          <a:lstStyle/>
          <a:p>
            <a:r>
              <a:rPr lang="zh-TW" altLang="en-US" dirty="0">
                <a:latin typeface="微軟正黑體" panose="020B0604030504040204" pitchFamily="34" charset="-120"/>
                <a:ea typeface="微軟正黑體" panose="020B0604030504040204" pitchFamily="34" charset="-120"/>
              </a:rPr>
              <a:t>材料儲存區域之物理性</a:t>
            </a:r>
            <a:r>
              <a:rPr lang="zh-TW" altLang="en-US" spc="-14" dirty="0">
                <a:latin typeface="微軟正黑體" panose="020B0604030504040204" pitchFamily="34" charset="-120"/>
                <a:ea typeface="微軟正黑體" panose="020B0604030504040204" pitchFamily="34" charset="-120"/>
              </a:rPr>
              <a:t>保</a:t>
            </a:r>
            <a:r>
              <a:rPr lang="zh-TW" altLang="en-US" dirty="0">
                <a:latin typeface="微軟正黑體" panose="020B0604030504040204" pitchFamily="34" charset="-120"/>
                <a:ea typeface="微軟正黑體" panose="020B0604030504040204" pitchFamily="34" charset="-120"/>
              </a:rPr>
              <a:t>全</a:t>
            </a:r>
            <a:endParaRPr lang="zh-TW" altLang="en-US" dirty="0"/>
          </a:p>
        </p:txBody>
      </p:sp>
      <p:sp>
        <p:nvSpPr>
          <p:cNvPr id="2" name="矩形 1"/>
          <p:cNvSpPr/>
          <p:nvPr/>
        </p:nvSpPr>
        <p:spPr>
          <a:xfrm>
            <a:off x="8794866" y="6477000"/>
            <a:ext cx="328936" cy="276999"/>
          </a:xfrm>
          <a:prstGeom prst="rect">
            <a:avLst/>
          </a:prstGeom>
        </p:spPr>
        <p:txBody>
          <a:bodyPr wrap="none">
            <a:spAutoFit/>
          </a:bodyPr>
          <a:lstStyle/>
          <a:p>
            <a:r>
              <a:rPr lang="en-US" altLang="zh-TW" sz="1200" dirty="0">
                <a:latin typeface="Garamond" panose="02020404030301010803" pitchFamily="18" charset="0"/>
              </a:rPr>
              <a:t>70</a:t>
            </a:r>
          </a:p>
        </p:txBody>
      </p:sp>
    </p:spTree>
    <p:extLst>
      <p:ext uri="{BB962C8B-B14F-4D97-AF65-F5344CB8AC3E}">
        <p14:creationId xmlns:p14="http://schemas.microsoft.com/office/powerpoint/2010/main" val="2456939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28600" y="1676400"/>
            <a:ext cx="8763000" cy="3354765"/>
          </a:xfrm>
          <a:prstGeom prst="rect">
            <a:avLst/>
          </a:prstGeom>
        </p:spPr>
        <p:txBody>
          <a:bodyPr wrap="square" lIns="0" tIns="0" rIns="0" bIns="0">
            <a:spAutoFit/>
          </a:bodyPr>
          <a:lstStyle>
            <a:lvl1pPr marL="327025" indent="-3159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54012" indent="-342900">
              <a:buClr>
                <a:srgbClr val="C00000"/>
              </a:buClr>
              <a:buFont typeface="Wingdings" panose="05000000000000000000" pitchFamily="2" charset="2"/>
              <a:buChar char="Ø"/>
            </a:pPr>
            <a:r>
              <a:rPr lang="zh-TW" altLang="zh-TW" sz="2400" b="1" dirty="0">
                <a:solidFill>
                  <a:srgbClr val="0D0D0D"/>
                </a:solidFill>
                <a:latin typeface="微軟正黑體" panose="020B0604030504040204" pitchFamily="34" charset="-120"/>
                <a:ea typeface="微軟正黑體" panose="020B0604030504040204" pitchFamily="34" charset="-120"/>
              </a:rPr>
              <a:t>人員應持有身份識別證，識別證上有相片輔佐辨識以及該人員可存取材料等級</a:t>
            </a:r>
            <a:r>
              <a:rPr lang="en-US" altLang="zh-TW" sz="2400" b="1" dirty="0">
                <a:solidFill>
                  <a:srgbClr val="0D0D0D"/>
                </a:solidFill>
                <a:latin typeface="微軟正黑體" panose="020B0604030504040204" pitchFamily="34" charset="-120"/>
                <a:ea typeface="微軟正黑體" panose="020B0604030504040204" pitchFamily="34" charset="-120"/>
              </a:rPr>
              <a:t>(</a:t>
            </a:r>
            <a:r>
              <a:rPr lang="zh-TW" altLang="zh-TW" sz="2400" b="1" dirty="0">
                <a:solidFill>
                  <a:srgbClr val="C00000"/>
                </a:solidFill>
                <a:latin typeface="微軟正黑體" panose="020B0604030504040204" pitchFamily="34" charset="-120"/>
                <a:ea typeface="微軟正黑體" panose="020B0604030504040204" pitchFamily="34" charset="-120"/>
              </a:rPr>
              <a:t>可進入之區域等級</a:t>
            </a:r>
            <a:r>
              <a:rPr lang="en-US" altLang="zh-TW" sz="2400" b="1" dirty="0">
                <a:solidFill>
                  <a:srgbClr val="0D0D0D"/>
                </a:solidFill>
                <a:latin typeface="微軟正黑體" panose="020B0604030504040204" pitchFamily="34" charset="-120"/>
                <a:ea typeface="微軟正黑體" panose="020B0604030504040204" pitchFamily="34" charset="-120"/>
              </a:rPr>
              <a:t>)</a:t>
            </a:r>
            <a:r>
              <a:rPr lang="zh-TW" altLang="zh-TW" sz="2400" b="1" dirty="0">
                <a:solidFill>
                  <a:srgbClr val="0D0D0D"/>
                </a:solidFill>
                <a:latin typeface="微軟正黑體" panose="020B0604030504040204" pitchFamily="34" charset="-120"/>
                <a:ea typeface="微軟正黑體" panose="020B0604030504040204" pitchFamily="34" charset="-120"/>
              </a:rPr>
              <a:t>之相關訊息為佳。</a:t>
            </a:r>
            <a:endParaRPr lang="en-US" altLang="zh-TW" sz="2400" b="1" dirty="0">
              <a:solidFill>
                <a:srgbClr val="0D0D0D"/>
              </a:solidFill>
              <a:latin typeface="微軟正黑體" panose="020B0604030504040204" pitchFamily="34" charset="-120"/>
              <a:ea typeface="微軟正黑體" panose="020B0604030504040204" pitchFamily="34" charset="-120"/>
            </a:endParaRPr>
          </a:p>
          <a:p>
            <a:pPr marL="354012" indent="-342900">
              <a:spcBef>
                <a:spcPts val="1500"/>
              </a:spcBef>
              <a:buClr>
                <a:srgbClr val="C00000"/>
              </a:buClr>
              <a:buFont typeface="Wingdings" panose="05000000000000000000" pitchFamily="2" charset="2"/>
              <a:buChar char="Ø"/>
            </a:pPr>
            <a:r>
              <a:rPr lang="zh-TW" altLang="zh-TW" sz="2400" b="1" dirty="0">
                <a:solidFill>
                  <a:srgbClr val="0D0D0D"/>
                </a:solidFill>
                <a:latin typeface="微軟正黑體" panose="020B0604030504040204" pitchFamily="34" charset="-120"/>
                <a:ea typeface="微軟正黑體" panose="020B0604030504040204" pitchFamily="34" charset="-120"/>
              </a:rPr>
              <a:t>身份</a:t>
            </a:r>
            <a:r>
              <a:rPr lang="zh-TW" altLang="zh-TW" sz="2400" b="1" dirty="0">
                <a:solidFill>
                  <a:srgbClr val="C00000"/>
                </a:solidFill>
                <a:latin typeface="微軟正黑體" panose="020B0604030504040204" pitchFamily="34" charset="-120"/>
                <a:ea typeface="微軟正黑體" panose="020B0604030504040204" pitchFamily="34" charset="-120"/>
              </a:rPr>
              <a:t>識別證應隨身佩帶</a:t>
            </a:r>
            <a:r>
              <a:rPr lang="zh-TW" altLang="zh-TW" sz="2400" b="1" dirty="0">
                <a:solidFill>
                  <a:srgbClr val="0D0D0D"/>
                </a:solidFill>
                <a:latin typeface="微軟正黑體" panose="020B0604030504040204" pitchFamily="34" charset="-120"/>
                <a:ea typeface="微軟正黑體" panose="020B0604030504040204" pitchFamily="34" charset="-120"/>
              </a:rPr>
              <a:t>，除非某些情況下佩帶識別證可能危及人員安全時，才可取下。</a:t>
            </a:r>
            <a:endParaRPr lang="en-US" altLang="zh-TW" sz="2400" b="1" dirty="0">
              <a:solidFill>
                <a:srgbClr val="0D0D0D"/>
              </a:solidFill>
              <a:latin typeface="微軟正黑體" panose="020B0604030504040204" pitchFamily="34" charset="-120"/>
              <a:ea typeface="微軟正黑體" panose="020B0604030504040204" pitchFamily="34" charset="-120"/>
            </a:endParaRPr>
          </a:p>
          <a:p>
            <a:pPr marL="354012" indent="-342900">
              <a:spcBef>
                <a:spcPts val="1500"/>
              </a:spcBef>
              <a:buClr>
                <a:srgbClr val="C00000"/>
              </a:buClr>
              <a:buFont typeface="Wingdings" panose="05000000000000000000" pitchFamily="2" charset="2"/>
              <a:buChar char="Ø"/>
            </a:pPr>
            <a:r>
              <a:rPr lang="zh-TW" altLang="zh-TW" sz="2400" b="1" dirty="0">
                <a:latin typeface="微軟正黑體" panose="020B0604030504040204" pitchFamily="34" charset="-120"/>
                <a:ea typeface="微軟正黑體" panose="020B0604030504040204" pitchFamily="34" charset="-120"/>
              </a:rPr>
              <a:t>員工於</a:t>
            </a:r>
            <a:r>
              <a:rPr lang="zh-TW" altLang="zh-TW" sz="2400" b="1" dirty="0">
                <a:solidFill>
                  <a:srgbClr val="C00000"/>
                </a:solidFill>
                <a:latin typeface="微軟正黑體" panose="020B0604030504040204" pitchFamily="34" charset="-120"/>
                <a:ea typeface="微軟正黑體" panose="020B0604030504040204" pitchFamily="34" charset="-120"/>
              </a:rPr>
              <a:t>離職時，應繳回識別證</a:t>
            </a:r>
            <a:r>
              <a:rPr lang="zh-TW" altLang="zh-TW"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354012" indent="-342900">
              <a:spcBef>
                <a:spcPts val="1500"/>
              </a:spcBef>
              <a:buClr>
                <a:srgbClr val="C00000"/>
              </a:buClr>
              <a:buFont typeface="Wingdings" panose="05000000000000000000" pitchFamily="2" charset="2"/>
              <a:buChar char="Ø"/>
            </a:pPr>
            <a:r>
              <a:rPr lang="zh-TW" altLang="zh-TW" sz="2400" b="1" dirty="0">
                <a:latin typeface="微軟正黑體" panose="020B0604030504040204" pitchFamily="34" charset="-120"/>
                <a:ea typeface="微軟正黑體" panose="020B0604030504040204" pitchFamily="34" charset="-120"/>
              </a:rPr>
              <a:t>不論現職或離職員工在不侵犯個人隱私，皆應</a:t>
            </a:r>
            <a:r>
              <a:rPr lang="zh-TW" altLang="zh-TW" sz="2400" b="1" dirty="0">
                <a:solidFill>
                  <a:srgbClr val="C00000"/>
                </a:solidFill>
                <a:latin typeface="微軟正黑體" panose="020B0604030504040204" pitchFamily="34" charset="-120"/>
                <a:ea typeface="微軟正黑體" panose="020B0604030504040204" pitchFamily="34" charset="-120"/>
              </a:rPr>
              <a:t>保存工作紀錄。</a:t>
            </a:r>
            <a:endParaRPr lang="en-US" altLang="zh-TW" sz="2400" b="1" dirty="0">
              <a:solidFill>
                <a:srgbClr val="C00000"/>
              </a:solidFill>
              <a:latin typeface="微軟正黑體" panose="020B0604030504040204" pitchFamily="34" charset="-120"/>
              <a:ea typeface="微軟正黑體" panose="020B0604030504040204" pitchFamily="34" charset="-120"/>
            </a:endParaRPr>
          </a:p>
          <a:p>
            <a:pPr marL="354012" indent="-342900">
              <a:spcBef>
                <a:spcPts val="1500"/>
              </a:spcBef>
              <a:buClr>
                <a:srgbClr val="C00000"/>
              </a:buClr>
              <a:buFont typeface="Wingdings" panose="05000000000000000000" pitchFamily="2" charset="2"/>
              <a:buChar char="Ø"/>
            </a:pPr>
            <a:r>
              <a:rPr lang="zh-TW" altLang="zh-TW" sz="2400" b="1" dirty="0">
                <a:solidFill>
                  <a:srgbClr val="C00000"/>
                </a:solidFill>
                <a:latin typeface="微軟正黑體" panose="020B0604030504040204" pitchFamily="34" charset="-120"/>
                <a:ea typeface="微軟正黑體" panose="020B0604030504040204" pitchFamily="34" charset="-120"/>
              </a:rPr>
              <a:t>實驗室設有門禁管制。</a:t>
            </a:r>
            <a:endParaRPr lang="zh-TW" altLang="zh-TW" sz="2400" dirty="0">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237893" y="533400"/>
            <a:ext cx="6248400" cy="707886"/>
          </a:xfrm>
          <a:prstGeom prst="rect">
            <a:avLst/>
          </a:prstGeom>
          <a:noFill/>
        </p:spPr>
        <p:txBody>
          <a:bodyPr wrap="square" rtlCol="0">
            <a:spAutoFit/>
          </a:bodyPr>
          <a:lstStyle/>
          <a:p>
            <a:r>
              <a:rPr lang="zh-TW" altLang="zh-TW" sz="4000" b="1" dirty="0">
                <a:latin typeface="微軟正黑體" panose="020B0604030504040204" pitchFamily="34" charset="-120"/>
                <a:ea typeface="微軟正黑體" panose="020B0604030504040204" pitchFamily="34" charset="-120"/>
              </a:rPr>
              <a:t>人員之保全管理</a:t>
            </a:r>
            <a:endParaRPr lang="zh-TW" altLang="en-US" sz="4000" b="1" dirty="0">
              <a:latin typeface="微軟正黑體" panose="020B0604030504040204" pitchFamily="34" charset="-120"/>
              <a:ea typeface="微軟正黑體" panose="020B0604030504040204" pitchFamily="34" charset="-120"/>
            </a:endParaRPr>
          </a:p>
        </p:txBody>
      </p:sp>
      <p:sp>
        <p:nvSpPr>
          <p:cNvPr id="3" name="矩形 2"/>
          <p:cNvSpPr/>
          <p:nvPr/>
        </p:nvSpPr>
        <p:spPr>
          <a:xfrm>
            <a:off x="8815064" y="6400800"/>
            <a:ext cx="328936" cy="276999"/>
          </a:xfrm>
          <a:prstGeom prst="rect">
            <a:avLst/>
          </a:prstGeom>
        </p:spPr>
        <p:txBody>
          <a:bodyPr wrap="none">
            <a:spAutoFit/>
          </a:bodyPr>
          <a:lstStyle/>
          <a:p>
            <a:r>
              <a:rPr lang="en-US" altLang="zh-TW" sz="1200" dirty="0">
                <a:latin typeface="Garamond" panose="02020404030301010803" pitchFamily="18" charset="0"/>
              </a:rPr>
              <a:t>71</a:t>
            </a:r>
            <a:endParaRPr lang="zh-TW" altLang="en-US" sz="1200" dirty="0"/>
          </a:p>
        </p:txBody>
      </p:sp>
    </p:spTree>
    <p:extLst>
      <p:ext uri="{BB962C8B-B14F-4D97-AF65-F5344CB8AC3E}">
        <p14:creationId xmlns:p14="http://schemas.microsoft.com/office/powerpoint/2010/main" val="223662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內容版面配置區 2"/>
          <p:cNvSpPr>
            <a:spLocks noGrp="1"/>
          </p:cNvSpPr>
          <p:nvPr>
            <p:ph idx="4294967295"/>
          </p:nvPr>
        </p:nvSpPr>
        <p:spPr>
          <a:xfrm>
            <a:off x="350889" y="4814093"/>
            <a:ext cx="8420458" cy="1366837"/>
          </a:xfrm>
          <a:prstGeom prst="rect">
            <a:avLst/>
          </a:prstGeom>
        </p:spPr>
        <p:txBody>
          <a:bodyPr rtlCol="0">
            <a:noAutofit/>
          </a:bodyPr>
          <a:lstStyle/>
          <a:p>
            <a:pPr>
              <a:buClr>
                <a:srgbClr val="C00000"/>
              </a:buClr>
              <a:defRPr/>
            </a:pP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辦法 第二十六條</a:t>
            </a:r>
            <a:endParaRPr lang="en-US" altLang="zh-TW" sz="2400" dirty="0">
              <a:latin typeface="微軟正黑體" panose="020B0604030504040204" pitchFamily="34" charset="-120"/>
              <a:ea typeface="微軟正黑體" panose="020B0604030504040204" pitchFamily="34" charset="-120"/>
            </a:endParaRPr>
          </a:p>
          <a:p>
            <a:pPr marL="342900" indent="-342900">
              <a:spcBef>
                <a:spcPts val="1000"/>
              </a:spcBef>
              <a:buClr>
                <a:srgbClr val="C00000"/>
              </a:buClr>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實驗室及保存場所應</a:t>
            </a:r>
            <a:r>
              <a:rPr lang="zh-TW" altLang="en-US" sz="2000" b="1" u="sng" dirty="0">
                <a:solidFill>
                  <a:srgbClr val="C00000"/>
                </a:solidFill>
                <a:latin typeface="微軟正黑體" panose="020B0604030504040204" pitchFamily="34" charset="-120"/>
                <a:ea typeface="微軟正黑體" panose="020B0604030504040204" pitchFamily="34" charset="-120"/>
              </a:rPr>
              <a:t>保存</a:t>
            </a: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第二級至第四級危險群病原體與生物毒素之</a:t>
            </a:r>
            <a:r>
              <a:rPr lang="zh-TW" altLang="en-US" sz="2000" b="1" dirty="0">
                <a:solidFill>
                  <a:srgbClr val="C00000"/>
                </a:solidFill>
                <a:latin typeface="微軟正黑體" panose="020B0604030504040204" pitchFamily="34" charset="-120"/>
                <a:ea typeface="微軟正黑體" panose="020B0604030504040204" pitchFamily="34" charset="-120"/>
              </a:rPr>
              <a:t>庫存、處分、異常事件、人員訓練及其他相關活動之</a:t>
            </a:r>
            <a:r>
              <a:rPr lang="zh-TW" altLang="en-US" sz="2000" b="1" u="sng" dirty="0">
                <a:solidFill>
                  <a:srgbClr val="C00000"/>
                </a:solidFill>
                <a:latin typeface="微軟正黑體" panose="020B0604030504040204" pitchFamily="34" charset="-120"/>
                <a:ea typeface="微軟正黑體" panose="020B0604030504040204" pitchFamily="34" charset="-120"/>
              </a:rPr>
              <a:t>紀錄至少三年</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p>
        </p:txBody>
      </p:sp>
      <p:sp>
        <p:nvSpPr>
          <p:cNvPr id="133124" name="投影片編號版面配置區 3"/>
          <p:cNvSpPr>
            <a:spLocks noGrp="1"/>
          </p:cNvSpPr>
          <p:nvPr>
            <p:ph type="sldNum" sz="quarter" idx="4294967295"/>
          </p:nvPr>
        </p:nvSpPr>
        <p:spPr>
          <a:xfrm>
            <a:off x="8572500" y="6473825"/>
            <a:ext cx="584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EAA6500E-9296-4A04-BCD6-5D41EBD887B5}"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77</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6" name="內容版面配置區 2"/>
          <p:cNvSpPr txBox="1">
            <a:spLocks/>
          </p:cNvSpPr>
          <p:nvPr/>
        </p:nvSpPr>
        <p:spPr bwMode="auto">
          <a:xfrm>
            <a:off x="323850" y="987836"/>
            <a:ext cx="84963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zh-TW" altLang="en-US" sz="2400" b="1" dirty="0">
                <a:solidFill>
                  <a:schemeClr val="tx1">
                    <a:lumMod val="85000"/>
                    <a:lumOff val="15000"/>
                  </a:schemeClr>
                </a:solidFill>
                <a:latin typeface="微軟正黑體" panose="020B0604030504040204" pitchFamily="34" charset="-120"/>
                <a:ea typeface="微軟正黑體" panose="020B0604030504040204" pitchFamily="34" charset="-120"/>
              </a:rPr>
              <a:t>辦法 第二十四條</a:t>
            </a:r>
            <a:r>
              <a:rPr lang="en-US" altLang="zh-TW" sz="2400" b="1" dirty="0">
                <a:solidFill>
                  <a:srgbClr val="C00000"/>
                </a:solidFill>
                <a:latin typeface="微軟正黑體" panose="020B0604030504040204" pitchFamily="34" charset="-120"/>
                <a:ea typeface="微軟正黑體" panose="020B0604030504040204" pitchFamily="34" charset="-120"/>
              </a:rPr>
              <a:t>!!!</a:t>
            </a:r>
            <a:endParaRPr kumimoji="0" lang="en-US" altLang="zh-TW" sz="24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buClr>
                <a:srgbClr val="C00000"/>
              </a:buClr>
              <a:buFont typeface="Wingdings" panose="05000000000000000000" pitchFamily="2" charset="2"/>
              <a:buChar char="Ø"/>
              <a:defRPr/>
            </a:pPr>
            <a:r>
              <a:rPr kumimoji="0"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實驗室、保存場所之</a:t>
            </a:r>
            <a:r>
              <a:rPr kumimoji="0" lang="zh-TW" altLang="en-US" sz="2000" b="1" u="sng" dirty="0">
                <a:solidFill>
                  <a:srgbClr val="C00000"/>
                </a:solidFill>
                <a:latin typeface="微軟正黑體" panose="020B0604030504040204" pitchFamily="34" charset="-120"/>
                <a:ea typeface="微軟正黑體" panose="020B0604030504040204" pitchFamily="34" charset="-120"/>
              </a:rPr>
              <a:t>新進人員</a:t>
            </a:r>
            <a:r>
              <a:rPr kumimoji="0" lang="zh-TW" altLang="en-US" sz="2000" b="1" dirty="0">
                <a:solidFill>
                  <a:srgbClr val="C00000"/>
                </a:solidFill>
                <a:latin typeface="微軟正黑體" panose="020B0604030504040204" pitchFamily="34" charset="-120"/>
                <a:ea typeface="微軟正黑體" panose="020B0604030504040204" pitchFamily="34" charset="-120"/>
              </a:rPr>
              <a:t>，</a:t>
            </a:r>
            <a:r>
              <a:rPr kumimoji="0" lang="zh-TW" altLang="en-US" sz="2000" b="1" dirty="0">
                <a:solidFill>
                  <a:schemeClr val="tx1"/>
                </a:solidFill>
                <a:latin typeface="微軟正黑體" panose="020B0604030504040204" pitchFamily="34" charset="-120"/>
                <a:ea typeface="微軟正黑體" panose="020B0604030504040204" pitchFamily="34" charset="-120"/>
              </a:rPr>
              <a:t>應接受</a:t>
            </a:r>
            <a:r>
              <a:rPr kumimoji="0" lang="zh-TW" altLang="en-US" sz="2000" b="1" u="sng" dirty="0">
                <a:solidFill>
                  <a:srgbClr val="C00000"/>
                </a:solidFill>
                <a:latin typeface="微軟正黑體" panose="020B0604030504040204" pitchFamily="34" charset="-120"/>
                <a:ea typeface="微軟正黑體" panose="020B0604030504040204" pitchFamily="34" charset="-120"/>
              </a:rPr>
              <a:t>至少八小時</a:t>
            </a:r>
            <a:r>
              <a:rPr kumimoji="0" lang="zh-TW" altLang="en-US" sz="2000" b="1" dirty="0">
                <a:solidFill>
                  <a:schemeClr val="tx1"/>
                </a:solidFill>
                <a:latin typeface="微軟正黑體" panose="020B0604030504040204" pitchFamily="34" charset="-120"/>
                <a:ea typeface="微軟正黑體" panose="020B0604030504040204" pitchFamily="34" charset="-120"/>
              </a:rPr>
              <a:t>生物安全及生物保全繼續教育。。</a:t>
            </a:r>
            <a:endParaRPr kumimoji="0"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C00000"/>
              </a:buClr>
              <a:buFont typeface="Wingdings" panose="05000000000000000000" pitchFamily="2" charset="2"/>
              <a:buChar char="Ø"/>
              <a:defRPr/>
            </a:pPr>
            <a:r>
              <a:rPr kumimoji="0" lang="zh-TW" altLang="en-US" sz="2000" b="1" dirty="0">
                <a:latin typeface="微軟正黑體" panose="020B0604030504040204" pitchFamily="34" charset="-120"/>
                <a:ea typeface="微軟正黑體" panose="020B0604030504040204" pitchFamily="34" charset="-120"/>
              </a:rPr>
              <a:t>實驗室、保存場所之</a:t>
            </a:r>
            <a:r>
              <a:rPr kumimoji="0" lang="zh-TW" altLang="en-US" sz="2000" b="1" u="sng" dirty="0">
                <a:solidFill>
                  <a:srgbClr val="C00000"/>
                </a:solidFill>
                <a:latin typeface="微軟正黑體" panose="020B0604030504040204" pitchFamily="34" charset="-120"/>
                <a:ea typeface="微軟正黑體" panose="020B0604030504040204" pitchFamily="34" charset="-120"/>
              </a:rPr>
              <a:t>現職人員</a:t>
            </a:r>
            <a:r>
              <a:rPr kumimoji="0" lang="zh-TW" altLang="en-US" sz="2000" b="1" dirty="0">
                <a:solidFill>
                  <a:srgbClr val="C00000"/>
                </a:solidFill>
                <a:latin typeface="微軟正黑體" panose="020B0604030504040204" pitchFamily="34" charset="-120"/>
                <a:ea typeface="微軟正黑體" panose="020B0604030504040204" pitchFamily="34" charset="-120"/>
              </a:rPr>
              <a:t>，</a:t>
            </a:r>
            <a:r>
              <a:rPr kumimoji="0" lang="zh-TW" altLang="en-US" sz="2000" b="1" u="sng" dirty="0">
                <a:solidFill>
                  <a:srgbClr val="C00000"/>
                </a:solidFill>
                <a:latin typeface="微軟正黑體" panose="020B0604030504040204" pitchFamily="34" charset="-120"/>
                <a:ea typeface="微軟正黑體" panose="020B0604030504040204" pitchFamily="34" charset="-120"/>
              </a:rPr>
              <a:t>每年</a:t>
            </a:r>
            <a:r>
              <a:rPr kumimoji="0" lang="zh-TW" altLang="en-US" sz="2000" b="1" dirty="0">
                <a:latin typeface="微軟正黑體" panose="020B0604030504040204" pitchFamily="34" charset="-120"/>
                <a:ea typeface="微軟正黑體" panose="020B0604030504040204" pitchFamily="34" charset="-120"/>
              </a:rPr>
              <a:t>應接受</a:t>
            </a:r>
            <a:r>
              <a:rPr kumimoji="0" lang="zh-TW" altLang="en-US" sz="2000" b="1" u="sng" dirty="0">
                <a:solidFill>
                  <a:srgbClr val="C00000"/>
                </a:solidFill>
                <a:latin typeface="微軟正黑體" panose="020B0604030504040204" pitchFamily="34" charset="-120"/>
                <a:ea typeface="微軟正黑體" panose="020B0604030504040204" pitchFamily="34" charset="-120"/>
              </a:rPr>
              <a:t>至少四小時</a:t>
            </a:r>
            <a:r>
              <a:rPr kumimoji="0" lang="zh-TW" altLang="en-US" sz="2000" b="1" dirty="0">
                <a:latin typeface="微軟正黑體" panose="020B0604030504040204" pitchFamily="34" charset="-120"/>
                <a:ea typeface="微軟正黑體" panose="020B0604030504040204" pitchFamily="34" charset="-120"/>
              </a:rPr>
              <a:t>生物安全及生物保全</a:t>
            </a:r>
            <a:r>
              <a:rPr kumimoji="0" lang="zh-TW" altLang="en-US" sz="2000" b="1" u="sng" dirty="0">
                <a:solidFill>
                  <a:srgbClr val="C00000"/>
                </a:solidFill>
                <a:latin typeface="微軟正黑體" panose="020B0604030504040204" pitchFamily="34" charset="-120"/>
                <a:ea typeface="微軟正黑體" panose="020B0604030504040204" pitchFamily="34" charset="-120"/>
              </a:rPr>
              <a:t>繼續教育</a:t>
            </a:r>
            <a:r>
              <a:rPr kumimoji="0"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endParaRPr kumimoji="0" lang="en-US" altLang="zh-TW"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C00000"/>
              </a:buClr>
              <a:buFont typeface="Wingdings" panose="05000000000000000000" pitchFamily="2" charset="2"/>
              <a:buChar char="Ø"/>
              <a:defRPr/>
            </a:pPr>
            <a:r>
              <a:rPr lang="zh-TW" altLang="en-US" sz="2000" b="1" dirty="0">
                <a:latin typeface="微軟正黑體" panose="020B0604030504040204" pitchFamily="34" charset="-120"/>
                <a:ea typeface="微軟正黑體" panose="020B0604030504040204" pitchFamily="34" charset="-120"/>
              </a:rPr>
              <a:t>高防護實驗室之新進人員，其所接受之生物安全及生物保全課程應經中央主管機關認可</a:t>
            </a:r>
            <a:endParaRPr kumimoji="0"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buClr>
                <a:srgbClr val="C00000"/>
              </a:buClr>
              <a:buFont typeface="Wingdings" panose="05000000000000000000" pitchFamily="2" charset="2"/>
              <a:buChar char="Ø"/>
              <a:defRPr/>
            </a:pPr>
            <a:r>
              <a:rPr kumimoji="0" lang="zh-TW" altLang="en-US" sz="2000" b="1" dirty="0">
                <a:latin typeface="微軟正黑體" panose="020B0604030504040204" pitchFamily="34" charset="-120"/>
                <a:ea typeface="微軟正黑體" panose="020B0604030504040204" pitchFamily="34" charset="-120"/>
              </a:rPr>
              <a:t>前項課程及繼續教育，設置單位得自行或委託其他機構、法人或團體辦理；或安排人員接受其他設置單位、機構、法人或團體辦理之課程或繼續教育</a:t>
            </a:r>
            <a:r>
              <a:rPr kumimoji="0"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p>
        </p:txBody>
      </p:sp>
      <p:sp>
        <p:nvSpPr>
          <p:cNvPr id="3" name="標題 2"/>
          <p:cNvSpPr>
            <a:spLocks noGrp="1"/>
          </p:cNvSpPr>
          <p:nvPr>
            <p:ph type="ctrTitle"/>
          </p:nvPr>
        </p:nvSpPr>
        <p:spPr>
          <a:xfrm>
            <a:off x="457200" y="199186"/>
            <a:ext cx="7772400" cy="615553"/>
          </a:xfrm>
        </p:spPr>
        <p:txBody>
          <a:bodyPr/>
          <a:lstStyle/>
          <a:p>
            <a:r>
              <a:rPr lang="zh-TW" altLang="en-US" dirty="0">
                <a:latin typeface="微軟正黑體" panose="020B0604030504040204" pitchFamily="34" charset="-120"/>
                <a:ea typeface="微軟正黑體" panose="020B0604030504040204" pitchFamily="34" charset="-120"/>
              </a:rPr>
              <a:t>人員教育訓練  </a:t>
            </a:r>
          </a:p>
        </p:txBody>
      </p:sp>
    </p:spTree>
    <p:extLst>
      <p:ext uri="{BB962C8B-B14F-4D97-AF65-F5344CB8AC3E}">
        <p14:creationId xmlns:p14="http://schemas.microsoft.com/office/powerpoint/2010/main" val="20155698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a:xfrm>
            <a:off x="506011" y="234950"/>
            <a:ext cx="7488237" cy="855663"/>
          </a:xfrm>
        </p:spPr>
        <p:txBody>
          <a:bodyPr rtlCol="0">
            <a:normAutofit/>
          </a:bodyPr>
          <a:lstStyle/>
          <a:p>
            <a:pPr eaLnBrk="1" fontAlgn="auto" hangingPunct="1">
              <a:spcAft>
                <a:spcPts val="0"/>
              </a:spcAft>
              <a:defRPr/>
            </a:pPr>
            <a:r>
              <a:rPr lang="zh-TW" altLang="en-US" sz="4000" b="1" dirty="0">
                <a:solidFill>
                  <a:srgbClr val="C00000"/>
                </a:solidFill>
                <a:latin typeface="微軟正黑體" panose="020B0604030504040204" pitchFamily="34" charset="-120"/>
                <a:ea typeface="微軟正黑體" panose="020B0604030504040204" pitchFamily="34" charset="-120"/>
              </a:rPr>
              <a:t>罰責</a:t>
            </a:r>
            <a:r>
              <a:rPr lang="en-US" altLang="zh-TW" sz="40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4000" b="1" dirty="0">
                <a:solidFill>
                  <a:schemeClr val="tx1">
                    <a:lumMod val="85000"/>
                    <a:lumOff val="15000"/>
                  </a:schemeClr>
                </a:solidFill>
                <a:latin typeface="微軟正黑體" panose="020B0604030504040204" pitchFamily="34" charset="-120"/>
                <a:ea typeface="微軟正黑體" panose="020B0604030504040204" pitchFamily="34" charset="-120"/>
              </a:rPr>
              <a:t>依</a:t>
            </a:r>
            <a:r>
              <a:rPr lang="en-US" altLang="zh-TW" sz="40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4000" b="1" dirty="0">
                <a:solidFill>
                  <a:schemeClr val="tx1">
                    <a:lumMod val="85000"/>
                    <a:lumOff val="15000"/>
                  </a:schemeClr>
                </a:solidFill>
                <a:latin typeface="微軟正黑體" panose="020B0604030504040204" pitchFamily="34" charset="-120"/>
                <a:ea typeface="微軟正黑體" panose="020B0604030504040204" pitchFamily="34" charset="-120"/>
              </a:rPr>
              <a:t>傳染病防治法</a:t>
            </a:r>
            <a:r>
              <a:rPr lang="en-US" altLang="zh-TW" sz="40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en-US" altLang="zh-TW" sz="4000" b="1" dirty="0">
                <a:solidFill>
                  <a:srgbClr val="C00000"/>
                </a:solidFill>
                <a:latin typeface="微軟正黑體" panose="020B0604030504040204" pitchFamily="34" charset="-120"/>
                <a:ea typeface="微軟正黑體" panose="020B0604030504040204" pitchFamily="34" charset="-120"/>
              </a:rPr>
              <a:t>!!!</a:t>
            </a:r>
            <a:endParaRPr lang="zh-TW" altLang="en-US" sz="4000" b="1" dirty="0">
              <a:solidFill>
                <a:srgbClr val="C00000"/>
              </a:solidFill>
              <a:latin typeface="微軟正黑體" panose="020B0604030504040204" pitchFamily="34" charset="-120"/>
              <a:ea typeface="微軟正黑體" panose="020B0604030504040204" pitchFamily="34" charset="-120"/>
            </a:endParaRPr>
          </a:p>
        </p:txBody>
      </p:sp>
      <p:sp>
        <p:nvSpPr>
          <p:cNvPr id="59395" name="內容版面配置區 2"/>
          <p:cNvSpPr>
            <a:spLocks noGrp="1"/>
          </p:cNvSpPr>
          <p:nvPr>
            <p:ph idx="4294967295"/>
          </p:nvPr>
        </p:nvSpPr>
        <p:spPr>
          <a:xfrm>
            <a:off x="571500" y="1073944"/>
            <a:ext cx="8267700" cy="4770437"/>
          </a:xfrm>
          <a:prstGeom prst="rect">
            <a:avLst/>
          </a:prstGeom>
        </p:spPr>
        <p:txBody>
          <a:bodyPr rtlCol="0">
            <a:noAutofit/>
          </a:bodyPr>
          <a:lstStyle/>
          <a:p>
            <a:pPr marL="457200" indent="-457200" eaLnBrk="1" fontAlgn="auto" hangingPunct="1">
              <a:spcAft>
                <a:spcPts val="0"/>
              </a:spcAft>
              <a:buClr>
                <a:srgbClr val="C00000"/>
              </a:buClr>
              <a:buFont typeface="Wingdings" panose="05000000000000000000" pitchFamily="2" charset="2"/>
              <a:buChar char="Ø"/>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64</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項第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款</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違返第</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項</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規定者，處</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新台幣</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萬元以上 </a:t>
            </a:r>
            <a:endPar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45</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萬元以下罰鍰。</a:t>
            </a:r>
            <a:endPar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eaLnBrk="1" fontAlgn="auto" hangingPunct="1">
              <a:spcBef>
                <a:spcPts val="4000"/>
              </a:spcBef>
              <a:spcAft>
                <a:spcPts val="0"/>
              </a:spcAft>
              <a:buClr>
                <a:srgbClr val="C00000"/>
              </a:buClr>
              <a:buFont typeface="Wingdings" panose="05000000000000000000" pitchFamily="2" charset="2"/>
              <a:buChar char="Ø"/>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69</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項第</a:t>
            </a:r>
            <a:r>
              <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款</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違反中央主管機關依</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34</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項授權所定辦法</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有關</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持有、使用感染性生物材料、實驗室生物安全管理</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及陳報主管機關之規定，</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處新台幣</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萬元以上</a:t>
            </a:r>
            <a:r>
              <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a:t>
            </a:r>
            <a:endParaRPr lang="en-US" altLang="zh-TW"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元以下罰鍰</a:t>
            </a: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；必要時得限期令其改善，屆期未改善</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fontAlgn="auto" hangingPunct="1">
              <a:spcBef>
                <a:spcPts val="0"/>
              </a:spcBef>
              <a:spcAft>
                <a:spcPts val="0"/>
              </a:spcAft>
              <a:buFont typeface="Wingdings" panose="05000000000000000000" pitchFamily="2" charset="2"/>
              <a:buNone/>
              <a:defRPr/>
            </a:pPr>
            <a:r>
              <a:rPr lang="zh-TW" altLang="en-US"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者，按次處罰之。</a:t>
            </a:r>
            <a:endParaRPr lang="en-US" altLang="zh-TW" sz="2800" b="1"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4148" name="投影片編號版面配置區 3"/>
          <p:cNvSpPr>
            <a:spLocks noGrp="1"/>
          </p:cNvSpPr>
          <p:nvPr>
            <p:ph type="sldNum" sz="quarter" idx="4294967295"/>
          </p:nvPr>
        </p:nvSpPr>
        <p:spPr>
          <a:xfrm>
            <a:off x="8523288"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67D74CC-1DF0-4CB2-B086-D21FE330E84D}"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78</a:t>
            </a:fld>
            <a:endParaRPr kumimoji="0" lang="en-US" altLang="zh-TW" sz="1200">
              <a:solidFill>
                <a:schemeClr val="tx1"/>
              </a:solidFill>
              <a:latin typeface="Garamond" panose="02020404030301010803" pitchFamily="18" charset="0"/>
              <a:ea typeface="新細明體" panose="02020500000000000000" pitchFamily="18" charset="-120"/>
            </a:endParaRPr>
          </a:p>
        </p:txBody>
      </p:sp>
      <p:grpSp>
        <p:nvGrpSpPr>
          <p:cNvPr id="10" name="群組 9"/>
          <p:cNvGrpSpPr>
            <a:grpSpLocks/>
          </p:cNvGrpSpPr>
          <p:nvPr/>
        </p:nvGrpSpPr>
        <p:grpSpPr bwMode="auto">
          <a:xfrm>
            <a:off x="4495800" y="1965024"/>
            <a:ext cx="3684588" cy="1150938"/>
            <a:chOff x="2837745" y="1995419"/>
            <a:chExt cx="3756880" cy="2059429"/>
          </a:xfrm>
        </p:grpSpPr>
        <p:sp>
          <p:nvSpPr>
            <p:cNvPr id="11" name="橢圓形圖說文字 10"/>
            <p:cNvSpPr/>
            <p:nvPr/>
          </p:nvSpPr>
          <p:spPr>
            <a:xfrm>
              <a:off x="2837745" y="1995419"/>
              <a:ext cx="3743931" cy="2059429"/>
            </a:xfrm>
            <a:prstGeom prst="wedgeEllipseCallout">
              <a:avLst>
                <a:gd name="adj1" fmla="val -66780"/>
                <a:gd name="adj2" fmla="val -60296"/>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p:nvPr/>
          </p:nvSpPr>
          <p:spPr>
            <a:xfrm>
              <a:off x="3224602" y="2199942"/>
              <a:ext cx="3370023" cy="1650384"/>
            </a:xfrm>
            <a:prstGeom prst="rect">
              <a:avLst/>
            </a:prstGeom>
            <a:noFill/>
          </p:spPr>
          <p:txBody>
            <a:bodyPr>
              <a:spAutoFit/>
            </a:bodyPr>
            <a:lstStyle/>
            <a:p>
              <a:pPr>
                <a:defRPr/>
              </a:pPr>
              <a:r>
                <a:rPr lang="zh-TW" altLang="en-US"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持有、使用感染性生物材料者，輸出入感染性生物材料，非經主管機關核准，不得為之。</a:t>
              </a:r>
              <a:endParaRPr lang="zh-TW" altLang="en-US" b="1" dirty="0">
                <a:solidFill>
                  <a:srgbClr val="0909CD"/>
                </a:solidFill>
                <a:latin typeface="微軟正黑體" panose="020B0604030504040204" pitchFamily="34" charset="-120"/>
                <a:ea typeface="微軟正黑體" panose="020B0604030504040204" pitchFamily="34" charset="-120"/>
              </a:endParaRPr>
            </a:p>
          </p:txBody>
        </p:sp>
      </p:grpSp>
      <p:grpSp>
        <p:nvGrpSpPr>
          <p:cNvPr id="14" name="群組 13"/>
          <p:cNvGrpSpPr>
            <a:grpSpLocks/>
          </p:cNvGrpSpPr>
          <p:nvPr/>
        </p:nvGrpSpPr>
        <p:grpSpPr bwMode="auto">
          <a:xfrm>
            <a:off x="3295650" y="5108274"/>
            <a:ext cx="4872038" cy="1627187"/>
            <a:chOff x="2955759" y="2383854"/>
            <a:chExt cx="3743913" cy="2059429"/>
          </a:xfrm>
        </p:grpSpPr>
        <p:sp>
          <p:nvSpPr>
            <p:cNvPr id="15" name="橢圓形圖說文字 14"/>
            <p:cNvSpPr/>
            <p:nvPr/>
          </p:nvSpPr>
          <p:spPr>
            <a:xfrm>
              <a:off x="2955759" y="2383854"/>
              <a:ext cx="3743913" cy="2059429"/>
            </a:xfrm>
            <a:prstGeom prst="wedgeEllipseCallout">
              <a:avLst>
                <a:gd name="adj1" fmla="val -5068"/>
                <a:gd name="adj2" fmla="val -14157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文字方塊 15"/>
            <p:cNvSpPr txBox="1"/>
            <p:nvPr/>
          </p:nvSpPr>
          <p:spPr>
            <a:xfrm>
              <a:off x="3409567" y="2575731"/>
              <a:ext cx="3086141" cy="1675673"/>
            </a:xfrm>
            <a:prstGeom prst="rect">
              <a:avLst/>
            </a:prstGeom>
            <a:noFill/>
          </p:spPr>
          <p:txBody>
            <a:bodyPr>
              <a:spAutoFit/>
            </a:bodyPr>
            <a:lstStyle/>
            <a:p>
              <a:pPr>
                <a:defRPr/>
              </a:pPr>
              <a:r>
                <a:rPr lang="zh-TW" altLang="en-US" sz="16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第一項</a:t>
              </a:r>
              <a:r>
                <a:rPr lang="zh-TW" altLang="en-US" sz="1600" b="1" u="sng"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感染性生物材料</a:t>
              </a:r>
              <a:r>
                <a:rPr lang="zh-TW" altLang="en-US" sz="1600" b="1" dirty="0">
                  <a:solidFill>
                    <a:srgbClr val="0909CD"/>
                  </a:solidFill>
                  <a:latin typeface="微軟正黑體" panose="020B0604030504040204" pitchFamily="34" charset="-120"/>
                  <a:ea typeface="微軟正黑體" panose="020B0604030504040204" pitchFamily="34" charset="-120"/>
                  <a:cs typeface="Times New Roman" panose="02020603050405020304" pitchFamily="18" charset="0"/>
                </a:rPr>
                <a:t>之範圍、持有、使用者之資格條件、實驗室生物安全管理方式、陳報主管機關事項與前項輸出作之申請程序及其他應遵守事項之辦法，由中央主管機關定之。</a:t>
              </a:r>
              <a:endParaRPr lang="zh-TW" altLang="en-US" sz="1600" b="1" dirty="0">
                <a:solidFill>
                  <a:srgbClr val="0909CD"/>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14485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編號版面配置區 3"/>
          <p:cNvSpPr>
            <a:spLocks noGrp="1"/>
          </p:cNvSpPr>
          <p:nvPr>
            <p:ph type="sldNum" sz="quarter" idx="4294967295"/>
          </p:nvPr>
        </p:nvSpPr>
        <p:spPr>
          <a:xfrm>
            <a:off x="8558213" y="651192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875A2FBD-61E1-4E86-ACFB-E28A1DCFA510}"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79</a:t>
            </a:fld>
            <a:endParaRPr lang="en-US" altLang="zh-TW" sz="1200">
              <a:solidFill>
                <a:schemeClr val="tx1"/>
              </a:solidFill>
              <a:latin typeface="Garamond" panose="02020404030301010803" pitchFamily="18" charset="0"/>
              <a:ea typeface="新細明體" panose="02020500000000000000" pitchFamily="18" charset="-120"/>
            </a:endParaRPr>
          </a:p>
        </p:txBody>
      </p:sp>
      <p:sp>
        <p:nvSpPr>
          <p:cNvPr id="5" name="標題 1"/>
          <p:cNvSpPr>
            <a:spLocks noGrp="1"/>
          </p:cNvSpPr>
          <p:nvPr>
            <p:ph type="title"/>
          </p:nvPr>
        </p:nvSpPr>
        <p:spPr>
          <a:xfrm>
            <a:off x="457200" y="404813"/>
            <a:ext cx="7561263" cy="1138773"/>
          </a:xfrm>
        </p:spPr>
        <p:txBody>
          <a:bodyPr/>
          <a:lstStyle/>
          <a:p>
            <a:pPr>
              <a:defRPr/>
            </a:pPr>
            <a:r>
              <a:rPr lang="zh-TW" altLang="en-US" sz="4000" dirty="0">
                <a:solidFill>
                  <a:schemeClr val="tx1"/>
                </a:solidFill>
                <a:latin typeface="微軟正黑體" panose="020B0604030504040204" pitchFamily="34" charset="-120"/>
                <a:ea typeface="微軟正黑體" panose="020B0604030504040204" pitchFamily="34" charset="-120"/>
              </a:rPr>
              <a:t>生物醫療廢棄物分類</a:t>
            </a:r>
            <a:br>
              <a:rPr lang="zh-TW" altLang="en-US" sz="3800" dirty="0">
                <a:solidFill>
                  <a:schemeClr val="tx1"/>
                </a:solidFill>
                <a:latin typeface="微軟正黑體" panose="020B0604030504040204" pitchFamily="34" charset="-120"/>
                <a:ea typeface="微軟正黑體" panose="020B0604030504040204" pitchFamily="34" charset="-120"/>
              </a:rPr>
            </a:br>
            <a:r>
              <a:rPr lang="zh-TW" altLang="en-US" sz="3400" dirty="0">
                <a:solidFill>
                  <a:schemeClr val="tx1"/>
                </a:solidFill>
                <a:latin typeface="微軟正黑體" panose="020B0604030504040204" pitchFamily="34" charset="-120"/>
                <a:ea typeface="微軟正黑體" panose="020B0604030504040204" pitchFamily="34" charset="-120"/>
              </a:rPr>
              <a:t>環保署有害事業廢棄物物認定標準</a:t>
            </a:r>
            <a:r>
              <a:rPr lang="en-US" altLang="zh-TW" sz="3400" dirty="0">
                <a:solidFill>
                  <a:schemeClr val="tx1"/>
                </a:solidFill>
                <a:latin typeface="微軟正黑體" panose="020B0604030504040204" pitchFamily="34" charset="-120"/>
                <a:ea typeface="微軟正黑體" panose="020B0604030504040204" pitchFamily="34" charset="-120"/>
              </a:rPr>
              <a:t>#3</a:t>
            </a:r>
            <a:endParaRPr lang="zh-TW" altLang="en-US" sz="3400" b="1" dirty="0">
              <a:solidFill>
                <a:schemeClr val="tx1"/>
              </a:solidFill>
              <a:latin typeface="微軟正黑體" panose="020B0604030504040204" pitchFamily="34" charset="-120"/>
              <a:ea typeface="微軟正黑體" panose="020B0604030504040204" pitchFamily="34" charset="-120"/>
            </a:endParaRPr>
          </a:p>
        </p:txBody>
      </p:sp>
      <p:sp>
        <p:nvSpPr>
          <p:cNvPr id="6" name="矩形 5"/>
          <p:cNvSpPr>
            <a:spLocks noChangeArrowheads="1"/>
          </p:cNvSpPr>
          <p:nvPr/>
        </p:nvSpPr>
        <p:spPr bwMode="auto">
          <a:xfrm>
            <a:off x="457200" y="1773238"/>
            <a:ext cx="851376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defRPr/>
            </a:pPr>
            <a:r>
              <a:rPr lang="zh-TW" altLang="en-US" b="1" dirty="0">
                <a:solidFill>
                  <a:srgbClr val="000000"/>
                </a:solidFill>
                <a:latin typeface="微軟正黑體" panose="020B0604030504040204" pitchFamily="34" charset="-120"/>
                <a:ea typeface="微軟正黑體" panose="020B0604030504040204" pitchFamily="34" charset="-120"/>
              </a:rPr>
              <a:t>生物醫療廢棄物：</a:t>
            </a:r>
            <a:endParaRPr lang="en-US" altLang="zh-TW" b="1" dirty="0">
              <a:solidFill>
                <a:srgbClr val="000000"/>
              </a:solidFill>
              <a:latin typeface="微軟正黑體" panose="020B0604030504040204" pitchFamily="34" charset="-120"/>
              <a:ea typeface="微軟正黑體" panose="020B0604030504040204" pitchFamily="34" charset="-120"/>
            </a:endParaRPr>
          </a:p>
          <a:p>
            <a:pPr eaLnBrk="1" hangingPunct="1">
              <a:spcBef>
                <a:spcPct val="0"/>
              </a:spcBef>
              <a:buClrTx/>
              <a:buSzTx/>
              <a:buFontTx/>
              <a:buNone/>
              <a:defRPr/>
            </a:pPr>
            <a:r>
              <a:rPr lang="zh-TW" altLang="en-US" b="1" dirty="0">
                <a:latin typeface="微軟正黑體" panose="020B0604030504040204" pitchFamily="34" charset="-120"/>
                <a:ea typeface="微軟正黑體" panose="020B0604030504040204" pitchFamily="34" charset="-120"/>
              </a:rPr>
              <a:t>指醫療機構、醫事檢驗所、醫學實驗室、工業及</a:t>
            </a:r>
            <a:r>
              <a:rPr lang="zh-TW" altLang="en-US" b="1" dirty="0">
                <a:solidFill>
                  <a:srgbClr val="C00000"/>
                </a:solidFill>
                <a:latin typeface="微軟正黑體" panose="020B0604030504040204" pitchFamily="34" charset="-120"/>
                <a:ea typeface="微軟正黑體" panose="020B0604030504040204" pitchFamily="34" charset="-120"/>
              </a:rPr>
              <a:t>研究機構生物安全等級第二級以上之實驗室、從事基因或生物科技研究之實驗室</a:t>
            </a:r>
            <a:r>
              <a:rPr lang="zh-TW" altLang="en-US" b="1" dirty="0">
                <a:latin typeface="微軟正黑體" panose="020B0604030504040204" pitchFamily="34" charset="-120"/>
                <a:ea typeface="微軟正黑體" panose="020B0604030504040204" pitchFamily="34" charset="-120"/>
              </a:rPr>
              <a:t>、生物科技工廠及製藥工廠，於醫療、醫事檢驗、驗屍、檢疫、研究、藥品或生物材料製造過程中產生附表三所列之廢棄物。</a:t>
            </a:r>
            <a:endParaRPr lang="zh-TW" altLang="en-US"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189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投影片編號版面配置區 6"/>
          <p:cNvSpPr>
            <a:spLocks noGrp="1"/>
          </p:cNvSpPr>
          <p:nvPr>
            <p:ph type="sldNum" sz="quarter" idx="4294967295"/>
          </p:nvPr>
        </p:nvSpPr>
        <p:spPr bwMode="auto">
          <a:xfrm>
            <a:off x="8534400" y="6494463"/>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661DFB3-47E5-48C3-93DC-5417320431D2}" type="slidenum">
              <a:rPr lang="zh-TW" altLang="en-US" sz="1200" smtClean="0">
                <a:solidFill>
                  <a:schemeClr val="tx1"/>
                </a:solidFill>
                <a:latin typeface="Calibri" panose="020F0502020204030204" pitchFamily="34" charset="0"/>
                <a:ea typeface="新細明體" panose="02020500000000000000" pitchFamily="18" charset="-120"/>
              </a:rPr>
              <a:pPr>
                <a:spcBef>
                  <a:spcPct val="0"/>
                </a:spcBef>
                <a:buClrTx/>
                <a:buFontTx/>
                <a:buNone/>
              </a:pPr>
              <a:t>8</a:t>
            </a:fld>
            <a:endParaRPr lang="zh-TW" altLang="en-US" sz="1200">
              <a:solidFill>
                <a:schemeClr val="tx1"/>
              </a:solidFill>
              <a:latin typeface="Calibri" panose="020F0502020204030204" pitchFamily="34" charset="0"/>
              <a:ea typeface="新細明體" panose="02020500000000000000" pitchFamily="18" charset="-120"/>
            </a:endParaRPr>
          </a:p>
        </p:txBody>
      </p:sp>
      <p:grpSp>
        <p:nvGrpSpPr>
          <p:cNvPr id="5" name="群組 4"/>
          <p:cNvGrpSpPr/>
          <p:nvPr/>
        </p:nvGrpSpPr>
        <p:grpSpPr>
          <a:xfrm>
            <a:off x="-23870" y="26624"/>
            <a:ext cx="9120188" cy="6781800"/>
            <a:chOff x="232102" y="762000"/>
            <a:chExt cx="8413710" cy="5498385"/>
          </a:xfrm>
        </p:grpSpPr>
        <p:sp>
          <p:nvSpPr>
            <p:cNvPr id="3" name="爆炸 2 2"/>
            <p:cNvSpPr/>
            <p:nvPr/>
          </p:nvSpPr>
          <p:spPr>
            <a:xfrm>
              <a:off x="232102" y="762000"/>
              <a:ext cx="8413710" cy="549838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967154" y="1935813"/>
              <a:ext cx="7089971" cy="3443538"/>
            </a:xfrm>
            <a:prstGeom prst="rect">
              <a:avLst/>
            </a:prstGeom>
            <a:noFill/>
          </p:spPr>
          <p:txBody>
            <a:bodyPr wrap="square" rtlCol="0">
              <a:spAutoFit/>
            </a:bodyPr>
            <a:lstStyle/>
            <a:p>
              <a:pPr>
                <a:lnSpc>
                  <a:spcPct val="150000"/>
                </a:lnSpc>
              </a:pPr>
              <a:r>
                <a:rPr lang="en-US" altLang="zh-TW"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2021/12/09</a:t>
              </a:r>
              <a:r>
                <a:rPr lang="zh-TW" altLang="en-US" sz="2000" b="1" dirty="0">
                  <a:solidFill>
                    <a:schemeClr val="bg1"/>
                  </a:solidFill>
                  <a:latin typeface="微軟正黑體" panose="020B0604030504040204" pitchFamily="34" charset="-120"/>
                  <a:ea typeface="微軟正黑體" panose="020B0604030504040204" pitchFamily="34" charset="-120"/>
                </a:rPr>
                <a:t>中央流行</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a:solidFill>
                    <a:schemeClr val="bg1"/>
                  </a:solidFill>
                  <a:latin typeface="微軟正黑體" panose="020B0604030504040204" pitchFamily="34" charset="-120"/>
                  <a:ea typeface="微軟正黑體" panose="020B0604030504040204" pitchFamily="34" charset="-120"/>
                </a:rPr>
                <a:t>                        疫情指揮中心公布國內</a:t>
              </a:r>
              <a:r>
                <a:rPr lang="en-US" altLang="zh-TW" sz="2000" b="1" dirty="0">
                  <a:solidFill>
                    <a:schemeClr val="bg1"/>
                  </a:solidFill>
                  <a:latin typeface="微軟正黑體" panose="020B0604030504040204" pitchFamily="34" charset="-120"/>
                  <a:ea typeface="微軟正黑體" panose="020B0604030504040204" pitchFamily="34" charset="-120"/>
                </a:rPr>
                <a:t>1</a:t>
              </a:r>
              <a:r>
                <a:rPr lang="zh-TW" altLang="en-US" sz="2000" b="1" dirty="0">
                  <a:solidFill>
                    <a:schemeClr val="bg1"/>
                  </a:solidFill>
                  <a:latin typeface="微軟正黑體" panose="020B0604030504040204" pitchFamily="34" charset="-120"/>
                  <a:ea typeface="微軟正黑體" panose="020B0604030504040204" pitchFamily="34" charset="-120"/>
                </a:rPr>
                <a:t>例</a:t>
              </a:r>
              <a:r>
                <a:rPr lang="en-US" altLang="zh-TW" sz="2000" b="1" dirty="0">
                  <a:solidFill>
                    <a:schemeClr val="bg1"/>
                  </a:solidFill>
                  <a:latin typeface="微軟正黑體" panose="020B0604030504040204" pitchFamily="34" charset="-120"/>
                  <a:ea typeface="微軟正黑體" panose="020B0604030504040204" pitchFamily="34" charset="-120"/>
                </a:rPr>
                <a:t>COVID-19</a:t>
              </a:r>
              <a:r>
                <a:rPr lang="zh-TW" altLang="en-US" sz="2000" b="1" dirty="0">
                  <a:solidFill>
                    <a:schemeClr val="bg1"/>
                  </a:solidFill>
                  <a:latin typeface="微軟正黑體" panose="020B0604030504040204" pitchFamily="34" charset="-120"/>
                  <a:ea typeface="微軟正黑體" panose="020B0604030504040204" pitchFamily="34" charset="-120"/>
                </a:rPr>
                <a:t>確定病例，</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a:solidFill>
                    <a:schemeClr val="bg1"/>
                  </a:solidFill>
                  <a:latin typeface="微軟正黑體" panose="020B0604030504040204" pitchFamily="34" charset="-120"/>
                  <a:ea typeface="微軟正黑體" panose="020B0604030504040204" pitchFamily="34" charset="-120"/>
                </a:rPr>
                <a:t>為本國籍</a:t>
              </a:r>
              <a:r>
                <a:rPr lang="en-US" altLang="zh-TW" sz="2000" b="1" dirty="0">
                  <a:solidFill>
                    <a:schemeClr val="bg1"/>
                  </a:solidFill>
                  <a:latin typeface="微軟正黑體" panose="020B0604030504040204" pitchFamily="34" charset="-120"/>
                  <a:ea typeface="微軟正黑體" panose="020B0604030504040204" pitchFamily="34" charset="-120"/>
                </a:rPr>
                <a:t>20</a:t>
              </a:r>
              <a:r>
                <a:rPr lang="zh-TW" altLang="en-US" sz="2000" b="1" dirty="0">
                  <a:solidFill>
                    <a:schemeClr val="bg1"/>
                  </a:solidFill>
                  <a:latin typeface="微軟正黑體" panose="020B0604030504040204" pitchFamily="34" charset="-120"/>
                  <a:ea typeface="微軟正黑體" panose="020B0604030504040204" pitchFamily="34" charset="-120"/>
                </a:rPr>
                <a:t>多歲女性，曾任中央研究院實驗室研究人員，</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a:solidFill>
                    <a:schemeClr val="bg1"/>
                  </a:solidFill>
                  <a:latin typeface="微軟正黑體" panose="020B0604030504040204" pitchFamily="34" charset="-120"/>
                  <a:ea typeface="微軟正黑體" panose="020B0604030504040204" pitchFamily="34" charset="-120"/>
                </a:rPr>
                <a:t>       近期無出入境紀錄，已接種</a:t>
              </a:r>
              <a:r>
                <a:rPr lang="en-US" altLang="zh-TW" sz="2000" b="1" dirty="0">
                  <a:solidFill>
                    <a:schemeClr val="bg1"/>
                  </a:solidFill>
                  <a:latin typeface="微軟正黑體" panose="020B0604030504040204" pitchFamily="34" charset="-120"/>
                  <a:ea typeface="微軟正黑體" panose="020B0604030504040204" pitchFamily="34" charset="-120"/>
                </a:rPr>
                <a:t>2</a:t>
              </a:r>
              <a:r>
                <a:rPr lang="zh-TW" altLang="en-US" sz="2000" b="1" dirty="0">
                  <a:solidFill>
                    <a:schemeClr val="bg1"/>
                  </a:solidFill>
                  <a:latin typeface="微軟正黑體" panose="020B0604030504040204" pitchFamily="34" charset="-120"/>
                  <a:ea typeface="微軟正黑體" panose="020B0604030504040204" pitchFamily="34" charset="-120"/>
                </a:rPr>
                <a:t>劑疫苗。於</a:t>
              </a:r>
              <a:r>
                <a:rPr lang="en-US" altLang="zh-TW" sz="2000" b="1" dirty="0">
                  <a:solidFill>
                    <a:schemeClr val="bg1"/>
                  </a:solidFill>
                  <a:latin typeface="微軟正黑體" panose="020B0604030504040204" pitchFamily="34" charset="-120"/>
                  <a:ea typeface="微軟正黑體" panose="020B0604030504040204" pitchFamily="34" charset="-120"/>
                </a:rPr>
                <a:t>11</a:t>
              </a:r>
              <a:r>
                <a:rPr lang="zh-TW" altLang="en-US" sz="2000" b="1" dirty="0">
                  <a:solidFill>
                    <a:schemeClr val="bg1"/>
                  </a:solidFill>
                  <a:latin typeface="微軟正黑體" panose="020B0604030504040204" pitchFamily="34" charset="-120"/>
                  <a:ea typeface="微軟正黑體" panose="020B0604030504040204" pitchFamily="34" charset="-120"/>
                </a:rPr>
                <a:t>月中旬</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a:solidFill>
                    <a:schemeClr val="bg1"/>
                  </a:solidFill>
                  <a:latin typeface="微軟正黑體" panose="020B0604030504040204" pitchFamily="34" charset="-120"/>
                  <a:ea typeface="微軟正黑體" panose="020B0604030504040204" pitchFamily="34" charset="-120"/>
                </a:rPr>
                <a:t>            工作過程曾接觸過病原，當下並無症狀。</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b="1" dirty="0">
                  <a:solidFill>
                    <a:schemeClr val="bg1"/>
                  </a:solidFill>
                  <a:latin typeface="微軟正黑體" panose="020B0604030504040204" pitchFamily="34" charset="-120"/>
                  <a:ea typeface="微軟正黑體" panose="020B0604030504040204" pitchFamily="34" charset="-120"/>
                </a:rPr>
                <a:t>            11</a:t>
              </a:r>
              <a:r>
                <a:rPr lang="zh-TW" altLang="en-US" sz="2000" b="1" dirty="0">
                  <a:solidFill>
                    <a:schemeClr val="bg1"/>
                  </a:solidFill>
                  <a:latin typeface="微軟正黑體" panose="020B0604030504040204" pitchFamily="34" charset="-120"/>
                  <a:ea typeface="微軟正黑體" panose="020B0604030504040204" pitchFamily="34" charset="-120"/>
                </a:rPr>
                <a:t>月</a:t>
              </a:r>
              <a:r>
                <a:rPr lang="en-US" altLang="zh-TW" sz="2000" b="1" dirty="0">
                  <a:solidFill>
                    <a:schemeClr val="bg1"/>
                  </a:solidFill>
                  <a:latin typeface="微軟正黑體" panose="020B0604030504040204" pitchFamily="34" charset="-120"/>
                  <a:ea typeface="微軟正黑體" panose="020B0604030504040204" pitchFamily="34" charset="-120"/>
                </a:rPr>
                <a:t>26</a:t>
              </a:r>
              <a:r>
                <a:rPr lang="zh-TW" altLang="en-US" sz="2000" b="1" dirty="0">
                  <a:solidFill>
                    <a:schemeClr val="bg1"/>
                  </a:solidFill>
                  <a:latin typeface="微軟正黑體" panose="020B0604030504040204" pitchFamily="34" charset="-120"/>
                  <a:ea typeface="微軟正黑體" panose="020B0604030504040204" pitchFamily="34" charset="-120"/>
                </a:rPr>
                <a:t>日開始出現輕微咳嗽；</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b="1" dirty="0">
                  <a:solidFill>
                    <a:schemeClr val="bg1"/>
                  </a:solidFill>
                  <a:latin typeface="微軟正黑體" panose="020B0604030504040204" pitchFamily="34" charset="-120"/>
                  <a:ea typeface="微軟正黑體" panose="020B0604030504040204" pitchFamily="34" charset="-120"/>
                </a:rPr>
                <a:t>            12</a:t>
              </a:r>
              <a:r>
                <a:rPr lang="zh-TW" altLang="en-US" sz="2000" b="1" dirty="0">
                  <a:solidFill>
                    <a:schemeClr val="bg1"/>
                  </a:solidFill>
                  <a:latin typeface="微軟正黑體" panose="020B0604030504040204" pitchFamily="34" charset="-120"/>
                  <a:ea typeface="微軟正黑體" panose="020B0604030504040204" pitchFamily="34" charset="-120"/>
                </a:rPr>
                <a:t>月</a:t>
              </a:r>
              <a:r>
                <a:rPr lang="en-US" altLang="zh-TW" sz="2000" b="1" dirty="0">
                  <a:solidFill>
                    <a:schemeClr val="bg1"/>
                  </a:solidFill>
                  <a:latin typeface="微軟正黑體" panose="020B0604030504040204" pitchFamily="34" charset="-120"/>
                  <a:ea typeface="微軟正黑體" panose="020B0604030504040204" pitchFamily="34" charset="-120"/>
                </a:rPr>
                <a:t>4</a:t>
              </a:r>
              <a:r>
                <a:rPr lang="zh-TW" altLang="en-US" sz="2000" b="1" dirty="0">
                  <a:solidFill>
                    <a:schemeClr val="bg1"/>
                  </a:solidFill>
                  <a:latin typeface="微軟正黑體" panose="020B0604030504040204" pitchFamily="34" charset="-120"/>
                  <a:ea typeface="微軟正黑體" panose="020B0604030504040204" pitchFamily="34" charset="-120"/>
                </a:rPr>
                <a:t>日咳嗽加劇；       </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b="1" dirty="0">
                  <a:solidFill>
                    <a:schemeClr val="bg1"/>
                  </a:solidFill>
                  <a:latin typeface="微軟正黑體" panose="020B0604030504040204" pitchFamily="34" charset="-120"/>
                  <a:ea typeface="微軟正黑體" panose="020B0604030504040204" pitchFamily="34" charset="-120"/>
                </a:rPr>
                <a:t>            12</a:t>
              </a:r>
              <a:r>
                <a:rPr lang="zh-TW" altLang="en-US" sz="2000" b="1" dirty="0">
                  <a:solidFill>
                    <a:schemeClr val="bg1"/>
                  </a:solidFill>
                  <a:latin typeface="微軟正黑體" panose="020B0604030504040204" pitchFamily="34" charset="-120"/>
                  <a:ea typeface="微軟正黑體" panose="020B0604030504040204" pitchFamily="34" charset="-120"/>
                </a:rPr>
                <a:t>月</a:t>
              </a:r>
              <a:r>
                <a:rPr lang="en-US" altLang="zh-TW" sz="2000" b="1" dirty="0">
                  <a:solidFill>
                    <a:schemeClr val="bg1"/>
                  </a:solidFill>
                  <a:latin typeface="微軟正黑體" panose="020B0604030504040204" pitchFamily="34" charset="-120"/>
                  <a:ea typeface="微軟正黑體" panose="020B0604030504040204" pitchFamily="34" charset="-120"/>
                </a:rPr>
                <a:t>8</a:t>
              </a:r>
              <a:r>
                <a:rPr lang="zh-TW" altLang="en-US" sz="2000" b="1" dirty="0">
                  <a:solidFill>
                    <a:schemeClr val="bg1"/>
                  </a:solidFill>
                  <a:latin typeface="微軟正黑體" panose="020B0604030504040204" pitchFamily="34" charset="-120"/>
                  <a:ea typeface="微軟正黑體" panose="020B0604030504040204" pitchFamily="34" charset="-120"/>
                </a:rPr>
                <a:t>日出現嗅、味覺異常，就醫採檢後，</a:t>
              </a:r>
              <a:endParaRPr lang="en-US" altLang="zh-TW" sz="2000" b="1" dirty="0">
                <a:solidFill>
                  <a:schemeClr val="bg1"/>
                </a:solidFill>
                <a:latin typeface="微軟正黑體" panose="020B0604030504040204" pitchFamily="34" charset="-120"/>
                <a:ea typeface="微軟正黑體" panose="020B0604030504040204" pitchFamily="34" charset="-120"/>
              </a:endParaRPr>
            </a:p>
            <a:p>
              <a:pPr>
                <a:lnSpc>
                  <a:spcPct val="150000"/>
                </a:lnSpc>
              </a:pPr>
              <a:r>
                <a:rPr lang="en-US" altLang="zh-TW" sz="2000" b="1" dirty="0">
                  <a:solidFill>
                    <a:schemeClr val="bg1"/>
                  </a:solidFill>
                  <a:latin typeface="微軟正黑體" panose="020B0604030504040204" pitchFamily="34" charset="-120"/>
                  <a:ea typeface="微軟正黑體" panose="020B0604030504040204" pitchFamily="34" charset="-120"/>
                </a:rPr>
                <a:t>            </a:t>
              </a:r>
              <a:r>
                <a:rPr lang="zh-TW" altLang="en-US" sz="2000" b="1" dirty="0">
                  <a:solidFill>
                    <a:schemeClr val="bg1"/>
                  </a:solidFill>
                  <a:latin typeface="微軟正黑體" panose="020B0604030504040204" pitchFamily="34" charset="-120"/>
                  <a:ea typeface="微軟正黑體" panose="020B0604030504040204" pitchFamily="34" charset="-120"/>
                </a:rPr>
                <a:t>於今</a:t>
              </a:r>
              <a:r>
                <a:rPr lang="en-US" altLang="zh-TW" sz="2000" b="1" dirty="0">
                  <a:solidFill>
                    <a:schemeClr val="bg1"/>
                  </a:solidFill>
                  <a:latin typeface="微軟正黑體" panose="020B0604030504040204" pitchFamily="34" charset="-120"/>
                  <a:ea typeface="微軟正黑體" panose="020B0604030504040204" pitchFamily="34" charset="-120"/>
                </a:rPr>
                <a:t>(9)</a:t>
              </a:r>
              <a:r>
                <a:rPr lang="zh-TW" altLang="en-US" sz="2000" b="1" dirty="0">
                  <a:solidFill>
                    <a:schemeClr val="bg1"/>
                  </a:solidFill>
                  <a:latin typeface="微軟正黑體" panose="020B0604030504040204" pitchFamily="34" charset="-120"/>
                  <a:ea typeface="微軟正黑體" panose="020B0604030504040204" pitchFamily="34" charset="-120"/>
                </a:rPr>
                <a:t>日確診。 </a:t>
              </a:r>
            </a:p>
          </p:txBody>
        </p:sp>
      </p:grpSp>
      <p:sp>
        <p:nvSpPr>
          <p:cNvPr id="24578" name="Rectangle 2"/>
          <p:cNvSpPr>
            <a:spLocks noGrp="1" noChangeArrowheads="1"/>
          </p:cNvSpPr>
          <p:nvPr>
            <p:ph type="title"/>
          </p:nvPr>
        </p:nvSpPr>
        <p:spPr>
          <a:xfrm>
            <a:off x="381000" y="347585"/>
            <a:ext cx="6589713" cy="615553"/>
          </a:xfrm>
        </p:spPr>
        <p:txBody>
          <a:bodyPr/>
          <a:lstStyle/>
          <a:p>
            <a:r>
              <a:rPr lang="zh-TW" altLang="en-US" dirty="0">
                <a:latin typeface="微軟正黑體" panose="020B0604030504040204" pitchFamily="34" charset="-120"/>
                <a:ea typeface="微軟正黑體" panose="020B0604030504040204" pitchFamily="34" charset="-120"/>
              </a:rPr>
              <a:t>中研院</a:t>
            </a:r>
            <a:r>
              <a:rPr lang="en-US" altLang="zh-TW" dirty="0">
                <a:latin typeface="微軟正黑體" panose="020B0604030504040204" pitchFamily="34" charset="-120"/>
                <a:ea typeface="微軟正黑體" panose="020B0604030504040204" pitchFamily="34" charset="-120"/>
              </a:rPr>
              <a:t>ABSL-3</a:t>
            </a:r>
            <a:r>
              <a:rPr lang="zh-TW" altLang="en-US" sz="4000" dirty="0">
                <a:latin typeface="微軟正黑體" panose="020B0604030504040204" pitchFamily="34" charset="-120"/>
                <a:ea typeface="微軟正黑體" panose="020B0604030504040204" pitchFamily="34" charset="-120"/>
              </a:rPr>
              <a:t>實驗室感染</a:t>
            </a:r>
            <a:endParaRPr lang="en-US" altLang="zh-TW" sz="4000" dirty="0">
              <a:latin typeface="微軟正黑體" panose="020B0604030504040204" pitchFamily="34" charset="-120"/>
              <a:ea typeface="微軟正黑體" panose="020B0604030504040204" pitchFamily="34" charset="-120"/>
            </a:endParaRPr>
          </a:p>
        </p:txBody>
      </p:sp>
      <p:sp>
        <p:nvSpPr>
          <p:cNvPr id="12" name="爆炸 2 11"/>
          <p:cNvSpPr/>
          <p:nvPr/>
        </p:nvSpPr>
        <p:spPr>
          <a:xfrm>
            <a:off x="1926266" y="1474425"/>
            <a:ext cx="5378570" cy="3493527"/>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4000" b="1" dirty="0">
                <a:solidFill>
                  <a:srgbClr val="C00000"/>
                </a:solidFill>
                <a:latin typeface="微軟正黑體" panose="020B0604030504040204" pitchFamily="34" charset="-120"/>
                <a:ea typeface="微軟正黑體" panose="020B0604030504040204" pitchFamily="34" charset="-120"/>
              </a:rPr>
              <a:t>該實驗室</a:t>
            </a:r>
            <a:endParaRPr lang="en-US" altLang="zh-TW" sz="4000" b="1" dirty="0">
              <a:solidFill>
                <a:srgbClr val="C00000"/>
              </a:solidFill>
              <a:latin typeface="微軟正黑體" panose="020B0604030504040204" pitchFamily="34" charset="-120"/>
              <a:ea typeface="微軟正黑體" panose="020B0604030504040204" pitchFamily="34" charset="-120"/>
            </a:endParaRPr>
          </a:p>
          <a:p>
            <a:pPr algn="ctr">
              <a:defRPr/>
            </a:pPr>
            <a:r>
              <a:rPr lang="zh-TW" altLang="en-US" sz="4000" b="1" dirty="0">
                <a:solidFill>
                  <a:srgbClr val="C00000"/>
                </a:solidFill>
                <a:latin typeface="微軟正黑體" panose="020B0604030504040204" pitchFamily="34" charset="-120"/>
                <a:ea typeface="微軟正黑體" panose="020B0604030504040204" pitchFamily="34" charset="-120"/>
              </a:rPr>
              <a:t>被關閉</a:t>
            </a:r>
          </a:p>
        </p:txBody>
      </p:sp>
    </p:spTree>
    <p:extLst>
      <p:ext uri="{BB962C8B-B14F-4D97-AF65-F5344CB8AC3E}">
        <p14:creationId xmlns:p14="http://schemas.microsoft.com/office/powerpoint/2010/main" val="422020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編號版面配置區 3"/>
          <p:cNvSpPr>
            <a:spLocks noGrp="1"/>
          </p:cNvSpPr>
          <p:nvPr>
            <p:ph type="sldNum" sz="quarter" idx="4294967295"/>
          </p:nvPr>
        </p:nvSpPr>
        <p:spPr>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127B8F84-F381-44C1-9F61-5A6BA053F3B6}"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80</a:t>
            </a:fld>
            <a:endParaRPr lang="en-US" altLang="zh-TW" sz="1200">
              <a:solidFill>
                <a:schemeClr val="tx1"/>
              </a:solidFill>
              <a:latin typeface="Garamond" panose="02020404030301010803" pitchFamily="18" charset="0"/>
              <a:ea typeface="新細明體" panose="02020500000000000000" pitchFamily="18" charset="-120"/>
            </a:endParaRPr>
          </a:p>
        </p:txBody>
      </p:sp>
      <p:sp>
        <p:nvSpPr>
          <p:cNvPr id="106499" name="標題 1"/>
          <p:cNvSpPr txBox="1">
            <a:spLocks/>
          </p:cNvSpPr>
          <p:nvPr/>
        </p:nvSpPr>
        <p:spPr bwMode="auto">
          <a:xfrm>
            <a:off x="415444" y="152400"/>
            <a:ext cx="75311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r>
              <a:rPr kumimoji="0" lang="zh-TW" altLang="en-US" sz="3000" dirty="0">
                <a:solidFill>
                  <a:schemeClr val="tx1"/>
                </a:solidFill>
                <a:latin typeface="微軟正黑體" panose="020B0604030504040204" pitchFamily="34" charset="-120"/>
              </a:rPr>
              <a:t>環保署有害事業廢棄物物認定標準</a:t>
            </a:r>
            <a:r>
              <a:rPr kumimoji="0" lang="en-US" altLang="zh-TW" sz="3000" dirty="0">
                <a:solidFill>
                  <a:schemeClr val="tx1"/>
                </a:solidFill>
                <a:latin typeface="微軟正黑體" panose="020B0604030504040204" pitchFamily="34" charset="-120"/>
              </a:rPr>
              <a:t>-</a:t>
            </a:r>
          </a:p>
          <a:p>
            <a:pPr>
              <a:spcBef>
                <a:spcPct val="0"/>
              </a:spcBef>
              <a:buClrTx/>
              <a:buFontTx/>
              <a:buNone/>
              <a:defRPr/>
            </a:pPr>
            <a:r>
              <a:rPr kumimoji="0" lang="zh-TW" altLang="en-US" sz="3000" dirty="0">
                <a:solidFill>
                  <a:schemeClr val="tx1"/>
                </a:solidFill>
                <a:latin typeface="微軟正黑體" panose="020B0604030504040204" pitchFamily="34" charset="-120"/>
              </a:rPr>
              <a:t>生物醫療廢棄物 </a:t>
            </a:r>
            <a:r>
              <a:rPr kumimoji="0" lang="en-US" altLang="zh-TW" sz="3000" dirty="0">
                <a:solidFill>
                  <a:schemeClr val="tx1"/>
                </a:solidFill>
                <a:latin typeface="微軟正黑體" panose="020B0604030504040204" pitchFamily="34" charset="-120"/>
              </a:rPr>
              <a:t>(</a:t>
            </a:r>
            <a:r>
              <a:rPr kumimoji="0" lang="zh-TW" altLang="en-US" sz="3000" dirty="0">
                <a:solidFill>
                  <a:schemeClr val="tx1"/>
                </a:solidFill>
                <a:latin typeface="微軟正黑體" panose="020B0604030504040204" pitchFamily="34" charset="-120"/>
              </a:rPr>
              <a:t>附表三</a:t>
            </a:r>
            <a:r>
              <a:rPr kumimoji="0" lang="en-US" altLang="zh-TW" sz="3000" dirty="0">
                <a:solidFill>
                  <a:schemeClr val="tx1"/>
                </a:solidFill>
                <a:latin typeface="微軟正黑體" panose="020B0604030504040204" pitchFamily="34" charset="-120"/>
              </a:rPr>
              <a:t>)</a:t>
            </a:r>
            <a:endParaRPr kumimoji="0" lang="zh-TW" altLang="en-US" sz="3000" dirty="0">
              <a:solidFill>
                <a:schemeClr val="tx1"/>
              </a:solidFill>
              <a:latin typeface="微軟正黑體" panose="020B0604030504040204" pitchFamily="34" charset="-120"/>
            </a:endParaRPr>
          </a:p>
        </p:txBody>
      </p:sp>
      <p:sp>
        <p:nvSpPr>
          <p:cNvPr id="6" name="矩形 2"/>
          <p:cNvSpPr>
            <a:spLocks noChangeArrowheads="1"/>
          </p:cNvSpPr>
          <p:nvPr/>
        </p:nvSpPr>
        <p:spPr bwMode="auto">
          <a:xfrm>
            <a:off x="304800" y="1263784"/>
            <a:ext cx="8686800" cy="502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defRPr/>
            </a:pP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一、基因毒性廢棄物</a:t>
            </a:r>
            <a:r>
              <a:rPr lang="zh-TW" altLang="en-US" sz="2200" b="1" dirty="0">
                <a:solidFill>
                  <a:srgbClr val="C00000"/>
                </a:solidFill>
                <a:latin typeface="新細明體" panose="02020500000000000000" pitchFamily="18" charset="-120"/>
                <a:cs typeface="Times New Roman" panose="02020603050405020304" pitchFamily="18" charset="0"/>
              </a:rPr>
              <a:t>：</a:t>
            </a:r>
            <a:r>
              <a:rPr lang="en-US" altLang="zh-TW" sz="22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屬致癌之細胞毒素或其他藥物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可能致癌之細胞毒素或其他藥物</a:t>
            </a:r>
          </a:p>
          <a:p>
            <a:pPr eaLnBrk="1" hangingPunct="1">
              <a:spcBef>
                <a:spcPct val="0"/>
              </a:spcBef>
              <a:buClrTx/>
              <a:buSzTx/>
              <a:buFontTx/>
              <a:buNone/>
              <a:defRPr/>
            </a:pP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二、廢尖銳器具</a:t>
            </a:r>
          </a:p>
          <a:p>
            <a:pPr>
              <a:spcBef>
                <a:spcPts val="500"/>
              </a:spcBef>
              <a:buClrTx/>
              <a:buSzTx/>
              <a:buNone/>
              <a:defRPr/>
            </a:pP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三、感染性廢棄物</a:t>
            </a:r>
            <a:r>
              <a:rPr lang="zh-TW" altLang="en-US" sz="2200" b="1" dirty="0">
                <a:solidFill>
                  <a:srgbClr val="C00000"/>
                </a:solidFill>
                <a:latin typeface="新細明體" panose="02020500000000000000" pitchFamily="18" charset="-120"/>
                <a:cs typeface="Times New Roman" panose="02020603050405020304" pitchFamily="18" charset="0"/>
              </a:rPr>
              <a:t>：</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廢棄之微生物培養物、菌株及相關生物製品</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病理廢棄物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血液廢棄物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受污染動物屍體、殘肢及墊料</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手術或驗屍廢棄物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六</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實驗室廢棄物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七</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透析廢棄物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八</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隔離廢棄物</a:t>
            </a:r>
          </a:p>
          <a:p>
            <a:pPr eaLnBrk="1" hangingPunct="1">
              <a:spcBef>
                <a:spcPct val="0"/>
              </a:spcBef>
              <a:buClrTx/>
              <a:buSzTx/>
              <a:buFontTx/>
              <a:buNone/>
              <a:defRPr/>
            </a:pP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九</a:t>
            </a:r>
            <a:r>
              <a:rPr lang="en-US" altLang="zh-TW"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受血液及體液污染廢棄物</a:t>
            </a:r>
          </a:p>
          <a:p>
            <a:pPr eaLnBrk="1" hangingPunct="1">
              <a:spcBef>
                <a:spcPts val="500"/>
              </a:spcBef>
              <a:buClrTx/>
              <a:buSzTx/>
              <a:buFontTx/>
              <a:buNone/>
              <a:defRPr/>
            </a:pP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四、其他經中央主管機關會同目的事業主管機關認定對人體或環境危</a:t>
            </a:r>
            <a:endPar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ts val="0"/>
              </a:spcBef>
              <a:buClrTx/>
              <a:buSzTx/>
              <a:buFontTx/>
              <a:buNone/>
              <a:defRPr/>
            </a:pPr>
            <a:r>
              <a:rPr lang="en-US" altLang="zh-TW"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害性，並經公告者。</a:t>
            </a:r>
          </a:p>
        </p:txBody>
      </p:sp>
    </p:spTree>
    <p:extLst>
      <p:ext uri="{BB962C8B-B14F-4D97-AF65-F5344CB8AC3E}">
        <p14:creationId xmlns:p14="http://schemas.microsoft.com/office/powerpoint/2010/main" val="33078890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群組 2"/>
          <p:cNvGrpSpPr>
            <a:grpSpLocks/>
          </p:cNvGrpSpPr>
          <p:nvPr/>
        </p:nvGrpSpPr>
        <p:grpSpPr bwMode="auto">
          <a:xfrm>
            <a:off x="412750" y="1125538"/>
            <a:ext cx="8569325" cy="5611812"/>
            <a:chOff x="320896" y="1182737"/>
            <a:chExt cx="8697913" cy="5256212"/>
          </a:xfrm>
        </p:grpSpPr>
        <p:pic>
          <p:nvPicPr>
            <p:cNvPr id="1075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96" y="1182737"/>
              <a:ext cx="8697913"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圓角矩形 10"/>
            <p:cNvSpPr/>
            <p:nvPr/>
          </p:nvSpPr>
          <p:spPr>
            <a:xfrm>
              <a:off x="5005008" y="6034511"/>
              <a:ext cx="720260" cy="28697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圓角矩形 11"/>
            <p:cNvSpPr/>
            <p:nvPr/>
          </p:nvSpPr>
          <p:spPr>
            <a:xfrm>
              <a:off x="5857396" y="6034511"/>
              <a:ext cx="659031" cy="28697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107523" name="投影片編號版面配置區 3"/>
          <p:cNvSpPr>
            <a:spLocks noGrp="1"/>
          </p:cNvSpPr>
          <p:nvPr>
            <p:ph type="sldNum" sz="quarter" idx="4294967295"/>
          </p:nvPr>
        </p:nvSpPr>
        <p:spPr>
          <a:xfrm>
            <a:off x="8558213" y="6469063"/>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CCC95C7F-1D51-42C3-804F-8B1E66DF135B}"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81</a:t>
            </a:fld>
            <a:endParaRPr lang="en-US" altLang="zh-TW" sz="1200" dirty="0">
              <a:solidFill>
                <a:schemeClr val="tx1"/>
              </a:solidFill>
              <a:latin typeface="Garamond" panose="02020404030301010803" pitchFamily="18" charset="0"/>
              <a:ea typeface="新細明體" panose="02020500000000000000" pitchFamily="18" charset="-120"/>
            </a:endParaRPr>
          </a:p>
        </p:txBody>
      </p:sp>
      <p:sp>
        <p:nvSpPr>
          <p:cNvPr id="14" name="標題 1"/>
          <p:cNvSpPr txBox="1">
            <a:spLocks/>
          </p:cNvSpPr>
          <p:nvPr/>
        </p:nvSpPr>
        <p:spPr bwMode="auto">
          <a:xfrm>
            <a:off x="412750" y="194783"/>
            <a:ext cx="753268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r>
              <a:rPr kumimoji="0" lang="zh-TW" altLang="en-US" sz="3000" dirty="0">
                <a:solidFill>
                  <a:schemeClr val="tx1"/>
                </a:solidFill>
                <a:latin typeface="微軟正黑體" panose="020B0604030504040204" pitchFamily="34" charset="-120"/>
              </a:rPr>
              <a:t>環保署有害事業廢棄物物認定標準</a:t>
            </a:r>
            <a:r>
              <a:rPr kumimoji="0" lang="en-US" altLang="zh-TW" sz="3000" dirty="0">
                <a:solidFill>
                  <a:schemeClr val="tx1"/>
                </a:solidFill>
                <a:latin typeface="微軟正黑體" panose="020B0604030504040204" pitchFamily="34" charset="-120"/>
              </a:rPr>
              <a:t>-</a:t>
            </a:r>
          </a:p>
          <a:p>
            <a:pPr>
              <a:spcBef>
                <a:spcPct val="0"/>
              </a:spcBef>
              <a:buClrTx/>
              <a:buFontTx/>
              <a:buNone/>
              <a:defRPr/>
            </a:pPr>
            <a:r>
              <a:rPr kumimoji="0" lang="zh-TW" altLang="en-US" sz="3000" dirty="0">
                <a:solidFill>
                  <a:schemeClr val="tx1"/>
                </a:solidFill>
                <a:latin typeface="微軟正黑體" panose="020B0604030504040204" pitchFamily="34" charset="-120"/>
              </a:rPr>
              <a:t>生物醫療廢棄物 </a:t>
            </a:r>
            <a:r>
              <a:rPr kumimoji="0" lang="en-US" altLang="zh-TW" sz="3000" dirty="0">
                <a:solidFill>
                  <a:schemeClr val="tx1"/>
                </a:solidFill>
                <a:latin typeface="微軟正黑體" panose="020B0604030504040204" pitchFamily="34" charset="-120"/>
              </a:rPr>
              <a:t>(</a:t>
            </a:r>
            <a:r>
              <a:rPr kumimoji="0" lang="zh-TW" altLang="en-US" sz="3000" dirty="0">
                <a:solidFill>
                  <a:schemeClr val="tx1"/>
                </a:solidFill>
                <a:latin typeface="微軟正黑體" panose="020B0604030504040204" pitchFamily="34" charset="-120"/>
              </a:rPr>
              <a:t>附表三</a:t>
            </a:r>
            <a:r>
              <a:rPr kumimoji="0" lang="en-US" altLang="zh-TW" sz="3000" dirty="0">
                <a:solidFill>
                  <a:schemeClr val="tx1"/>
                </a:solidFill>
                <a:latin typeface="微軟正黑體" panose="020B0604030504040204" pitchFamily="34" charset="-120"/>
              </a:rPr>
              <a:t>)</a:t>
            </a:r>
            <a:endParaRPr kumimoji="0" lang="zh-TW" altLang="en-US" sz="3000" dirty="0">
              <a:solidFill>
                <a:schemeClr val="tx1"/>
              </a:solidFill>
              <a:latin typeface="微軟正黑體" panose="020B0604030504040204" pitchFamily="34" charset="-120"/>
            </a:endParaRPr>
          </a:p>
        </p:txBody>
      </p:sp>
      <p:sp>
        <p:nvSpPr>
          <p:cNvPr id="19" name="橢圓 18"/>
          <p:cNvSpPr/>
          <p:nvPr/>
        </p:nvSpPr>
        <p:spPr>
          <a:xfrm>
            <a:off x="412750" y="5748338"/>
            <a:ext cx="1638300" cy="7254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423863" y="3313113"/>
            <a:ext cx="1639887"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3792386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群組 2"/>
          <p:cNvGrpSpPr>
            <a:grpSpLocks/>
          </p:cNvGrpSpPr>
          <p:nvPr/>
        </p:nvGrpSpPr>
        <p:grpSpPr bwMode="auto">
          <a:xfrm>
            <a:off x="90488" y="1125538"/>
            <a:ext cx="9036050" cy="5724525"/>
            <a:chOff x="107950" y="41729"/>
            <a:chExt cx="8928100" cy="6637338"/>
          </a:xfrm>
        </p:grpSpPr>
        <p:pic>
          <p:nvPicPr>
            <p:cNvPr id="1085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1729"/>
              <a:ext cx="8928100" cy="66373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矩形 6"/>
            <p:cNvSpPr/>
            <p:nvPr/>
          </p:nvSpPr>
          <p:spPr>
            <a:xfrm>
              <a:off x="2915627" y="3297816"/>
              <a:ext cx="5977686" cy="7785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08547" name="投影片編號版面配置區 3"/>
          <p:cNvSpPr>
            <a:spLocks noGrp="1"/>
          </p:cNvSpPr>
          <p:nvPr>
            <p:ph type="sldNum" sz="quarter" idx="4294967295"/>
          </p:nvPr>
        </p:nvSpPr>
        <p:spPr>
          <a:xfrm>
            <a:off x="85709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FEBF1615-6E30-485E-BECF-EA68FB1C874C}"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82</a:t>
            </a:fld>
            <a:endParaRPr lang="en-US" altLang="zh-TW" sz="1200">
              <a:solidFill>
                <a:schemeClr val="tx1"/>
              </a:solidFill>
              <a:latin typeface="Garamond" panose="02020404030301010803" pitchFamily="18" charset="0"/>
              <a:ea typeface="新細明體" panose="02020500000000000000" pitchFamily="18" charset="-120"/>
            </a:endParaRPr>
          </a:p>
        </p:txBody>
      </p:sp>
      <p:sp>
        <p:nvSpPr>
          <p:cNvPr id="8" name="橢圓 7"/>
          <p:cNvSpPr/>
          <p:nvPr/>
        </p:nvSpPr>
        <p:spPr>
          <a:xfrm>
            <a:off x="120650" y="3568700"/>
            <a:ext cx="1138238" cy="6524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標題 1"/>
          <p:cNvSpPr txBox="1">
            <a:spLocks/>
          </p:cNvSpPr>
          <p:nvPr/>
        </p:nvSpPr>
        <p:spPr bwMode="auto">
          <a:xfrm>
            <a:off x="149627" y="95252"/>
            <a:ext cx="753268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4572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4572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4572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defRPr/>
            </a:pPr>
            <a:r>
              <a:rPr kumimoji="0" lang="zh-TW" altLang="en-US" sz="3000" dirty="0">
                <a:solidFill>
                  <a:schemeClr val="tx1"/>
                </a:solidFill>
                <a:latin typeface="微軟正黑體" panose="020B0604030504040204" pitchFamily="34" charset="-120"/>
              </a:rPr>
              <a:t>環保署有害事業廢棄物物認定標準</a:t>
            </a:r>
            <a:r>
              <a:rPr kumimoji="0" lang="en-US" altLang="zh-TW" sz="3000" dirty="0">
                <a:solidFill>
                  <a:schemeClr val="tx1"/>
                </a:solidFill>
                <a:latin typeface="微軟正黑體" panose="020B0604030504040204" pitchFamily="34" charset="-120"/>
              </a:rPr>
              <a:t>-</a:t>
            </a:r>
          </a:p>
          <a:p>
            <a:pPr>
              <a:spcBef>
                <a:spcPct val="0"/>
              </a:spcBef>
              <a:buClrTx/>
              <a:buFontTx/>
              <a:buNone/>
              <a:defRPr/>
            </a:pPr>
            <a:r>
              <a:rPr kumimoji="0" lang="zh-TW" altLang="en-US" sz="3000" dirty="0">
                <a:solidFill>
                  <a:schemeClr val="tx1"/>
                </a:solidFill>
                <a:latin typeface="微軟正黑體" panose="020B0604030504040204" pitchFamily="34" charset="-120"/>
              </a:rPr>
              <a:t>生物醫療廢棄物 </a:t>
            </a:r>
            <a:r>
              <a:rPr kumimoji="0" lang="en-US" altLang="zh-TW" sz="2600" dirty="0">
                <a:solidFill>
                  <a:schemeClr val="tx1"/>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附表三</a:t>
            </a:r>
            <a:r>
              <a:rPr kumimoji="0" lang="en-US" altLang="zh-TW" sz="2600" dirty="0">
                <a:solidFill>
                  <a:schemeClr val="tx1"/>
                </a:solidFill>
                <a:latin typeface="微軟正黑體" panose="020B0604030504040204" pitchFamily="34" charset="-120"/>
              </a:rPr>
              <a:t>-</a:t>
            </a:r>
            <a:r>
              <a:rPr kumimoji="0" lang="zh-TW" altLang="en-US" sz="2600" dirty="0">
                <a:solidFill>
                  <a:schemeClr val="tx1"/>
                </a:solidFill>
                <a:latin typeface="微軟正黑體" panose="020B0604030504040204" pitchFamily="34" charset="-120"/>
              </a:rPr>
              <a:t>續</a:t>
            </a:r>
            <a:r>
              <a:rPr kumimoji="0" lang="en-US" altLang="zh-TW" sz="2600" dirty="0">
                <a:solidFill>
                  <a:schemeClr val="tx1"/>
                </a:solidFill>
                <a:latin typeface="微軟正黑體" panose="020B0604030504040204" pitchFamily="34" charset="-120"/>
              </a:rPr>
              <a:t>)</a:t>
            </a:r>
            <a:endParaRPr kumimoji="0" lang="zh-TW" altLang="en-US" sz="2600" dirty="0">
              <a:solidFill>
                <a:schemeClr val="tx1"/>
              </a:solidFill>
              <a:latin typeface="微軟正黑體" panose="020B0604030504040204" pitchFamily="34" charset="-120"/>
            </a:endParaRPr>
          </a:p>
        </p:txBody>
      </p:sp>
      <p:sp>
        <p:nvSpPr>
          <p:cNvPr id="9" name="圓角矩形 8"/>
          <p:cNvSpPr/>
          <p:nvPr/>
        </p:nvSpPr>
        <p:spPr bwMode="auto">
          <a:xfrm>
            <a:off x="1258888" y="2571750"/>
            <a:ext cx="6894512" cy="4222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雲朵形圖說文字 3"/>
          <p:cNvSpPr/>
          <p:nvPr/>
        </p:nvSpPr>
        <p:spPr>
          <a:xfrm>
            <a:off x="1752600" y="850386"/>
            <a:ext cx="4495800" cy="1653808"/>
          </a:xfrm>
          <a:prstGeom prst="cloudCallout">
            <a:avLst>
              <a:gd name="adj1" fmla="val -30689"/>
              <a:gd name="adj2" fmla="val 690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2147212" y="1181065"/>
            <a:ext cx="2332430" cy="830997"/>
          </a:xfrm>
          <a:prstGeom prst="rect">
            <a:avLst/>
          </a:prstGeom>
          <a:solidFill>
            <a:srgbClr val="FFFF00"/>
          </a:solidFill>
        </p:spPr>
        <p:txBody>
          <a:bodyPr wrap="square" rtlCol="0">
            <a:spAutoFit/>
          </a:bodyP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血液直接倒水槽</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罰款 </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9642" y="1004952"/>
            <a:ext cx="1311558" cy="1187305"/>
          </a:xfrm>
          <a:prstGeom prst="rect">
            <a:avLst/>
          </a:prstGeom>
        </p:spPr>
      </p:pic>
    </p:spTree>
    <p:extLst>
      <p:ext uri="{BB962C8B-B14F-4D97-AF65-F5344CB8AC3E}">
        <p14:creationId xmlns:p14="http://schemas.microsoft.com/office/powerpoint/2010/main" val="34160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編號版面配置區 3"/>
          <p:cNvSpPr>
            <a:spLocks noGrp="1"/>
          </p:cNvSpPr>
          <p:nvPr>
            <p:ph type="sldNum" sz="quarter" idx="4294967295"/>
          </p:nvPr>
        </p:nvSpPr>
        <p:spPr bwMode="auto">
          <a:xfrm>
            <a:off x="853916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B13CF64F-E654-44C0-BC33-F63885C5CF7A}"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83</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7" name="標題 1"/>
          <p:cNvSpPr txBox="1">
            <a:spLocks/>
          </p:cNvSpPr>
          <p:nvPr/>
        </p:nvSpPr>
        <p:spPr bwMode="auto">
          <a:xfrm>
            <a:off x="724176" y="506413"/>
            <a:ext cx="76549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2pPr>
            <a:lvl3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3pPr>
            <a:lvl4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4pPr>
            <a:lvl5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5pPr>
            <a:lvl6pPr marL="457200" algn="l" rtl="0" fontAlgn="base">
              <a:spcBef>
                <a:spcPct val="0"/>
              </a:spcBef>
              <a:spcAft>
                <a:spcPct val="0"/>
              </a:spcAft>
              <a:defRPr kumimoji="1" sz="4200">
                <a:solidFill>
                  <a:schemeClr val="tx2"/>
                </a:solidFill>
                <a:latin typeface="Garamond" pitchFamily="18" charset="0"/>
                <a:ea typeface="新細明體" pitchFamily="18" charset="-120"/>
              </a:defRPr>
            </a:lvl6pPr>
            <a:lvl7pPr marL="914400" algn="l" rtl="0" fontAlgn="base">
              <a:spcBef>
                <a:spcPct val="0"/>
              </a:spcBef>
              <a:spcAft>
                <a:spcPct val="0"/>
              </a:spcAft>
              <a:defRPr kumimoji="1" sz="4200">
                <a:solidFill>
                  <a:schemeClr val="tx2"/>
                </a:solidFill>
                <a:latin typeface="Garamond" pitchFamily="18" charset="0"/>
                <a:ea typeface="新細明體" pitchFamily="18" charset="-120"/>
              </a:defRPr>
            </a:lvl7pPr>
            <a:lvl8pPr marL="1371600" algn="l" rtl="0" fontAlgn="base">
              <a:spcBef>
                <a:spcPct val="0"/>
              </a:spcBef>
              <a:spcAft>
                <a:spcPct val="0"/>
              </a:spcAft>
              <a:defRPr kumimoji="1" sz="4200">
                <a:solidFill>
                  <a:schemeClr val="tx2"/>
                </a:solidFill>
                <a:latin typeface="Garamond" pitchFamily="18" charset="0"/>
                <a:ea typeface="新細明體" pitchFamily="18" charset="-120"/>
              </a:defRPr>
            </a:lvl8pPr>
            <a:lvl9pPr marL="1828800" algn="l" rtl="0" fontAlgn="base">
              <a:spcBef>
                <a:spcPct val="0"/>
              </a:spcBef>
              <a:spcAft>
                <a:spcPct val="0"/>
              </a:spcAft>
              <a:defRPr kumimoji="1" sz="4200">
                <a:solidFill>
                  <a:schemeClr val="tx2"/>
                </a:solidFill>
                <a:latin typeface="Garamond" pitchFamily="18" charset="0"/>
                <a:ea typeface="新細明體" pitchFamily="18" charset="-120"/>
              </a:defRPr>
            </a:lvl9pPr>
          </a:lstStyle>
          <a:p>
            <a:pPr>
              <a:defRPr/>
            </a:pPr>
            <a:r>
              <a:rPr lang="zh-TW" altLang="en-US" sz="4000" b="1" dirty="0">
                <a:solidFill>
                  <a:schemeClr val="tx1"/>
                </a:solidFill>
                <a:latin typeface="微軟正黑體" panose="020B0604030504040204" pitchFamily="34" charset="-120"/>
                <a:ea typeface="微軟正黑體" panose="020B0604030504040204" pitchFamily="34" charset="-120"/>
              </a:rPr>
              <a:t>實驗室生醫廢棄物分類</a:t>
            </a:r>
            <a:endParaRPr lang="zh-TW" altLang="en-US" sz="4000" b="1" kern="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3" name="群組 2"/>
          <p:cNvGrpSpPr/>
          <p:nvPr/>
        </p:nvGrpSpPr>
        <p:grpSpPr>
          <a:xfrm>
            <a:off x="724176" y="1371600"/>
            <a:ext cx="7183438" cy="4714875"/>
            <a:chOff x="724176" y="1371600"/>
            <a:chExt cx="7183438" cy="4714875"/>
          </a:xfrm>
        </p:grpSpPr>
        <p:pic>
          <p:nvPicPr>
            <p:cNvPr id="135172" name="圖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176" y="3519488"/>
              <a:ext cx="21336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圖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176" y="1381125"/>
              <a:ext cx="21336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圖片 15"/>
            <p:cNvPicPr>
              <a:picLocks noChangeAspect="1"/>
            </p:cNvPicPr>
            <p:nvPr/>
          </p:nvPicPr>
          <p:blipFill>
            <a:blip r:embed="rId4">
              <a:extLst>
                <a:ext uri="{28A0092B-C50C-407E-A947-70E740481C1C}">
                  <a14:useLocalDpi xmlns:a14="http://schemas.microsoft.com/office/drawing/2010/main" val="0"/>
                </a:ext>
              </a:extLst>
            </a:blip>
            <a:srcRect t="37003"/>
            <a:stretch>
              <a:fillRect/>
            </a:stretch>
          </p:blipFill>
          <p:spPr bwMode="auto">
            <a:xfrm>
              <a:off x="3297514" y="1395413"/>
              <a:ext cx="2160587"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5175" name="群組 7"/>
            <p:cNvGrpSpPr>
              <a:grpSpLocks/>
            </p:cNvGrpSpPr>
            <p:nvPr/>
          </p:nvGrpSpPr>
          <p:grpSpPr bwMode="auto">
            <a:xfrm>
              <a:off x="3300689" y="3502025"/>
              <a:ext cx="2160587" cy="2584450"/>
              <a:chOff x="2833220" y="3612057"/>
              <a:chExt cx="2170827" cy="2615990"/>
            </a:xfrm>
          </p:grpSpPr>
          <p:pic>
            <p:nvPicPr>
              <p:cNvPr id="135178" name="圖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33220" y="3612057"/>
                <a:ext cx="2170827" cy="261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文字方塊 19"/>
              <p:cNvSpPr txBox="1">
                <a:spLocks noChangeArrowheads="1"/>
              </p:cNvSpPr>
              <p:nvPr/>
            </p:nvSpPr>
            <p:spPr bwMode="auto">
              <a:xfrm>
                <a:off x="3204872" y="4305563"/>
                <a:ext cx="1442209"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生物醫療</a:t>
                </a:r>
                <a:endParaRPr lang="en-US" altLang="zh-TW">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廢棄物</a:t>
                </a:r>
                <a:endParaRPr lang="en-US" altLang="zh-TW">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lgn="ctr">
                  <a:spcBef>
                    <a:spcPct val="0"/>
                  </a:spcBef>
                  <a:buClrTx/>
                  <a:buFontTx/>
                  <a:buNone/>
                </a:pPr>
                <a:r>
                  <a:rPr lang="en-US" altLang="zh-TW"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Glass Pipette</a:t>
                </a:r>
                <a:endParaRPr lang="zh-TW" altLang="en-US" sz="160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pic>
          <p:nvPicPr>
            <p:cNvPr id="135176" name="圖片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47026" y="3502025"/>
              <a:ext cx="21605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圖片 22"/>
            <p:cNvPicPr>
              <a:picLocks noChangeAspect="1"/>
            </p:cNvPicPr>
            <p:nvPr/>
          </p:nvPicPr>
          <p:blipFill>
            <a:blip r:embed="rId7" cstate="print">
              <a:extLst>
                <a:ext uri="{28A0092B-C50C-407E-A947-70E740481C1C}">
                  <a14:useLocalDpi xmlns:a14="http://schemas.microsoft.com/office/drawing/2010/main" val="0"/>
                </a:ext>
              </a:extLst>
            </a:blip>
            <a:srcRect l="9058" t="20471" r="6766" b="10841"/>
            <a:stretch>
              <a:fillRect/>
            </a:stretch>
          </p:blipFill>
          <p:spPr bwMode="auto">
            <a:xfrm>
              <a:off x="5747026" y="1371600"/>
              <a:ext cx="2160588"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34055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投影片編號版面配置區 3"/>
          <p:cNvSpPr>
            <a:spLocks noGrp="1"/>
          </p:cNvSpPr>
          <p:nvPr>
            <p:ph type="sldNum" sz="quarter" idx="4294967295"/>
          </p:nvPr>
        </p:nvSpPr>
        <p:spPr>
          <a:xfrm>
            <a:off x="8548688" y="6457950"/>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9B25EECA-B58C-4004-B6B5-60E941CD027E}"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84</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109572" name="標題 1"/>
          <p:cNvSpPr>
            <a:spLocks noGrp="1"/>
          </p:cNvSpPr>
          <p:nvPr>
            <p:ph type="title"/>
          </p:nvPr>
        </p:nvSpPr>
        <p:spPr>
          <a:xfrm>
            <a:off x="301484" y="384834"/>
            <a:ext cx="8131811" cy="615553"/>
          </a:xfrm>
        </p:spPr>
        <p:txBody>
          <a:bodyPr/>
          <a:lstStyle/>
          <a:p>
            <a:r>
              <a:rPr lang="zh-TW" altLang="en-US" sz="4000" dirty="0">
                <a:solidFill>
                  <a:schemeClr val="tx1"/>
                </a:solidFill>
                <a:latin typeface="微軟正黑體" panose="020B0604030504040204" pitchFamily="34" charset="-120"/>
                <a:ea typeface="微軟正黑體" panose="020B0604030504040204" pitchFamily="34" charset="-120"/>
              </a:rPr>
              <a:t>生物醫療廢棄物</a:t>
            </a:r>
            <a:r>
              <a:rPr lang="en-US" altLang="zh-TW" sz="4000" b="1" dirty="0">
                <a:solidFill>
                  <a:schemeClr val="tx1"/>
                </a:solidFill>
                <a:latin typeface="微軟正黑體" panose="020B0604030504040204" pitchFamily="34" charset="-120"/>
                <a:ea typeface="微軟正黑體" panose="020B0604030504040204" pitchFamily="34" charset="-120"/>
              </a:rPr>
              <a:t>(</a:t>
            </a:r>
            <a:r>
              <a:rPr lang="zh-TW" altLang="en-US" sz="4000" b="1" u="sng" dirty="0">
                <a:solidFill>
                  <a:schemeClr val="tx1"/>
                </a:solidFill>
                <a:latin typeface="微軟正黑體" panose="020B0604030504040204" pitchFamily="34" charset="-120"/>
                <a:ea typeface="微軟正黑體" panose="020B0604030504040204" pitchFamily="34" charset="-120"/>
              </a:rPr>
              <a:t>尖銳器具</a:t>
            </a:r>
            <a:r>
              <a:rPr lang="en-US" altLang="zh-TW" sz="4000" b="1" dirty="0">
                <a:solidFill>
                  <a:schemeClr val="tx1"/>
                </a:solidFill>
                <a:latin typeface="微軟正黑體" panose="020B0604030504040204" pitchFamily="34" charset="-120"/>
                <a:ea typeface="微軟正黑體" panose="020B0604030504040204" pitchFamily="34" charset="-120"/>
              </a:rPr>
              <a:t>)</a:t>
            </a:r>
            <a:r>
              <a:rPr lang="zh-TW" altLang="en-US" sz="4000" dirty="0">
                <a:solidFill>
                  <a:schemeClr val="tx1"/>
                </a:solidFill>
                <a:latin typeface="微軟正黑體" panose="020B0604030504040204" pitchFamily="34" charset="-120"/>
                <a:ea typeface="微軟正黑體" panose="020B0604030504040204" pitchFamily="34" charset="-120"/>
              </a:rPr>
              <a:t>貯存容器</a:t>
            </a:r>
          </a:p>
        </p:txBody>
      </p:sp>
      <p:grpSp>
        <p:nvGrpSpPr>
          <p:cNvPr id="3" name="群組 2"/>
          <p:cNvGrpSpPr/>
          <p:nvPr/>
        </p:nvGrpSpPr>
        <p:grpSpPr>
          <a:xfrm>
            <a:off x="228600" y="1565006"/>
            <a:ext cx="8693502" cy="3540394"/>
            <a:chOff x="611560" y="1565006"/>
            <a:chExt cx="8310542" cy="3292723"/>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6525" y="1565006"/>
              <a:ext cx="3795577" cy="3292723"/>
            </a:xfrm>
            <a:prstGeom prst="ellipse">
              <a:avLst/>
            </a:prstGeom>
            <a:ln>
              <a:noFill/>
            </a:ln>
            <a:effectLst>
              <a:softEdge rad="112500"/>
            </a:effec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565006"/>
              <a:ext cx="3249398" cy="2872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加號 7"/>
            <p:cNvSpPr/>
            <p:nvPr/>
          </p:nvSpPr>
          <p:spPr>
            <a:xfrm>
              <a:off x="3468688" y="2043113"/>
              <a:ext cx="2198687" cy="1951037"/>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56328" name="群組 3"/>
          <p:cNvGrpSpPr>
            <a:grpSpLocks/>
          </p:cNvGrpSpPr>
          <p:nvPr/>
        </p:nvGrpSpPr>
        <p:grpSpPr bwMode="auto">
          <a:xfrm>
            <a:off x="1600200" y="1219200"/>
            <a:ext cx="5840413" cy="4900612"/>
            <a:chOff x="2268537" y="836613"/>
            <a:chExt cx="4967286" cy="4243387"/>
          </a:xfrm>
        </p:grpSpPr>
        <p:pic>
          <p:nvPicPr>
            <p:cNvPr id="109577"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537" y="836613"/>
              <a:ext cx="4967286"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乘號 6"/>
            <p:cNvSpPr/>
            <p:nvPr/>
          </p:nvSpPr>
          <p:spPr>
            <a:xfrm>
              <a:off x="2676289" y="1246244"/>
              <a:ext cx="4167984" cy="3507977"/>
            </a:xfrm>
            <a:prstGeom prst="mathMultiply">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blipFill>
                  <a:blip r:embed="rId5"/>
                  <a:tile tx="0" ty="0" sx="100000" sy="100000" flip="none" algn="tl"/>
                </a:blipFill>
              </a:endParaRPr>
            </a:p>
          </p:txBody>
        </p:sp>
      </p:grpSp>
    </p:spTree>
    <p:extLst>
      <p:ext uri="{BB962C8B-B14F-4D97-AF65-F5344CB8AC3E}">
        <p14:creationId xmlns:p14="http://schemas.microsoft.com/office/powerpoint/2010/main" val="3923431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6328"/>
                                        </p:tgtEl>
                                        <p:attrNameLst>
                                          <p:attrName>style.visibility</p:attrName>
                                        </p:attrNameLst>
                                      </p:cBhvr>
                                      <p:to>
                                        <p:strVal val="visible"/>
                                      </p:to>
                                    </p:set>
                                    <p:animEffect transition="in" filter="fade">
                                      <p:cBhvr>
                                        <p:cTn id="7" dur="1000"/>
                                        <p:tgtEl>
                                          <p:spTgt spid="56328"/>
                                        </p:tgtEl>
                                      </p:cBhvr>
                                    </p:animEffect>
                                    <p:anim calcmode="lin" valueType="num">
                                      <p:cBhvr>
                                        <p:cTn id="8" dur="1000" fill="hold"/>
                                        <p:tgtEl>
                                          <p:spTgt spid="56328"/>
                                        </p:tgtEl>
                                        <p:attrNameLst>
                                          <p:attrName>ppt_x</p:attrName>
                                        </p:attrNameLst>
                                      </p:cBhvr>
                                      <p:tavLst>
                                        <p:tav tm="0">
                                          <p:val>
                                            <p:strVal val="#ppt_x"/>
                                          </p:val>
                                        </p:tav>
                                        <p:tav tm="100000">
                                          <p:val>
                                            <p:strVal val="#ppt_x"/>
                                          </p:val>
                                        </p:tav>
                                      </p:tavLst>
                                    </p:anim>
                                    <p:anim calcmode="lin" valueType="num">
                                      <p:cBhvr>
                                        <p:cTn id="9" dur="1000" fill="hold"/>
                                        <p:tgtEl>
                                          <p:spTgt spid="563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標題 1"/>
          <p:cNvSpPr>
            <a:spLocks noGrp="1"/>
          </p:cNvSpPr>
          <p:nvPr>
            <p:ph type="title"/>
          </p:nvPr>
        </p:nvSpPr>
        <p:spPr>
          <a:xfrm>
            <a:off x="959443" y="990600"/>
            <a:ext cx="7561262" cy="4154984"/>
          </a:xfrm>
        </p:spPr>
        <p:txBody>
          <a:bodyPr/>
          <a:lstStyle/>
          <a:p>
            <a:pPr algn="ctr"/>
            <a:r>
              <a:rPr lang="zh-TW" altLang="en-US" sz="9000" b="1" dirty="0">
                <a:ea typeface="華康隸書體" panose="02010609000101010101" pitchFamily="49" charset="-120"/>
              </a:rPr>
              <a:t>酒精使用不當會引發</a:t>
            </a:r>
            <a:br>
              <a:rPr lang="en-US" altLang="zh-TW" sz="9000" b="1" dirty="0">
                <a:ea typeface="華康隸書體" panose="02010609000101010101" pitchFamily="49" charset="-120"/>
              </a:rPr>
            </a:br>
            <a:r>
              <a:rPr lang="zh-TW" altLang="en-US" sz="9000" b="1" dirty="0">
                <a:ea typeface="華康隸書體" panose="02010609000101010101" pitchFamily="49" charset="-120"/>
              </a:rPr>
              <a:t>大火或爆炸</a:t>
            </a:r>
            <a:r>
              <a:rPr lang="en-US" altLang="zh-TW" sz="9000" b="1" dirty="0">
                <a:ea typeface="華康隸書體" panose="02010609000101010101" pitchFamily="49" charset="-120"/>
              </a:rPr>
              <a:t>?</a:t>
            </a:r>
            <a:r>
              <a:rPr lang="zh-TW" altLang="en-US" sz="1200" b="1" dirty="0">
                <a:solidFill>
                  <a:srgbClr val="A53010"/>
                </a:solidFill>
                <a:ea typeface="華康隸書體" panose="02010609000101010101" pitchFamily="49" charset="-120"/>
              </a:rPr>
              <a:t>影片</a:t>
            </a:r>
            <a:endParaRPr lang="zh-TW" altLang="en-US" sz="9000" b="1" dirty="0">
              <a:solidFill>
                <a:srgbClr val="A53010"/>
              </a:solidFill>
              <a:ea typeface="華康隸書體" panose="02010609000101010101" pitchFamily="49" charset="-120"/>
            </a:endParaRPr>
          </a:p>
        </p:txBody>
      </p:sp>
      <p:sp>
        <p:nvSpPr>
          <p:cNvPr id="143363" name="投影片編號版面配置區 3"/>
          <p:cNvSpPr>
            <a:spLocks noGrp="1"/>
          </p:cNvSpPr>
          <p:nvPr>
            <p:ph type="sldNum" sz="quarter" idx="4294967295"/>
          </p:nvPr>
        </p:nvSpPr>
        <p:spPr>
          <a:xfrm>
            <a:off x="8528050" y="6492875"/>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E5973625-44DE-49BD-9F08-0EB22930996A}" type="slidenum">
              <a:rPr lang="en-US" altLang="zh-TW" sz="1200" smtClean="0">
                <a:solidFill>
                  <a:schemeClr val="tx1"/>
                </a:solidFill>
                <a:latin typeface="Arial" panose="020B0604020202020204" pitchFamily="34" charset="0"/>
                <a:ea typeface="新細明體" panose="02020500000000000000" pitchFamily="18" charset="-120"/>
              </a:rPr>
              <a:pPr>
                <a:spcBef>
                  <a:spcPct val="0"/>
                </a:spcBef>
                <a:buClrTx/>
                <a:buFontTx/>
                <a:buNone/>
              </a:pPr>
              <a:t>85</a:t>
            </a:fld>
            <a:endParaRPr lang="en-US" altLang="zh-TW" sz="1200" dirty="0">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472692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0" y="1143000"/>
            <a:ext cx="6589713" cy="4968875"/>
          </a:xfrm>
        </p:spPr>
        <p:txBody>
          <a:bodyPr rtlCol="0">
            <a:normAutofit/>
          </a:bodyPr>
          <a:lstStyle/>
          <a:p>
            <a:pPr algn="ctr" eaLnBrk="1" fontAlgn="auto" hangingPunct="1">
              <a:lnSpc>
                <a:spcPct val="150000"/>
              </a:lnSpc>
              <a:spcAft>
                <a:spcPts val="0"/>
              </a:spcAft>
              <a:defRPr/>
            </a:pPr>
            <a:r>
              <a:rPr lang="zh-TW" altLang="en-US" sz="6000" dirty="0">
                <a:solidFill>
                  <a:schemeClr val="tx1">
                    <a:lumMod val="85000"/>
                    <a:lumOff val="15000"/>
                  </a:schemeClr>
                </a:solidFill>
                <a:latin typeface="微軟正黑體" panose="020B0604030504040204" pitchFamily="34" charset="-120"/>
                <a:ea typeface="微軟正黑體" panose="020B0604030504040204" pitchFamily="34" charset="-120"/>
              </a:rPr>
              <a:t>實驗室災害的發生</a:t>
            </a:r>
            <a:br>
              <a:rPr lang="en-US" altLang="zh-TW" sz="6000" dirty="0">
                <a:solidFill>
                  <a:schemeClr val="tx1">
                    <a:lumMod val="85000"/>
                    <a:lumOff val="15000"/>
                  </a:schemeClr>
                </a:solidFill>
                <a:latin typeface="微軟正黑體" panose="020B0604030504040204" pitchFamily="34" charset="-120"/>
                <a:ea typeface="微軟正黑體" panose="020B0604030504040204" pitchFamily="34" charset="-120"/>
              </a:rPr>
            </a:br>
            <a:r>
              <a:rPr lang="en-US" altLang="zh-TW" sz="6000" u="sng" dirty="0">
                <a:solidFill>
                  <a:srgbClr val="C00000"/>
                </a:solidFill>
                <a:latin typeface="微軟正黑體" panose="020B0604030504040204" pitchFamily="34" charset="-120"/>
                <a:ea typeface="微軟正黑體" panose="020B0604030504040204" pitchFamily="34" charset="-120"/>
              </a:rPr>
              <a:t>   ?     </a:t>
            </a:r>
            <a:r>
              <a:rPr lang="zh-TW" altLang="en-US" sz="6000" dirty="0">
                <a:solidFill>
                  <a:schemeClr val="tx1">
                    <a:lumMod val="85000"/>
                    <a:lumOff val="15000"/>
                  </a:schemeClr>
                </a:solidFill>
                <a:latin typeface="微軟正黑體" panose="020B0604030504040204" pitchFamily="34" charset="-120"/>
                <a:ea typeface="微軟正黑體" panose="020B0604030504040204" pitchFamily="34" charset="-120"/>
              </a:rPr>
              <a:t>來自於人為</a:t>
            </a:r>
            <a:br>
              <a:rPr lang="en-US" altLang="zh-TW" sz="6000" dirty="0">
                <a:solidFill>
                  <a:schemeClr val="tx1">
                    <a:lumMod val="85000"/>
                    <a:lumOff val="15000"/>
                  </a:schemeClr>
                </a:solidFill>
                <a:latin typeface="微軟正黑體" panose="020B0604030504040204" pitchFamily="34" charset="-120"/>
                <a:ea typeface="微軟正黑體" panose="020B0604030504040204" pitchFamily="34" charset="-120"/>
              </a:rPr>
            </a:br>
            <a:r>
              <a:rPr lang="en-US" altLang="zh-TW" sz="6000" u="sng" dirty="0">
                <a:solidFill>
                  <a:srgbClr val="C00000"/>
                </a:solidFill>
                <a:latin typeface="微軟正黑體" panose="020B0604030504040204" pitchFamily="34" charset="-120"/>
                <a:ea typeface="微軟正黑體" panose="020B0604030504040204" pitchFamily="34" charset="-120"/>
              </a:rPr>
              <a:t>   ?     </a:t>
            </a:r>
            <a:r>
              <a:rPr lang="zh-TW" altLang="en-US" sz="6000" dirty="0">
                <a:solidFill>
                  <a:schemeClr val="tx1">
                    <a:lumMod val="85000"/>
                    <a:lumOff val="15000"/>
                  </a:schemeClr>
                </a:solidFill>
                <a:latin typeface="微軟正黑體" panose="020B0604030504040204" pitchFamily="34" charset="-120"/>
                <a:ea typeface="微軟正黑體" panose="020B0604030504040204" pitchFamily="34" charset="-120"/>
              </a:rPr>
              <a:t>來自於設備</a:t>
            </a:r>
          </a:p>
        </p:txBody>
      </p:sp>
      <p:sp>
        <p:nvSpPr>
          <p:cNvPr id="144387" name="投影片編號版面配置區 3"/>
          <p:cNvSpPr>
            <a:spLocks noGrp="1"/>
          </p:cNvSpPr>
          <p:nvPr>
            <p:ph type="sldNum" sz="quarter" idx="4294967295"/>
          </p:nvPr>
        </p:nvSpPr>
        <p:spPr bwMode="auto">
          <a:xfrm>
            <a:off x="8555038" y="6484938"/>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9A721CA5-E517-4241-B20E-F05D7AD01256}" type="slidenum">
              <a:rPr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86</a:t>
            </a:fld>
            <a:endParaRPr lang="en-US" altLang="zh-TW" sz="1200">
              <a:solidFill>
                <a:schemeClr val="tx1"/>
              </a:solidFill>
              <a:latin typeface="Garamond" panose="02020404030301010803" pitchFamily="18" charset="0"/>
              <a:ea typeface="新細明體" panose="02020500000000000000" pitchFamily="18" charset="-120"/>
            </a:endParaRPr>
          </a:p>
        </p:txBody>
      </p:sp>
      <p:sp>
        <p:nvSpPr>
          <p:cNvPr id="4" name="文字方塊 3"/>
          <p:cNvSpPr txBox="1"/>
          <p:nvPr/>
        </p:nvSpPr>
        <p:spPr>
          <a:xfrm>
            <a:off x="1752600" y="2667000"/>
            <a:ext cx="2428875" cy="1168400"/>
          </a:xfrm>
          <a:prstGeom prst="rect">
            <a:avLst/>
          </a:prstGeom>
          <a:noFill/>
        </p:spPr>
        <p:txBody>
          <a:bodyPr>
            <a:spAutoFit/>
          </a:bodyPr>
          <a:lstStyle/>
          <a:p>
            <a:pPr>
              <a:defRPr/>
            </a:pPr>
            <a:r>
              <a:rPr lang="en-US" altLang="zh-TW" sz="7000" b="1" dirty="0">
                <a:solidFill>
                  <a:srgbClr val="C00000"/>
                </a:solidFill>
                <a:latin typeface="Arial" panose="020B0604020202020204" pitchFamily="34" charset="0"/>
                <a:cs typeface="Arial" panose="020B0604020202020204" pitchFamily="34" charset="0"/>
              </a:rPr>
              <a:t>90%</a:t>
            </a:r>
            <a:endParaRPr lang="zh-TW" altLang="en-US" sz="7000" b="1" dirty="0">
              <a:solidFill>
                <a:srgbClr val="C00000"/>
              </a:solidFill>
              <a:latin typeface="Arial" panose="020B0604020202020204" pitchFamily="34" charset="0"/>
              <a:cs typeface="Arial" panose="020B0604020202020204" pitchFamily="34" charset="0"/>
            </a:endParaRPr>
          </a:p>
        </p:txBody>
      </p:sp>
      <p:sp>
        <p:nvSpPr>
          <p:cNvPr id="5" name="文字方塊 4"/>
          <p:cNvSpPr txBox="1"/>
          <p:nvPr/>
        </p:nvSpPr>
        <p:spPr>
          <a:xfrm>
            <a:off x="1752599" y="4038600"/>
            <a:ext cx="2428875" cy="1168400"/>
          </a:xfrm>
          <a:prstGeom prst="rect">
            <a:avLst/>
          </a:prstGeom>
          <a:noFill/>
        </p:spPr>
        <p:txBody>
          <a:bodyPr>
            <a:spAutoFit/>
          </a:bodyPr>
          <a:lstStyle/>
          <a:p>
            <a:pPr>
              <a:defRPr/>
            </a:pPr>
            <a:r>
              <a:rPr lang="en-US" altLang="zh-TW" sz="7000" b="1" dirty="0">
                <a:solidFill>
                  <a:srgbClr val="C00000"/>
                </a:solidFill>
                <a:latin typeface="Arial" panose="020B0604020202020204" pitchFamily="34" charset="0"/>
                <a:cs typeface="Arial" panose="020B0604020202020204" pitchFamily="34" charset="0"/>
              </a:rPr>
              <a:t>10%</a:t>
            </a:r>
            <a:endParaRPr lang="zh-TW" altLang="en-US" sz="7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Rot="1" noChangeArrowheads="1"/>
          </p:cNvSpPr>
          <p:nvPr>
            <p:ph type="title"/>
          </p:nvPr>
        </p:nvSpPr>
        <p:spPr>
          <a:xfrm>
            <a:off x="609600" y="383987"/>
            <a:ext cx="7272337" cy="795338"/>
          </a:xfrm>
        </p:spPr>
        <p:txBody>
          <a:bodyPr/>
          <a:lstStyle/>
          <a:p>
            <a:pPr eaLnBrk="1" hangingPunct="1">
              <a:defRPr/>
            </a:pPr>
            <a:r>
              <a:rPr lang="zh-TW" altLang="en-US" sz="4000" b="1" dirty="0">
                <a:solidFill>
                  <a:schemeClr val="tx1"/>
                </a:solidFill>
                <a:latin typeface="微軟正黑體" panose="020B0604030504040204" pitchFamily="34" charset="-120"/>
                <a:ea typeface="微軟正黑體" panose="020B0604030504040204" pitchFamily="34" charset="-120"/>
              </a:rPr>
              <a:t>實驗室人員之責任</a:t>
            </a:r>
          </a:p>
        </p:txBody>
      </p:sp>
      <p:sp>
        <p:nvSpPr>
          <p:cNvPr id="44036" name="Rectangle 4"/>
          <p:cNvSpPr>
            <a:spLocks noGrp="1" noChangeArrowheads="1"/>
          </p:cNvSpPr>
          <p:nvPr>
            <p:ph type="body" idx="4294967295"/>
          </p:nvPr>
        </p:nvSpPr>
        <p:spPr>
          <a:xfrm>
            <a:off x="491488" y="1295400"/>
            <a:ext cx="8307387" cy="4067780"/>
          </a:xfrm>
          <a:prstGeom prst="rect">
            <a:avLst/>
          </a:prstGeom>
        </p:spPr>
        <p:txBody>
          <a:bodyPr/>
          <a:lstStyle/>
          <a:p>
            <a:pPr marL="457200" indent="-457200" eaLnBrk="1" hangingPunct="1">
              <a:lnSpc>
                <a:spcPct val="150000"/>
              </a:lnSpc>
              <a:buClr>
                <a:srgbClr val="C00000"/>
              </a:buClr>
              <a:buFont typeface="Wingdings" panose="05000000000000000000" pitchFamily="2" charset="2"/>
              <a:buChar char="Ø"/>
              <a:defRPr/>
            </a:pPr>
            <a:r>
              <a:rPr lang="zh-TW" altLang="en-US" sz="3200" b="1" dirty="0">
                <a:latin typeface="微軟正黑體" panose="020B0604030504040204" pitchFamily="34" charset="-120"/>
                <a:ea typeface="微軟正黑體" panose="020B0604030504040204" pitchFamily="34" charset="-120"/>
              </a:rPr>
              <a:t>安全的實驗操作。</a:t>
            </a:r>
          </a:p>
          <a:p>
            <a:pPr marL="457200" indent="-457200" eaLnBrk="1" hangingPunct="1">
              <a:lnSpc>
                <a:spcPct val="150000"/>
              </a:lnSpc>
              <a:buClr>
                <a:srgbClr val="C00000"/>
              </a:buClr>
              <a:buFont typeface="Wingdings" panose="05000000000000000000" pitchFamily="2" charset="2"/>
              <a:buChar char="Ø"/>
              <a:defRPr/>
            </a:pPr>
            <a:r>
              <a:rPr lang="zh-TW" altLang="en-US" sz="3200" b="1" dirty="0">
                <a:latin typeface="微軟正黑體" panose="020B0604030504040204" pitchFamily="34" charset="-120"/>
                <a:ea typeface="微軟正黑體" panose="020B0604030504040204" pitchFamily="34" charset="-120"/>
              </a:rPr>
              <a:t>定期參加繼續訓練課程</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每年回訓</a:t>
            </a:r>
            <a:r>
              <a:rPr lang="en-US" altLang="zh-TW" sz="3200" b="1" dirty="0">
                <a:latin typeface="微軟正黑體" panose="020B0604030504040204" pitchFamily="34" charset="-120"/>
                <a:ea typeface="微軟正黑體" panose="020B0604030504040204" pitchFamily="34" charset="-120"/>
              </a:rPr>
              <a:t>4</a:t>
            </a:r>
            <a:r>
              <a:rPr lang="zh-TW" altLang="en-US" sz="3200" b="1" dirty="0">
                <a:latin typeface="微軟正黑體" panose="020B0604030504040204" pitchFamily="34" charset="-120"/>
                <a:ea typeface="微軟正黑體" panose="020B0604030504040204" pitchFamily="34" charset="-120"/>
              </a:rPr>
              <a:t>小時</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a:t>
            </a:r>
          </a:p>
          <a:p>
            <a:pPr marL="457200" indent="-457200" eaLnBrk="1" hangingPunct="1">
              <a:lnSpc>
                <a:spcPct val="150000"/>
              </a:lnSpc>
              <a:buClr>
                <a:srgbClr val="C00000"/>
              </a:buClr>
              <a:buFont typeface="Wingdings" panose="05000000000000000000" pitchFamily="2" charset="2"/>
              <a:buChar char="Ø"/>
              <a:defRPr/>
            </a:pPr>
            <a:r>
              <a:rPr lang="zh-TW" altLang="en-US" sz="3200" b="1" dirty="0">
                <a:latin typeface="微軟正黑體" panose="020B0604030504040204" pitchFamily="34" charset="-120"/>
                <a:ea typeface="微軟正黑體" panose="020B0604030504040204" pitchFamily="34" charset="-120"/>
              </a:rPr>
              <a:t>確保自己在實驗室的安全。</a:t>
            </a:r>
            <a:endParaRPr lang="en-US" altLang="zh-TW" sz="3200" b="1" dirty="0">
              <a:latin typeface="微軟正黑體" panose="020B0604030504040204" pitchFamily="34" charset="-120"/>
              <a:ea typeface="微軟正黑體" panose="020B0604030504040204" pitchFamily="34" charset="-120"/>
            </a:endParaRPr>
          </a:p>
          <a:p>
            <a:pPr marL="457200" indent="-457200" eaLnBrk="1" hangingPunct="1">
              <a:lnSpc>
                <a:spcPct val="150000"/>
              </a:lnSpc>
              <a:buClr>
                <a:srgbClr val="C00000"/>
              </a:buClr>
              <a:buFont typeface="Wingdings" panose="05000000000000000000" pitchFamily="2" charset="2"/>
              <a:buChar char="Ø"/>
              <a:defRPr/>
            </a:pPr>
            <a:r>
              <a:rPr lang="zh-TW" altLang="en-US" sz="3200" b="1" dirty="0">
                <a:latin typeface="微軟正黑體" panose="020B0604030504040204" pitchFamily="34" charset="-120"/>
                <a:ea typeface="微軟正黑體" panose="020B0604030504040204" pitchFamily="34" charset="-120"/>
              </a:rPr>
              <a:t>若有感染發生，立即通報實驗室負責人。</a:t>
            </a:r>
            <a:endParaRPr lang="en-US" altLang="zh-TW" sz="3200" b="1" dirty="0">
              <a:latin typeface="微軟正黑體" panose="020B0604030504040204" pitchFamily="34" charset="-120"/>
              <a:ea typeface="微軟正黑體" panose="020B0604030504040204" pitchFamily="34" charset="-120"/>
            </a:endParaRPr>
          </a:p>
          <a:p>
            <a:pPr marL="457200" indent="-457200" eaLnBrk="1" hangingPunct="1">
              <a:spcBef>
                <a:spcPts val="1000"/>
              </a:spcBef>
              <a:buClr>
                <a:srgbClr val="C00000"/>
              </a:buClr>
              <a:buFont typeface="Wingdings" panose="05000000000000000000" pitchFamily="2" charset="2"/>
              <a:buChar char="Ø"/>
              <a:defRPr/>
            </a:pPr>
            <a:r>
              <a:rPr lang="zh-TW" altLang="en-US" sz="3200" b="1" dirty="0">
                <a:latin typeface="微軟正黑體" panose="020B0604030504040204" pitchFamily="34" charset="-120"/>
                <a:ea typeface="微軟正黑體" panose="020B0604030504040204" pitchFamily="34" charset="-120"/>
              </a:rPr>
              <a:t>實驗室安全意識的習慣無法一蹴可幾，需要不斷教育扎根及持續訓練而養成。</a:t>
            </a:r>
            <a:endParaRPr lang="en-US" altLang="zh-TW" sz="3200" b="1" dirty="0">
              <a:latin typeface="微軟正黑體" panose="020B0604030504040204" pitchFamily="34" charset="-120"/>
              <a:ea typeface="微軟正黑體" panose="020B0604030504040204" pitchFamily="34" charset="-120"/>
            </a:endParaRPr>
          </a:p>
        </p:txBody>
      </p:sp>
      <p:sp>
        <p:nvSpPr>
          <p:cNvPr id="2" name="矩形 1"/>
          <p:cNvSpPr/>
          <p:nvPr/>
        </p:nvSpPr>
        <p:spPr>
          <a:xfrm>
            <a:off x="8770997" y="6400800"/>
            <a:ext cx="328936" cy="276999"/>
          </a:xfrm>
          <a:prstGeom prst="rect">
            <a:avLst/>
          </a:prstGeom>
        </p:spPr>
        <p:txBody>
          <a:bodyPr wrap="none">
            <a:spAutoFit/>
          </a:bodyPr>
          <a:lstStyle/>
          <a:p>
            <a:r>
              <a:rPr lang="en-US" altLang="zh-TW" sz="1200" dirty="0">
                <a:latin typeface="Garamond" panose="02020404030301010803" pitchFamily="18" charset="0"/>
              </a:rPr>
              <a:t>82</a:t>
            </a:r>
          </a:p>
        </p:txBody>
      </p:sp>
    </p:spTree>
    <p:extLst>
      <p:ext uri="{BB962C8B-B14F-4D97-AF65-F5344CB8AC3E}">
        <p14:creationId xmlns:p14="http://schemas.microsoft.com/office/powerpoint/2010/main" val="208228335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09600"/>
            <a:ext cx="7920037" cy="5749925"/>
          </a:xfrm>
        </p:spPr>
        <p:txBody>
          <a:bodyPr rtlCol="0">
            <a:normAutofit/>
          </a:bodyPr>
          <a:lstStyle/>
          <a:p>
            <a:pPr algn="ctr" eaLnBrk="1" fontAlgn="auto" hangingPunct="1">
              <a:spcBef>
                <a:spcPts val="3000"/>
              </a:spcBef>
              <a:spcAft>
                <a:spcPts val="0"/>
              </a:spcAft>
              <a:defRPr/>
            </a:pP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不知道 ≠ 無知</a:t>
            </a:r>
            <a:b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但當不確定，那就是不知道</a:t>
            </a:r>
            <a:b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請記著，在操作實驗前</a:t>
            </a:r>
            <a:br>
              <a:rPr lang="en-US" altLang="zh-TW"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要問、要查、要閱讀</a:t>
            </a:r>
            <a:br>
              <a:rPr lang="en-US" altLang="zh-TW"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做任何事，請記住</a:t>
            </a:r>
            <a:b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實驗室除了你</a:t>
            </a:r>
            <a:b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br>
            <a:r>
              <a:rPr lang="zh-TW" altLang="en-US" sz="4800" dirty="0">
                <a:solidFill>
                  <a:schemeClr val="tx1">
                    <a:lumMod val="85000"/>
                    <a:lumOff val="15000"/>
                  </a:schemeClr>
                </a:solidFill>
                <a:latin typeface="微軟正黑體" panose="020B0604030504040204" pitchFamily="34" charset="-120"/>
                <a:ea typeface="微軟正黑體" panose="020B0604030504040204" pitchFamily="34" charset="-120"/>
              </a:rPr>
              <a:t>還有別人</a:t>
            </a:r>
          </a:p>
        </p:txBody>
      </p:sp>
      <p:sp>
        <p:nvSpPr>
          <p:cNvPr id="147459" name="投影片編號版面配置區 3"/>
          <p:cNvSpPr>
            <a:spLocks noGrp="1"/>
          </p:cNvSpPr>
          <p:nvPr>
            <p:ph type="sldNum" sz="quarter" idx="4294967295"/>
          </p:nvPr>
        </p:nvSpPr>
        <p:spPr bwMode="auto">
          <a:xfrm>
            <a:off x="8558213" y="6492875"/>
            <a:ext cx="5857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372CEEEC-D553-4697-A5D7-AD47B0EE27AC}" type="slidenum">
              <a:rPr lang="en-US" altLang="zh-TW" sz="1200" smtClean="0">
                <a:solidFill>
                  <a:schemeClr val="tx1"/>
                </a:solidFill>
                <a:latin typeface="Arial" panose="020B0604020202020204" pitchFamily="34" charset="0"/>
                <a:ea typeface="新細明體" panose="02020500000000000000" pitchFamily="18" charset="-120"/>
              </a:rPr>
              <a:pPr>
                <a:spcBef>
                  <a:spcPct val="0"/>
                </a:spcBef>
                <a:buClrTx/>
                <a:buFontTx/>
                <a:buNone/>
              </a:pPr>
              <a:t>88</a:t>
            </a:fld>
            <a:endParaRPr lang="en-US" altLang="zh-TW" sz="1200">
              <a:solidFill>
                <a:schemeClr val="tx1"/>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32637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編號版面配置區 3"/>
          <p:cNvSpPr>
            <a:spLocks noGrp="1"/>
          </p:cNvSpPr>
          <p:nvPr>
            <p:ph type="sldNum" sz="quarter" idx="4294967295"/>
          </p:nvPr>
        </p:nvSpPr>
        <p:spPr>
          <a:xfrm>
            <a:off x="8559800" y="6492875"/>
            <a:ext cx="584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21B8ADFB-4C00-4431-A06F-9FDF387FBD35}" type="slidenum">
              <a:rPr kumimoji="0" lang="en-US" altLang="zh-TW" sz="1200" smtClean="0">
                <a:solidFill>
                  <a:schemeClr val="tx1"/>
                </a:solidFill>
                <a:latin typeface="Garamond" panose="02020404030301010803" pitchFamily="18" charset="0"/>
                <a:ea typeface="新細明體" panose="02020500000000000000" pitchFamily="18" charset="-120"/>
              </a:rPr>
              <a:pPr>
                <a:spcBef>
                  <a:spcPct val="0"/>
                </a:spcBef>
                <a:buClrTx/>
                <a:buFontTx/>
                <a:buNone/>
              </a:pPr>
              <a:t>89</a:t>
            </a:fld>
            <a:endParaRPr kumimoji="0" lang="en-US" altLang="zh-TW" sz="1200">
              <a:solidFill>
                <a:schemeClr val="tx1"/>
              </a:solidFill>
              <a:latin typeface="Garamond" panose="02020404030301010803" pitchFamily="18" charset="0"/>
              <a:ea typeface="新細明體" panose="02020500000000000000" pitchFamily="18" charset="-120"/>
            </a:endParaRPr>
          </a:p>
        </p:txBody>
      </p:sp>
      <p:sp>
        <p:nvSpPr>
          <p:cNvPr id="5" name="標題 1"/>
          <p:cNvSpPr txBox="1">
            <a:spLocks/>
          </p:cNvSpPr>
          <p:nvPr/>
        </p:nvSpPr>
        <p:spPr bwMode="auto">
          <a:xfrm>
            <a:off x="1187450" y="152400"/>
            <a:ext cx="6840538" cy="714375"/>
          </a:xfrm>
          <a:prstGeom prst="rect">
            <a:avLst/>
          </a:prstGeom>
          <a:noFill/>
          <a:ln>
            <a:noFill/>
          </a:ln>
          <a:effectLst/>
        </p:spPr>
        <p:txBody>
          <a:bodyPr/>
          <a:lst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2pPr>
            <a:lvl3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3pPr>
            <a:lvl4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4pPr>
            <a:lvl5pPr algn="l" rtl="0" eaLnBrk="0" fontAlgn="base" hangingPunct="0">
              <a:spcBef>
                <a:spcPct val="0"/>
              </a:spcBef>
              <a:spcAft>
                <a:spcPct val="0"/>
              </a:spcAft>
              <a:defRPr kumimoji="1" sz="4200">
                <a:solidFill>
                  <a:schemeClr val="tx2"/>
                </a:solidFill>
                <a:latin typeface="Garamond" pitchFamily="18" charset="0"/>
                <a:ea typeface="新細明體" pitchFamily="18" charset="-120"/>
              </a:defRPr>
            </a:lvl5pPr>
            <a:lvl6pPr marL="457200" algn="l" rtl="0" fontAlgn="base">
              <a:spcBef>
                <a:spcPct val="0"/>
              </a:spcBef>
              <a:spcAft>
                <a:spcPct val="0"/>
              </a:spcAft>
              <a:defRPr kumimoji="1" sz="4200">
                <a:solidFill>
                  <a:schemeClr val="tx2"/>
                </a:solidFill>
                <a:latin typeface="Garamond" pitchFamily="18" charset="0"/>
                <a:ea typeface="新細明體" pitchFamily="18" charset="-120"/>
              </a:defRPr>
            </a:lvl6pPr>
            <a:lvl7pPr marL="914400" algn="l" rtl="0" fontAlgn="base">
              <a:spcBef>
                <a:spcPct val="0"/>
              </a:spcBef>
              <a:spcAft>
                <a:spcPct val="0"/>
              </a:spcAft>
              <a:defRPr kumimoji="1" sz="4200">
                <a:solidFill>
                  <a:schemeClr val="tx2"/>
                </a:solidFill>
                <a:latin typeface="Garamond" pitchFamily="18" charset="0"/>
                <a:ea typeface="新細明體" pitchFamily="18" charset="-120"/>
              </a:defRPr>
            </a:lvl7pPr>
            <a:lvl8pPr marL="1371600" algn="l" rtl="0" fontAlgn="base">
              <a:spcBef>
                <a:spcPct val="0"/>
              </a:spcBef>
              <a:spcAft>
                <a:spcPct val="0"/>
              </a:spcAft>
              <a:defRPr kumimoji="1" sz="4200">
                <a:solidFill>
                  <a:schemeClr val="tx2"/>
                </a:solidFill>
                <a:latin typeface="Garamond" pitchFamily="18" charset="0"/>
                <a:ea typeface="新細明體" pitchFamily="18" charset="-120"/>
              </a:defRPr>
            </a:lvl8pPr>
            <a:lvl9pPr marL="1828800" algn="l" rtl="0" fontAlgn="base">
              <a:spcBef>
                <a:spcPct val="0"/>
              </a:spcBef>
              <a:spcAft>
                <a:spcPct val="0"/>
              </a:spcAft>
              <a:defRPr kumimoji="1" sz="4200">
                <a:solidFill>
                  <a:schemeClr val="tx2"/>
                </a:solidFill>
                <a:latin typeface="Garamond" pitchFamily="18" charset="0"/>
                <a:ea typeface="新細明體" pitchFamily="18" charset="-120"/>
              </a:defRPr>
            </a:lvl9pPr>
          </a:lstStyle>
          <a:p>
            <a:pPr>
              <a:defRPr/>
            </a:pPr>
            <a:r>
              <a:rPr lang="zh-TW" altLang="en-US" sz="4000" b="1" kern="0" dirty="0">
                <a:solidFill>
                  <a:schemeClr val="tx1"/>
                </a:solidFill>
                <a:latin typeface="微軟正黑體" panose="020B0604030504040204" pitchFamily="34" charset="-120"/>
                <a:ea typeface="微軟正黑體" panose="020B0604030504040204" pitchFamily="34" charset="-120"/>
              </a:rPr>
              <a:t>中央主管機關資訊</a:t>
            </a:r>
          </a:p>
        </p:txBody>
      </p:sp>
      <p:sp>
        <p:nvSpPr>
          <p:cNvPr id="6" name="內容版面配置區 2"/>
          <p:cNvSpPr txBox="1">
            <a:spLocks/>
          </p:cNvSpPr>
          <p:nvPr/>
        </p:nvSpPr>
        <p:spPr bwMode="auto">
          <a:xfrm>
            <a:off x="838200" y="866775"/>
            <a:ext cx="8137525" cy="3363912"/>
          </a:xfrm>
          <a:prstGeom prst="rect">
            <a:avLst/>
          </a:prstGeom>
          <a:noFill/>
          <a:ln>
            <a:noFill/>
          </a:ln>
          <a:effectLst/>
        </p:spPr>
        <p:txBody>
          <a:bodyPr/>
          <a:lst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a:lstStyle>
          <a:p>
            <a:pPr>
              <a:spcAft>
                <a:spcPts val="1000"/>
              </a:spcAft>
              <a:buClr>
                <a:srgbClr val="C00000"/>
              </a:buClr>
              <a:buSzPct val="100000"/>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衛生福利部疾病管制 </a:t>
            </a:r>
            <a:r>
              <a:rPr lang="en-US" altLang="zh-TW"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hlinkClick r:id="rId2"/>
              </a:rPr>
              <a:t>http://www.cdc.gov.tw</a:t>
            </a:r>
            <a:r>
              <a:rPr lang="en-US" altLang="zh-TW"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spcBef>
                <a:spcPts val="10"/>
              </a:spcBef>
              <a:spcAft>
                <a:spcPts val="1000"/>
              </a:spcAft>
              <a:buClr>
                <a:srgbClr val="C00000"/>
              </a:buClr>
              <a:buSzPct val="100000"/>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rPr>
              <a:t>感染性生物材料簽審通關系統</a:t>
            </a:r>
            <a:r>
              <a:rPr lang="en-US" altLang="zh-TW"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hlinkClick r:id="rId3"/>
              </a:rPr>
              <a:t>https://bioaudit.cdc.gov.tw/cdc_doh/login.aspx</a:t>
            </a:r>
            <a:r>
              <a:rPr lang="en-US" altLang="zh-TW" sz="2400" dirty="0">
                <a:latin typeface="微軟正黑體" panose="020B0604030504040204" pitchFamily="34" charset="-120"/>
                <a:ea typeface="微軟正黑體" panose="020B0604030504040204" pitchFamily="34" charset="-120"/>
              </a:rPr>
              <a:t>)</a:t>
            </a:r>
          </a:p>
          <a:p>
            <a:pPr>
              <a:spcBef>
                <a:spcPts val="1000"/>
              </a:spcBef>
              <a:spcAft>
                <a:spcPts val="1000"/>
              </a:spcAft>
              <a:buClr>
                <a:srgbClr val="C00000"/>
              </a:buClr>
              <a:buSzPct val="100000"/>
              <a:buFont typeface="Wingdings" panose="05000000000000000000" pitchFamily="2" charset="2"/>
              <a:buChar char="Ø"/>
              <a:defRPr/>
            </a:pP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衛福部疾病管制署實驗室生物安全管理資訊系統</a:t>
            </a:r>
            <a:r>
              <a:rPr lang="en-US" altLang="zh-TW"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(https://biosafety.cdc.gov.tw/)</a:t>
            </a:r>
            <a:r>
              <a:rPr lang="zh-TW" altLang="en-US" sz="2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1000"/>
              </a:spcBef>
              <a:spcAft>
                <a:spcPts val="1000"/>
              </a:spcAft>
              <a:buClr>
                <a:srgbClr val="C00000"/>
              </a:buClr>
              <a:buSzPct val="100000"/>
              <a:buFont typeface="Wingdings" panose="05000000000000000000" pitchFamily="2" charset="2"/>
              <a:buChar char="Ø"/>
              <a:defRPr/>
            </a:pP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行政院人事行政總處「</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等公務園</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dirty="0">
                <a:latin typeface="微軟正黑體" panose="020B0604030504040204" pitchFamily="34" charset="-120"/>
                <a:ea typeface="微軟正黑體" panose="020B0604030504040204" pitchFamily="34" charset="-120"/>
                <a:cs typeface="Times New Roman" panose="02020603050405020304" pitchFamily="18" charset="0"/>
              </a:rPr>
              <a:t>學習平臺</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hlinkClick r:id="rId4"/>
              </a:rPr>
              <a:t>https://elearn.hrd.gov.tw/mooc/index.php</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10"/>
              </a:spcBef>
              <a:spcAft>
                <a:spcPts val="1000"/>
              </a:spcAft>
              <a:buFont typeface="Wingdings" panose="05000000000000000000" pitchFamily="2" charset="2"/>
              <a:buNone/>
              <a:defRPr/>
            </a:pPr>
            <a:endParaRPr lang="en-US" altLang="zh-TW" sz="2400" dirty="0">
              <a:latin typeface="+mj-ea"/>
            </a:endParaRPr>
          </a:p>
          <a:p>
            <a:pPr marL="342000" indent="-342000">
              <a:spcBef>
                <a:spcPts val="10"/>
              </a:spcBef>
              <a:spcAft>
                <a:spcPts val="1000"/>
              </a:spcAft>
              <a:defRPr/>
            </a:pPr>
            <a:endParaRPr lang="en-US" altLang="zh-TW" sz="2400" dirty="0">
              <a:latin typeface="+mj-ea"/>
            </a:endParaRPr>
          </a:p>
          <a:p>
            <a:pPr marL="342000" indent="-342000">
              <a:spcBef>
                <a:spcPts val="10"/>
              </a:spcBef>
              <a:spcAft>
                <a:spcPts val="1000"/>
              </a:spcAft>
              <a:defRPr/>
            </a:pPr>
            <a:endParaRPr lang="en-US" altLang="zh-TW" sz="2400" dirty="0">
              <a:latin typeface="Times New Roman" panose="02020603050405020304" pitchFamily="18" charset="0"/>
              <a:ea typeface="+mj-ea"/>
              <a:cs typeface="Times New Roman" panose="02020603050405020304" pitchFamily="18" charset="0"/>
            </a:endParaRPr>
          </a:p>
          <a:p>
            <a:pPr marL="342000" indent="-342000">
              <a:spcBef>
                <a:spcPts val="768"/>
              </a:spcBef>
              <a:spcAft>
                <a:spcPts val="1000"/>
              </a:spcAft>
              <a:defRPr/>
            </a:pPr>
            <a:endParaRPr lang="en-US" altLang="zh-TW" sz="2400" dirty="0">
              <a:latin typeface="Times New Roman" panose="02020603050405020304" pitchFamily="18" charset="0"/>
              <a:ea typeface="+mj-ea"/>
              <a:cs typeface="Times New Roman" panose="02020603050405020304" pitchFamily="18" charset="0"/>
            </a:endParaRPr>
          </a:p>
          <a:p>
            <a:pPr marL="342000" indent="-342000">
              <a:spcBef>
                <a:spcPts val="768"/>
              </a:spcBef>
              <a:spcAft>
                <a:spcPts val="1000"/>
              </a:spcAft>
              <a:defRPr/>
            </a:pPr>
            <a:endParaRPr lang="en-US" altLang="zh-TW" sz="2400" dirty="0">
              <a:latin typeface="Times New Roman" panose="02020603050405020304" pitchFamily="18" charset="0"/>
              <a:ea typeface="+mj-ea"/>
              <a:cs typeface="Times New Roman" panose="02020603050405020304" pitchFamily="18" charset="0"/>
            </a:endParaRPr>
          </a:p>
          <a:p>
            <a:pPr marL="342000" indent="-342000">
              <a:spcBef>
                <a:spcPts val="768"/>
              </a:spcBef>
              <a:spcAft>
                <a:spcPts val="1000"/>
              </a:spcAft>
              <a:defRPr/>
            </a:pPr>
            <a:endParaRPr lang="en-US" altLang="zh-TW" sz="2400" dirty="0">
              <a:latin typeface="Times New Roman" panose="02020603050405020304" pitchFamily="18" charset="0"/>
              <a:ea typeface="+mj-ea"/>
              <a:cs typeface="Times New Roman" panose="02020603050405020304" pitchFamily="18" charset="0"/>
            </a:endParaRPr>
          </a:p>
          <a:p>
            <a:pPr marL="0" indent="0">
              <a:spcBef>
                <a:spcPts val="768"/>
              </a:spcBef>
              <a:spcAft>
                <a:spcPts val="1000"/>
              </a:spcAft>
              <a:buFont typeface="Wingdings" panose="05000000000000000000" pitchFamily="2" charset="2"/>
              <a:buNone/>
              <a:defRPr/>
            </a:pPr>
            <a:endParaRPr lang="en-US" altLang="zh-TW" sz="2400" dirty="0">
              <a:latin typeface="Times New Roman" panose="02020603050405020304" pitchFamily="18" charset="0"/>
              <a:ea typeface="+mj-ea"/>
              <a:cs typeface="Times New Roman" panose="02020603050405020304" pitchFamily="18" charset="0"/>
            </a:endParaRPr>
          </a:p>
        </p:txBody>
      </p:sp>
      <p:grpSp>
        <p:nvGrpSpPr>
          <p:cNvPr id="8" name="群組 7"/>
          <p:cNvGrpSpPr/>
          <p:nvPr/>
        </p:nvGrpSpPr>
        <p:grpSpPr>
          <a:xfrm>
            <a:off x="838200" y="223328"/>
            <a:ext cx="8129744" cy="3269952"/>
            <a:chOff x="216996" y="152400"/>
            <a:chExt cx="8129744" cy="3846757"/>
          </a:xfrm>
        </p:grpSpPr>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996" y="152400"/>
              <a:ext cx="8129744" cy="3846757"/>
            </a:xfrm>
            <a:prstGeom prst="rect">
              <a:avLst/>
            </a:prstGeom>
          </p:spPr>
        </p:pic>
        <p:sp>
          <p:nvSpPr>
            <p:cNvPr id="10" name="橢圓 9"/>
            <p:cNvSpPr/>
            <p:nvPr/>
          </p:nvSpPr>
          <p:spPr>
            <a:xfrm>
              <a:off x="5486400" y="1077615"/>
              <a:ext cx="1295400" cy="446385"/>
            </a:xfrm>
            <a:prstGeom prst="ellipse">
              <a:avLst/>
            </a:prstGeom>
            <a:no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223" y="877939"/>
            <a:ext cx="6582537" cy="1995844"/>
          </a:xfrm>
          <a:prstGeom prst="rect">
            <a:avLst/>
          </a:prstGeom>
        </p:spPr>
      </p:pic>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1744" y="2832930"/>
            <a:ext cx="7696200" cy="2607594"/>
          </a:xfrm>
          <a:prstGeom prst="rect">
            <a:avLst/>
          </a:prstGeom>
        </p:spPr>
      </p:pic>
      <p:pic>
        <p:nvPicPr>
          <p:cNvPr id="125957" name="圖片 6"/>
          <p:cNvPicPr>
            <a:picLocks noChangeAspect="1" noChangeArrowheads="1"/>
          </p:cNvPicPr>
          <p:nvPr/>
        </p:nvPicPr>
        <p:blipFill>
          <a:blip r:embed="rId8">
            <a:extLst>
              <a:ext uri="{28A0092B-C50C-407E-A947-70E740481C1C}">
                <a14:useLocalDpi xmlns:a14="http://schemas.microsoft.com/office/drawing/2010/main" val="0"/>
              </a:ext>
            </a:extLst>
          </a:blip>
          <a:srcRect t="7768" b="12596"/>
          <a:stretch>
            <a:fillRect/>
          </a:stretch>
        </p:blipFill>
        <p:spPr bwMode="auto">
          <a:xfrm>
            <a:off x="339223" y="4112566"/>
            <a:ext cx="6192838"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9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5957"/>
                                        </p:tgtEl>
                                        <p:attrNameLst>
                                          <p:attrName>style.visibility</p:attrName>
                                        </p:attrNameLst>
                                      </p:cBhvr>
                                      <p:to>
                                        <p:strVal val="visible"/>
                                      </p:to>
                                    </p:set>
                                    <p:animEffect transition="in" filter="fade">
                                      <p:cBhvr>
                                        <p:cTn id="28" dur="1000"/>
                                        <p:tgtEl>
                                          <p:spTgt spid="125957"/>
                                        </p:tgtEl>
                                      </p:cBhvr>
                                    </p:animEffect>
                                    <p:anim calcmode="lin" valueType="num">
                                      <p:cBhvr>
                                        <p:cTn id="29" dur="1000" fill="hold"/>
                                        <p:tgtEl>
                                          <p:spTgt spid="125957"/>
                                        </p:tgtEl>
                                        <p:attrNameLst>
                                          <p:attrName>ppt_x</p:attrName>
                                        </p:attrNameLst>
                                      </p:cBhvr>
                                      <p:tavLst>
                                        <p:tav tm="0">
                                          <p:val>
                                            <p:strVal val="#ppt_x"/>
                                          </p:val>
                                        </p:tav>
                                        <p:tav tm="100000">
                                          <p:val>
                                            <p:strVal val="#ppt_x"/>
                                          </p:val>
                                        </p:tav>
                                      </p:tavLst>
                                    </p:anim>
                                    <p:anim calcmode="lin" valueType="num">
                                      <p:cBhvr>
                                        <p:cTn id="30" dur="1000" fill="hold"/>
                                        <p:tgtEl>
                                          <p:spTgt spid="1259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投影片編號版面配置區 6"/>
          <p:cNvSpPr>
            <a:spLocks noGrp="1"/>
          </p:cNvSpPr>
          <p:nvPr>
            <p:ph type="sldNum" sz="quarter" idx="4294967295"/>
          </p:nvPr>
        </p:nvSpPr>
        <p:spPr bwMode="auto">
          <a:xfrm>
            <a:off x="8534400" y="6494463"/>
            <a:ext cx="585788"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fld id="{5661DFB3-47E5-48C3-93DC-5417320431D2}" type="slidenum">
              <a:rPr lang="zh-TW" altLang="en-US" sz="1200" smtClean="0">
                <a:solidFill>
                  <a:prstClr val="black"/>
                </a:solidFill>
                <a:latin typeface="Calibri" panose="020F0502020204030204" pitchFamily="34" charset="0"/>
                <a:ea typeface="新細明體" panose="02020500000000000000" pitchFamily="18" charset="-120"/>
              </a:rPr>
              <a:pPr>
                <a:spcBef>
                  <a:spcPct val="0"/>
                </a:spcBef>
                <a:buClrTx/>
                <a:buFontTx/>
                <a:buNone/>
              </a:pPr>
              <a:t>9</a:t>
            </a:fld>
            <a:endParaRPr lang="zh-TW" altLang="en-US" sz="1200">
              <a:solidFill>
                <a:prstClr val="black"/>
              </a:solidFill>
              <a:latin typeface="Calibri" panose="020F0502020204030204" pitchFamily="34" charset="0"/>
              <a:ea typeface="新細明體" panose="02020500000000000000" pitchFamily="18"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14" y="203812"/>
            <a:ext cx="8670734" cy="6297976"/>
          </a:xfrm>
          <a:prstGeom prst="rect">
            <a:avLst/>
          </a:prstGeom>
        </p:spPr>
      </p:pic>
      <p:sp>
        <p:nvSpPr>
          <p:cNvPr id="11" name="圓角矩形 10"/>
          <p:cNvSpPr/>
          <p:nvPr/>
        </p:nvSpPr>
        <p:spPr>
          <a:xfrm>
            <a:off x="951381" y="2031555"/>
            <a:ext cx="7086600" cy="1676400"/>
          </a:xfrm>
          <a:prstGeom prst="roundRect">
            <a:avLst/>
          </a:prstGeom>
          <a:noFill/>
          <a:ln w="762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文字方塊 4"/>
          <p:cNvSpPr txBox="1"/>
          <p:nvPr/>
        </p:nvSpPr>
        <p:spPr>
          <a:xfrm>
            <a:off x="533400" y="1523723"/>
            <a:ext cx="1219200" cy="1015663"/>
          </a:xfrm>
          <a:prstGeom prst="rect">
            <a:avLst/>
          </a:prstGeom>
          <a:noFill/>
        </p:spPr>
        <p:txBody>
          <a:bodyPr wrap="square" rtlCol="0">
            <a:spAutoFit/>
          </a:bodyPr>
          <a:lstStyle/>
          <a:p>
            <a:r>
              <a:rPr lang="en-US" altLang="zh-TW" sz="6000" b="1" dirty="0">
                <a:solidFill>
                  <a:srgbClr val="0070C0"/>
                </a:solidFill>
                <a:latin typeface="+mn-ea"/>
              </a:rPr>
              <a:t>!!!</a:t>
            </a:r>
            <a:endParaRPr lang="zh-TW" altLang="en-US" sz="6000" b="1" dirty="0">
              <a:solidFill>
                <a:srgbClr val="0070C0"/>
              </a:solidFill>
              <a:latin typeface="+mn-ea"/>
            </a:endParaRPr>
          </a:p>
        </p:txBody>
      </p:sp>
      <p:grpSp>
        <p:nvGrpSpPr>
          <p:cNvPr id="7" name="群組 6"/>
          <p:cNvGrpSpPr/>
          <p:nvPr/>
        </p:nvGrpSpPr>
        <p:grpSpPr>
          <a:xfrm>
            <a:off x="151970" y="196487"/>
            <a:ext cx="8670734" cy="6297976"/>
            <a:chOff x="151970" y="196487"/>
            <a:chExt cx="8670734" cy="6297976"/>
          </a:xfrm>
        </p:grpSpPr>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70" y="196487"/>
              <a:ext cx="8670734" cy="6297976"/>
            </a:xfrm>
            <a:prstGeom prst="rect">
              <a:avLst/>
            </a:prstGeom>
          </p:spPr>
        </p:pic>
        <p:sp>
          <p:nvSpPr>
            <p:cNvPr id="15" name="圓角矩形 14"/>
            <p:cNvSpPr/>
            <p:nvPr/>
          </p:nvSpPr>
          <p:spPr>
            <a:xfrm>
              <a:off x="944037" y="2024230"/>
              <a:ext cx="7086600" cy="1676400"/>
            </a:xfrm>
            <a:prstGeom prst="roundRect">
              <a:avLst/>
            </a:prstGeom>
            <a:noFill/>
            <a:ln w="76200">
              <a:solidFill>
                <a:srgbClr val="0909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文字方塊 15"/>
            <p:cNvSpPr txBox="1"/>
            <p:nvPr/>
          </p:nvSpPr>
          <p:spPr>
            <a:xfrm>
              <a:off x="526056" y="1516398"/>
              <a:ext cx="1219200" cy="1015663"/>
            </a:xfrm>
            <a:prstGeom prst="rect">
              <a:avLst/>
            </a:prstGeom>
            <a:noFill/>
          </p:spPr>
          <p:txBody>
            <a:bodyPr wrap="square" rtlCol="0">
              <a:spAutoFit/>
            </a:bodyPr>
            <a:lstStyle/>
            <a:p>
              <a:r>
                <a:rPr lang="en-US" altLang="zh-TW" sz="6000" b="1" dirty="0">
                  <a:solidFill>
                    <a:srgbClr val="0070C0"/>
                  </a:solidFill>
                  <a:latin typeface="+mn-ea"/>
                </a:rPr>
                <a:t>!!!</a:t>
              </a:r>
              <a:endParaRPr lang="zh-TW" altLang="en-US" sz="6000" b="1" dirty="0">
                <a:solidFill>
                  <a:srgbClr val="0070C0"/>
                </a:solidFill>
                <a:latin typeface="+mn-ea"/>
              </a:endParaRPr>
            </a:p>
          </p:txBody>
        </p:sp>
      </p:grpSp>
    </p:spTree>
    <p:extLst>
      <p:ext uri="{BB962C8B-B14F-4D97-AF65-F5344CB8AC3E}">
        <p14:creationId xmlns:p14="http://schemas.microsoft.com/office/powerpoint/2010/main" val="13554358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body" idx="1"/>
          </p:nvPr>
        </p:nvSpPr>
        <p:spPr/>
        <p:txBody>
          <a:bodyPr/>
          <a:lstStyle/>
          <a:p>
            <a:pPr algn="ctr" eaLnBrk="1" hangingPunct="1">
              <a:defRPr/>
            </a:pPr>
            <a:r>
              <a:rPr lang="zh-TW" altLang="en-US" sz="10000" b="1" dirty="0">
                <a:solidFill>
                  <a:schemeClr val="tx1">
                    <a:lumMod val="75000"/>
                    <a:lumOff val="25000"/>
                  </a:schemeClr>
                </a:solidFill>
                <a:latin typeface="Bodoni MT" panose="02070603080606020203" pitchFamily="18" charset="0"/>
                <a:ea typeface="華康行書體" panose="02010609000101010101" pitchFamily="49" charset="-120"/>
                <a:cs typeface="Times New Roman" panose="02020603050405020304" pitchFamily="18" charset="0"/>
              </a:rPr>
              <a:t>謝謝聆聽</a:t>
            </a:r>
          </a:p>
        </p:txBody>
      </p:sp>
      <p:sp>
        <p:nvSpPr>
          <p:cNvPr id="2" name="矩形 1"/>
          <p:cNvSpPr/>
          <p:nvPr/>
        </p:nvSpPr>
        <p:spPr>
          <a:xfrm>
            <a:off x="8686800" y="6400800"/>
            <a:ext cx="328936" cy="276999"/>
          </a:xfrm>
          <a:prstGeom prst="rect">
            <a:avLst/>
          </a:prstGeom>
        </p:spPr>
        <p:txBody>
          <a:bodyPr wrap="none">
            <a:spAutoFit/>
          </a:bodyPr>
          <a:lstStyle/>
          <a:p>
            <a:r>
              <a:rPr lang="en-US" altLang="zh-TW" sz="1200" dirty="0">
                <a:latin typeface="Garamond" panose="02020404030301010803" pitchFamily="18" charset="0"/>
              </a:rPr>
              <a:t>85</a:t>
            </a:r>
          </a:p>
        </p:txBody>
      </p:sp>
    </p:spTree>
    <p:extLst>
      <p:ext uri="{BB962C8B-B14F-4D97-AF65-F5344CB8AC3E}">
        <p14:creationId xmlns:p14="http://schemas.microsoft.com/office/powerpoint/2010/main" val="143438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3778</TotalTime>
  <Words>7585</Words>
  <Application>Microsoft Office PowerPoint</Application>
  <PresentationFormat>如螢幕大小 (4:3)</PresentationFormat>
  <Paragraphs>942</Paragraphs>
  <Slides>90</Slides>
  <Notes>26</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90</vt:i4>
      </vt:variant>
    </vt:vector>
  </HeadingPairs>
  <TitlesOfParts>
    <vt:vector size="103" baseType="lpstr">
      <vt:lpstr>Arial Unicode MS</vt:lpstr>
      <vt:lpstr>華康隸書體</vt:lpstr>
      <vt:lpstr>微軟正黑體</vt:lpstr>
      <vt:lpstr>新細明體</vt:lpstr>
      <vt:lpstr>Arial</vt:lpstr>
      <vt:lpstr>Bodoni MT</vt:lpstr>
      <vt:lpstr>Calibri</vt:lpstr>
      <vt:lpstr>Garamond</vt:lpstr>
      <vt:lpstr>Open Sans</vt:lpstr>
      <vt:lpstr>Times New Roman</vt:lpstr>
      <vt:lpstr>Wingdings</vt:lpstr>
      <vt:lpstr>Wingdings 3</vt:lpstr>
      <vt:lpstr>Office Theme</vt:lpstr>
      <vt:lpstr>PowerPoint 簡報</vt:lpstr>
      <vt:lpstr>PowerPoint 簡報</vt:lpstr>
      <vt:lpstr>PowerPoint 簡報</vt:lpstr>
      <vt:lpstr>全國設置單位生物安全管理組織之類型及家數統計表</vt:lpstr>
      <vt:lpstr>全國BSL-2以上實驗室間數及所屬 設置單位類別統計表</vt:lpstr>
      <vt:lpstr>我國歷年實驗室感染意外事件統計</vt:lpstr>
      <vt:lpstr>生物實驗室意外感染事件</vt:lpstr>
      <vt:lpstr>中研院ABSL-3實驗室感染</vt:lpstr>
      <vt:lpstr>PowerPoint 簡報</vt:lpstr>
      <vt:lpstr>PowerPoint 簡報</vt:lpstr>
      <vt:lpstr>生物實驗室</vt:lpstr>
      <vt:lpstr>生物實驗室防護目的</vt:lpstr>
      <vt:lpstr>PowerPoint 簡報</vt:lpstr>
      <vt:lpstr>傳染病防治法(本法)</vt:lpstr>
      <vt:lpstr>傳染病防治法(本法)</vt:lpstr>
      <vt:lpstr>辦法 第二條</vt:lpstr>
      <vt:lpstr>辦法 第二條</vt:lpstr>
      <vt:lpstr>辦法 第三條</vt:lpstr>
      <vt:lpstr>作業要點 二</vt:lpstr>
      <vt:lpstr>作業要點 三</vt:lpstr>
      <vt:lpstr>PowerPoint 簡報</vt:lpstr>
      <vt:lpstr>PowerPoint 簡報</vt:lpstr>
      <vt:lpstr>PowerPoint 簡報</vt:lpstr>
      <vt:lpstr>PowerPoint 簡報</vt:lpstr>
      <vt:lpstr>PowerPoint 簡報</vt:lpstr>
      <vt:lpstr>作業要點 十</vt:lpstr>
      <vt:lpstr>危險群(RG)微生物之分級對照表</vt:lpstr>
      <vt:lpstr>PowerPoint 簡報</vt:lpstr>
      <vt:lpstr>PowerPoint 簡報</vt:lpstr>
      <vt:lpstr>PowerPoint 簡報</vt:lpstr>
      <vt:lpstr>PowerPoint 簡報</vt:lpstr>
      <vt:lpstr>生物安全第一等級實驗室 (Biosafety Level 1 Laboratory,BSL-1 Lab)</vt:lpstr>
      <vt:lpstr>生物安全第二等級實驗室 (Biosafety Level 2 Laboratory,BSL-2 Lab)</vt:lpstr>
      <vt:lpstr>BSL-2實驗室</vt:lpstr>
      <vt:lpstr>BSL-2微生物實驗室平面圖</vt:lpstr>
      <vt:lpstr>生物安全第三等級實驗室 (Biosafety Level 3 Laboratory,BSL-3 Lab)</vt:lpstr>
      <vt:lpstr>BSL-3實驗室</vt:lpstr>
      <vt:lpstr>BSL-4實驗室</vt:lpstr>
      <vt:lpstr>PowerPoint 簡報</vt:lpstr>
      <vt:lpstr>生物安全等級</vt:lpstr>
      <vt:lpstr>PowerPoint 簡報</vt:lpstr>
      <vt:lpstr>PowerPoint 簡報</vt:lpstr>
      <vt:lpstr>BSC基本保護</vt:lpstr>
      <vt:lpstr>生物安全櫃 (Biosaftey Cabinet；BSC) !!!</vt:lpstr>
      <vt:lpstr> ! ! ! 不可將化學排煙櫃或層流櫃當BSC使用</vt:lpstr>
      <vt:lpstr>BSC Class II</vt:lpstr>
      <vt:lpstr>PowerPoint 簡報</vt:lpstr>
      <vt:lpstr>BSC Class III</vt:lpstr>
      <vt:lpstr>BSC與BSL</vt:lpstr>
      <vt:lpstr>PowerPoint 簡報</vt:lpstr>
      <vt:lpstr>BSC櫃內作業</vt:lpstr>
      <vt:lpstr>那些過程需要消毒或滅菌呢?</vt:lpstr>
      <vt:lpstr>消毒(Disinfection)</vt:lpstr>
      <vt:lpstr>PowerPoint 簡報</vt:lpstr>
      <vt:lpstr>PowerPoint 簡報</vt:lpstr>
      <vt:lpstr>PowerPoint 簡報</vt:lpstr>
      <vt:lpstr>PowerPoint 簡報</vt:lpstr>
      <vt:lpstr>PowerPoint 簡報</vt:lpstr>
      <vt:lpstr>感染性物質運輸 !!!</vt:lpstr>
      <vt:lpstr>聯合國運輸橘皮書危害物分類</vt:lpstr>
      <vt:lpstr>PowerPoint 簡報</vt:lpstr>
      <vt:lpstr>A類感染性物質運輸-三層包裝</vt:lpstr>
      <vt:lpstr>A類感染性物質運輸標示</vt:lpstr>
      <vt:lpstr>P620包裝圖例(A類感染性物質)</vt:lpstr>
      <vt:lpstr>B類感染性物質運輸標示</vt:lpstr>
      <vt:lpstr>P650包裝圖例(B類感染性物質)</vt:lpstr>
      <vt:lpstr>P650包裝圖例(B類感染性物質)</vt:lpstr>
      <vt:lpstr>豁免(exemptions）物質</vt:lpstr>
      <vt:lpstr>豁免包裝圖例(必需符合三層包裝)</vt:lpstr>
      <vt:lpstr>PowerPoint 簡報</vt:lpstr>
      <vt:lpstr>PowerPoint 簡報</vt:lpstr>
      <vt:lpstr>優良微生物操作程序</vt:lpstr>
      <vt:lpstr>優良微生物操作程序(續)</vt:lpstr>
      <vt:lpstr>辦法 二十、二十一條!!!</vt:lpstr>
      <vt:lpstr>材料儲存區域之物理性保全</vt:lpstr>
      <vt:lpstr>PowerPoint 簡報</vt:lpstr>
      <vt:lpstr>人員教育訓練  </vt:lpstr>
      <vt:lpstr>罰責--依【傳染病防治法】!!!</vt:lpstr>
      <vt:lpstr>生物醫療廢棄物分類 環保署有害事業廢棄物物認定標準#3</vt:lpstr>
      <vt:lpstr>PowerPoint 簡報</vt:lpstr>
      <vt:lpstr>PowerPoint 簡報</vt:lpstr>
      <vt:lpstr>PowerPoint 簡報</vt:lpstr>
      <vt:lpstr>PowerPoint 簡報</vt:lpstr>
      <vt:lpstr>生物醫療廢棄物(尖銳器具)貯存容器</vt:lpstr>
      <vt:lpstr>酒精使用不當會引發 大火或爆炸?影片</vt:lpstr>
      <vt:lpstr>實驗室災害的發生    ?     來自於人為    ?     來自於設備</vt:lpstr>
      <vt:lpstr>實驗室人員之責任</vt:lpstr>
      <vt:lpstr>不知道 ≠ 無知 但當不確定，那就是不知道 請記著，在操作實驗前 要問、要查、要閱讀 做任何事，請記住 實驗室除了你 還有別人</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劉憶芬</cp:lastModifiedBy>
  <cp:revision>268</cp:revision>
  <cp:lastPrinted>2026-01-14T03:57:24Z</cp:lastPrinted>
  <dcterms:created xsi:type="dcterms:W3CDTF">2020-09-05T11:39:14Z</dcterms:created>
  <dcterms:modified xsi:type="dcterms:W3CDTF">2026-05-22T06:59:59Z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2020-07-03T00:00:00Z</vt:filetime>
  </property>
  <property fmtid="{D5CDD505-2E9C-101B-9397-08002B2CF9AE}" pid="3" name="LastSaved">
    <vt:filetime>2020-09-05T00:00:00Z</vt:filetime>
  </property>
</Properties>
</file>